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8"/>
  </p:notesMasterIdLst>
  <p:handoutMasterIdLst>
    <p:handoutMasterId r:id="rId19"/>
  </p:handoutMasterIdLst>
  <p:sldIdLst>
    <p:sldId id="390" r:id="rId2"/>
    <p:sldId id="391" r:id="rId3"/>
    <p:sldId id="392" r:id="rId4"/>
    <p:sldId id="263" r:id="rId5"/>
    <p:sldId id="526" r:id="rId6"/>
    <p:sldId id="527" r:id="rId7"/>
    <p:sldId id="528" r:id="rId8"/>
    <p:sldId id="529" r:id="rId9"/>
    <p:sldId id="511" r:id="rId10"/>
    <p:sldId id="604" r:id="rId11"/>
    <p:sldId id="605" r:id="rId12"/>
    <p:sldId id="518" r:id="rId13"/>
    <p:sldId id="603" r:id="rId14"/>
    <p:sldId id="600" r:id="rId15"/>
    <p:sldId id="602" r:id="rId16"/>
    <p:sldId id="3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892"/>
    <a:srgbClr val="35372F"/>
    <a:srgbClr val="FB23C2"/>
    <a:srgbClr val="F9FCD0"/>
    <a:srgbClr val="B482DA"/>
    <a:srgbClr val="006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1939-E9DC-4B76-AA6C-2F50C6A2849D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A184-380F-4DA2-A48B-89D28F86972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03847" cy="6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6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1E27-8D30-46C7-8C62-681E48BE9B1E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18C5-F3FA-4D0A-A9B9-2971BB5756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52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30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252E-798C-4DBA-9397-81E6123FBAF4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3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833" y="1122363"/>
            <a:ext cx="1129177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833" y="3602038"/>
            <a:ext cx="112917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44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680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02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15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36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73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A75472-A2B2-4D99-9D5D-B76258FC6896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3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0EC0FD-F6C7-44DD-B05F-9F722E41B7C8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30" y="455279"/>
            <a:ext cx="11357344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22" y="1825625"/>
            <a:ext cx="113378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51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077" y="667486"/>
            <a:ext cx="11342429" cy="2906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077" y="3572541"/>
            <a:ext cx="11342429" cy="152828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6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94" y="489098"/>
            <a:ext cx="11313981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794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770" y="1814993"/>
            <a:ext cx="55750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2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41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7" y="499730"/>
            <a:ext cx="11355572" cy="11909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0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51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755" y="58338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751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17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63959E-96EE-479F-BDDA-F5EA39DEBA36}" type="datetimeFigureOut">
              <a:rPr lang="en-GB" smtClean="0"/>
              <a:t>30/11/2017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B347D9-6FFC-461D-B4F1-ABC54C1F432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35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E7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99730"/>
            <a:ext cx="10515600" cy="1190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45374" y="68744"/>
            <a:ext cx="1744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0" dirty="0" smtClean="0">
                <a:solidFill>
                  <a:srgbClr val="252823"/>
                </a:solidFill>
                <a:latin typeface="Foco"/>
                <a:cs typeface="Foco"/>
              </a:rPr>
              <a:t>TOPIC: </a:t>
            </a:r>
            <a:r>
              <a:rPr lang="en-US" sz="1200" b="1" i="0" dirty="0" smtClean="0">
                <a:solidFill>
                  <a:srgbClr val="252823"/>
                </a:solidFill>
                <a:latin typeface="Foco"/>
                <a:cs typeface="Foco"/>
              </a:rPr>
              <a:t>VOLUNTOURISM</a:t>
            </a:r>
            <a:endParaRPr lang="en-US" sz="1200" b="1" dirty="0">
              <a:solidFill>
                <a:srgbClr val="252823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28625" y="315675"/>
            <a:ext cx="11349908" cy="1638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B_Logo_v1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008" y="6109816"/>
            <a:ext cx="1440364" cy="55069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779705" y="6541834"/>
            <a:ext cx="3113445" cy="28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52823"/>
                </a:solidFill>
              </a:rPr>
              <a:t>COPYRIGHT@2017</a:t>
            </a:r>
            <a:r>
              <a:rPr lang="en-US" sz="1200" baseline="0" dirty="0" smtClean="0">
                <a:solidFill>
                  <a:srgbClr val="252823"/>
                </a:solidFill>
              </a:rPr>
              <a:t> THOUGHTBOX EDUCATION</a:t>
            </a:r>
            <a:endParaRPr lang="en-US" sz="1200" dirty="0">
              <a:solidFill>
                <a:srgbClr val="252823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754372" y="6534030"/>
            <a:ext cx="10024161" cy="7804"/>
          </a:xfrm>
          <a:prstGeom prst="line">
            <a:avLst/>
          </a:prstGeom>
          <a:ln>
            <a:solidFill>
              <a:srgbClr val="2528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650" r:id="rId16"/>
    <p:sldLayoutId id="2147483660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youtu.be/_8GZjZTZrW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daniela-papi/voluntourism_b_1525532.html" TargetMode="External"/><Relationship Id="rId2" Type="http://schemas.openxmlformats.org/officeDocument/2006/relationships/hyperlink" Target="http://www.independent.co.uk/travel/news-and-advice/voluntourism-is-a-waste-of-time-and-money-and-gappers-are-better-off-working-in-britain-9816837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bc.co.uk/programmes/b01s4qr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c9mwY31iMI" TargetMode="External"/><Relationship Id="rId2" Type="http://schemas.openxmlformats.org/officeDocument/2006/relationships/hyperlink" Target="http://saih.no/englis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06948"/>
            <a:ext cx="12192000" cy="1351052"/>
          </a:xfrm>
          <a:prstGeom prst="rect">
            <a:avLst/>
          </a:prstGeom>
          <a:solidFill>
            <a:srgbClr val="353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FEE725"/>
                </a:solidFill>
                <a:latin typeface="Foco" panose="020B0504050202020203" pitchFamily="34" charset="0"/>
              </a:rPr>
              <a:t>Voluntourism</a:t>
            </a:r>
            <a:endParaRPr lang="en-GB" b="1" dirty="0" smtClean="0">
              <a:solidFill>
                <a:srgbClr val="FEE725"/>
              </a:solidFill>
              <a:latin typeface="Foco" panose="020B0504050202020203" pitchFamily="34" charset="0"/>
            </a:endParaRPr>
          </a:p>
          <a:p>
            <a:pPr algn="ctr"/>
            <a:r>
              <a:rPr lang="en-GB" sz="36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Week 2</a:t>
            </a:r>
            <a:r>
              <a:rPr lang="en-GB" sz="3600" dirty="0" smtClean="0">
                <a:solidFill>
                  <a:prstClr val="white"/>
                </a:solidFill>
                <a:latin typeface="Foco" panose="020B0504050202020203" pitchFamily="34" charset="0"/>
              </a:rPr>
              <a:t> –</a:t>
            </a:r>
            <a:r>
              <a:rPr lang="en-GB" sz="36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 Looking beyond the self(</a:t>
            </a:r>
            <a:r>
              <a:rPr lang="en-GB" sz="3600" b="1" dirty="0" err="1" smtClean="0">
                <a:solidFill>
                  <a:prstClr val="white"/>
                </a:solidFill>
                <a:latin typeface="Foco" panose="020B0504050202020203" pitchFamily="34" charset="0"/>
              </a:rPr>
              <a:t>ie</a:t>
            </a:r>
            <a:r>
              <a:rPr lang="en-GB" sz="3600" b="1" dirty="0" smtClean="0">
                <a:solidFill>
                  <a:prstClr val="white"/>
                </a:solidFill>
                <a:latin typeface="Foco" panose="020B0504050202020203" pitchFamily="34" charset="0"/>
              </a:rPr>
              <a:t>)</a:t>
            </a:r>
            <a:endParaRPr lang="en-GB" sz="3600" dirty="0">
              <a:solidFill>
                <a:prstClr val="white"/>
              </a:solidFill>
              <a:latin typeface="Foco" panose="020B0504050202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947" y="5617455"/>
            <a:ext cx="26425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EE725"/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Y7&amp;8 </a:t>
            </a:r>
            <a:endParaRPr lang="en-GB" sz="2800" b="1" dirty="0">
              <a:solidFill>
                <a:srgbClr val="FEE725"/>
              </a:solidFill>
              <a:latin typeface="Foco" panose="020B0504050202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b="1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GB" sz="1600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600" b="1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GB" sz="1600" b="1" dirty="0" smtClean="0">
                <a:solidFill>
                  <a:prstClr val="white">
                    <a:lumMod val="50000"/>
                  </a:prstClr>
                </a:solidFill>
                <a:latin typeface="Foco" panose="020B0504050202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GB" sz="1100" dirty="0">
              <a:solidFill>
                <a:prstClr val="white">
                  <a:lumMod val="50000"/>
                </a:prstClr>
              </a:solidFill>
              <a:latin typeface="Foco" panose="020B0504050202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363200" y="146304"/>
            <a:ext cx="1700269" cy="1568196"/>
          </a:xfrm>
          <a:prstGeom prst="ellipse">
            <a:avLst/>
          </a:prstGeom>
          <a:solidFill>
            <a:srgbClr val="FEE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solidFill>
                  <a:srgbClr val="35372F"/>
                </a:solidFill>
              </a:rPr>
              <a:t>15 minutes+</a:t>
            </a:r>
            <a:endParaRPr lang="en-GB" b="1" dirty="0">
              <a:solidFill>
                <a:srgbClr val="3537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4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475" y="790575"/>
            <a:ext cx="10982327" cy="5386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Voluntourism is now a multi-million pound industry, attracting more and more people every year. But who is Voluntourism benefiting the most?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2050" name="Picture 2" descr="Blackboard, Boys, Chalkboard, Children, Classroom, Des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014" y="4177537"/>
            <a:ext cx="3514384" cy="268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pixabay.com/photo/2016/06/15/16/16/man-1459246_960_72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3413" y="4043712"/>
            <a:ext cx="2337179" cy="222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dn.pixabay.com/photo/2014/09/30/17/58/people-467438_960_7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0350" y="4771422"/>
            <a:ext cx="2517553" cy="18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838202" y="2474532"/>
            <a:ext cx="2691889" cy="1569180"/>
          </a:xfrm>
          <a:prstGeom prst="cloudCallout">
            <a:avLst>
              <a:gd name="adj1" fmla="val 41579"/>
              <a:gd name="adj2" fmla="val 72469"/>
            </a:avLst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The volunteer?</a:t>
            </a:r>
            <a:endParaRPr lang="en-GB" sz="2400" b="1" dirty="0"/>
          </a:p>
        </p:txBody>
      </p:sp>
      <p:sp>
        <p:nvSpPr>
          <p:cNvPr id="10" name="Cloud Callout 9"/>
          <p:cNvSpPr/>
          <p:nvPr/>
        </p:nvSpPr>
        <p:spPr>
          <a:xfrm>
            <a:off x="4681728" y="2018157"/>
            <a:ext cx="3383280" cy="1914906"/>
          </a:xfrm>
          <a:prstGeom prst="cloudCallout">
            <a:avLst>
              <a:gd name="adj1" fmla="val 8692"/>
              <a:gd name="adj2" fmla="val 78300"/>
            </a:avLst>
          </a:prstGeom>
          <a:solidFill>
            <a:srgbClr val="006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The middle-man </a:t>
            </a:r>
            <a:r>
              <a:rPr lang="en-GB" sz="1400" dirty="0" smtClean="0"/>
              <a:t>(the person who organises the placement)</a:t>
            </a:r>
            <a:endParaRPr lang="en-GB" sz="1400" dirty="0"/>
          </a:p>
        </p:txBody>
      </p:sp>
      <p:sp>
        <p:nvSpPr>
          <p:cNvPr id="11" name="Cloud Callout 10"/>
          <p:cNvSpPr/>
          <p:nvPr/>
        </p:nvSpPr>
        <p:spPr>
          <a:xfrm>
            <a:off x="9223630" y="2222310"/>
            <a:ext cx="2684904" cy="1821402"/>
          </a:xfrm>
          <a:prstGeom prst="cloudCallout">
            <a:avLst>
              <a:gd name="adj1" fmla="val -23355"/>
              <a:gd name="adj2" fmla="val 825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The local community?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915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5" y="657225"/>
            <a:ext cx="11552428" cy="551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Talk about each person and think about how they might benefit from Voluntourism and also how (if at all) it might negatively impact them.</a:t>
            </a:r>
            <a:endParaRPr lang="en-GB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2050" name="Picture 2" descr="Blackboard, Boys, Chalkboard, Children, Classroom, Des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014" y="4177537"/>
            <a:ext cx="3514384" cy="268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pixabay.com/photo/2016/06/15/16/16/man-1459246_960_72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3413" y="4043712"/>
            <a:ext cx="2337179" cy="222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dn.pixabay.com/photo/2014/09/30/17/58/people-467438_960_7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0350" y="4771422"/>
            <a:ext cx="2517553" cy="18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461268" y="1927320"/>
            <a:ext cx="2691889" cy="1569180"/>
          </a:xfrm>
          <a:prstGeom prst="cloudCallout">
            <a:avLst>
              <a:gd name="adj1" fmla="val 58563"/>
              <a:gd name="adj2" fmla="val 98108"/>
            </a:avLst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The volunteer?</a:t>
            </a:r>
            <a:endParaRPr lang="en-GB" sz="2400" b="1" dirty="0"/>
          </a:p>
        </p:txBody>
      </p:sp>
      <p:sp>
        <p:nvSpPr>
          <p:cNvPr id="10" name="Cloud Callout 9"/>
          <p:cNvSpPr/>
          <p:nvPr/>
        </p:nvSpPr>
        <p:spPr>
          <a:xfrm>
            <a:off x="4727448" y="1380744"/>
            <a:ext cx="3602357" cy="1917923"/>
          </a:xfrm>
          <a:prstGeom prst="cloudCallout">
            <a:avLst>
              <a:gd name="adj1" fmla="val -7540"/>
              <a:gd name="adj2" fmla="val 82123"/>
            </a:avLst>
          </a:prstGeom>
          <a:solidFill>
            <a:srgbClr val="006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The middle-man </a:t>
            </a:r>
            <a:r>
              <a:rPr lang="en-GB" sz="1400" dirty="0" smtClean="0"/>
              <a:t>(the person who organises the placement)</a:t>
            </a:r>
            <a:endParaRPr lang="en-GB" sz="1400" dirty="0"/>
          </a:p>
        </p:txBody>
      </p:sp>
      <p:sp>
        <p:nvSpPr>
          <p:cNvPr id="11" name="Cloud Callout 10"/>
          <p:cNvSpPr/>
          <p:nvPr/>
        </p:nvSpPr>
        <p:spPr>
          <a:xfrm>
            <a:off x="9223630" y="2185416"/>
            <a:ext cx="2662173" cy="1858296"/>
          </a:xfrm>
          <a:prstGeom prst="cloudCallout">
            <a:avLst>
              <a:gd name="adj1" fmla="val -23355"/>
              <a:gd name="adj2" fmla="val 825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The local community?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76512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53935"/>
            <a:ext cx="110299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Take </a:t>
            </a:r>
            <a:r>
              <a:rPr lang="en-GB" sz="2400" dirty="0" smtClean="0"/>
              <a:t>a </a:t>
            </a:r>
            <a:r>
              <a:rPr lang="en-GB" sz="2400" dirty="0" smtClean="0"/>
              <a:t>look at this spoof film </a:t>
            </a:r>
            <a:r>
              <a:rPr lang="en-GB" sz="2400" dirty="0" smtClean="0"/>
              <a:t>(1.51 mins) exploring </a:t>
            </a:r>
            <a:r>
              <a:rPr lang="en-GB" sz="2400" dirty="0" smtClean="0"/>
              <a:t>some of negative ideas around Voluntourism entitled:</a:t>
            </a:r>
          </a:p>
          <a:p>
            <a:pPr marL="0" indent="0">
              <a:buNone/>
            </a:pPr>
            <a:r>
              <a:rPr lang="en-GB" sz="3200" b="1" dirty="0" smtClean="0">
                <a:hlinkClick r:id="rId2"/>
              </a:rPr>
              <a:t>End Humanitarian Douchery </a:t>
            </a:r>
            <a:endParaRPr lang="en-GB" sz="3200" b="1" dirty="0" smtClean="0"/>
          </a:p>
          <a:p>
            <a:pPr marL="0" indent="0">
              <a:buNone/>
            </a:pPr>
            <a:r>
              <a:rPr lang="en-GB" sz="1800" b="1" dirty="0" smtClean="0"/>
              <a:t>(click on the link)</a:t>
            </a:r>
          </a:p>
          <a:p>
            <a:endParaRPr lang="en-GB" sz="2400" dirty="0"/>
          </a:p>
        </p:txBody>
      </p:sp>
      <p:pic>
        <p:nvPicPr>
          <p:cNvPr id="3" name="Picture 2" descr="https://i.ytimg.com/vi/_8GZjZTZrWA/maxresdefa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4009" y="2463800"/>
            <a:ext cx="5727418" cy="322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1450" y="1257300"/>
            <a:ext cx="4171950" cy="41719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38661" y="2558445"/>
            <a:ext cx="30575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What are some of the main messages that </a:t>
            </a:r>
            <a:r>
              <a:rPr lang="en-GB" sz="2400" dirty="0" smtClean="0"/>
              <a:t>this film is trying to show?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71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5259551" y="986433"/>
            <a:ext cx="2304256" cy="230425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Before you volunteer overseas, find </a:t>
            </a:r>
            <a:r>
              <a:rPr lang="en-GB" sz="2400" b="1" dirty="0" smtClean="0"/>
              <a:t>out: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2946934" y="263363"/>
            <a:ext cx="1884090" cy="1656184"/>
          </a:xfrm>
          <a:prstGeom prst="ellipse">
            <a:avLst/>
          </a:prstGeom>
          <a:solidFill>
            <a:srgbClr val="92D050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Is the project sustainable?</a:t>
            </a:r>
            <a:endParaRPr lang="en-US" sz="1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357510" y="471092"/>
            <a:ext cx="2925341" cy="2304256"/>
          </a:xfrm>
          <a:prstGeom prst="ellipse">
            <a:avLst/>
          </a:prstGeom>
          <a:solidFill>
            <a:srgbClr val="7030A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Is the project working in collaboration/ harmony with the local community?</a:t>
            </a:r>
            <a:endParaRPr lang="en-US" sz="1600" dirty="0">
              <a:ln w="1905"/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32650" y="3322584"/>
            <a:ext cx="2565301" cy="2466181"/>
          </a:xfrm>
          <a:prstGeom prst="ellipse">
            <a:avLst/>
          </a:prstGeom>
          <a:solidFill>
            <a:srgbClr val="00B0F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Am I being encouraged to research local customs, language and traditions before I arrive?</a:t>
            </a:r>
            <a:endParaRPr lang="en-US" sz="1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1868" y="3483305"/>
            <a:ext cx="2392660" cy="2399506"/>
          </a:xfrm>
          <a:prstGeom prst="ellipse">
            <a:avLst/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Is there a long-term goal to achieve using short-term voluntary aid?</a:t>
            </a:r>
            <a:endParaRPr lang="en-US" sz="1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1074" y="1346473"/>
            <a:ext cx="2100709" cy="1944216"/>
          </a:xfrm>
          <a:prstGeom prst="ellipse">
            <a:avLst/>
          </a:prstGeom>
          <a:solidFill>
            <a:srgbClr val="FFFF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Do I have the skills required for this placement? </a:t>
            </a:r>
            <a:endParaRPr lang="en-US" sz="1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781425" y="5756554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32377" y="4006280"/>
            <a:ext cx="2288265" cy="2131123"/>
          </a:xfrm>
          <a:prstGeom prst="ellipse">
            <a:avLst/>
          </a:prstGeom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Will I be putting someone out of a job if I take this placement?</a:t>
            </a:r>
            <a:endParaRPr lang="en-US" sz="16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39499" y="3664811"/>
            <a:ext cx="1884090" cy="1656184"/>
          </a:xfrm>
          <a:prstGeom prst="ellipse">
            <a:avLst/>
          </a:prstGeom>
          <a:solidFill>
            <a:srgbClr val="FB23C2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905"/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Where is my money going? (if it is a paid placement)</a:t>
            </a:r>
            <a:endParaRPr lang="en-US" sz="1600" dirty="0">
              <a:ln w="1905"/>
              <a:solidFill>
                <a:schemeClr val="accent4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562475" y="1670421"/>
            <a:ext cx="697076" cy="320304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533514" y="2203092"/>
            <a:ext cx="961985" cy="139896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341278" y="2775348"/>
            <a:ext cx="1342347" cy="938140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542319" y="3307760"/>
            <a:ext cx="210906" cy="736555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770534" y="3035810"/>
            <a:ext cx="891319" cy="640227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526802" y="2405754"/>
            <a:ext cx="2756577" cy="50048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607299" y="2478565"/>
            <a:ext cx="2704784" cy="1189044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5120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0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575" y="1114425"/>
            <a:ext cx="11601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35372F"/>
                </a:solidFill>
              </a:rPr>
              <a:t>To explore some of the more negative ripple effects of </a:t>
            </a:r>
            <a:r>
              <a:rPr lang="en-GB" sz="2400" dirty="0" smtClean="0">
                <a:solidFill>
                  <a:srgbClr val="35372F"/>
                </a:solidFill>
              </a:rPr>
              <a:t>Voluntourism you can:</a:t>
            </a:r>
            <a:r>
              <a:rPr lang="en-GB" sz="2400" dirty="0">
                <a:solidFill>
                  <a:srgbClr val="35372F"/>
                </a:solidFill>
              </a:rPr>
              <a:t/>
            </a:r>
            <a:br>
              <a:rPr lang="en-GB" sz="2400" dirty="0">
                <a:solidFill>
                  <a:srgbClr val="35372F"/>
                </a:solidFill>
              </a:rPr>
            </a:br>
            <a:r>
              <a:rPr lang="en-GB" sz="2400" dirty="0">
                <a:solidFill>
                  <a:srgbClr val="35372F"/>
                </a:solidFill>
              </a:rPr>
              <a:t/>
            </a:r>
            <a:br>
              <a:rPr lang="en-GB" sz="2400" dirty="0">
                <a:solidFill>
                  <a:srgbClr val="35372F"/>
                </a:solidFill>
              </a:rPr>
            </a:br>
            <a:r>
              <a:rPr lang="en-GB" sz="2400" b="1" dirty="0" smtClean="0">
                <a:solidFill>
                  <a:srgbClr val="35372F"/>
                </a:solidFill>
              </a:rPr>
              <a:t>Read</a:t>
            </a:r>
            <a:r>
              <a:rPr lang="en-GB" sz="2400" dirty="0" smtClean="0">
                <a:solidFill>
                  <a:srgbClr val="35372F"/>
                </a:solidFill>
              </a:rPr>
              <a:t> a short </a:t>
            </a:r>
            <a:r>
              <a:rPr lang="en-GB" sz="2400" dirty="0">
                <a:solidFill>
                  <a:srgbClr val="35372F"/>
                </a:solidFill>
              </a:rPr>
              <a:t>article from the Huffington Post called “What could go wrong when trying to do right</a:t>
            </a:r>
            <a:r>
              <a:rPr lang="en-GB" sz="2400" dirty="0" smtClean="0">
                <a:solidFill>
                  <a:srgbClr val="35372F"/>
                </a:solidFill>
              </a:rPr>
              <a:t>?”: </a:t>
            </a:r>
            <a:endParaRPr lang="en-GB" sz="2400" dirty="0">
              <a:solidFill>
                <a:srgbClr val="35372F"/>
              </a:solidFill>
              <a:hlinkClick r:id="rId2"/>
            </a:endParaRPr>
          </a:p>
          <a:p>
            <a:r>
              <a:rPr lang="en-GB" sz="2400" b="1" dirty="0">
                <a:solidFill>
                  <a:srgbClr val="35372F"/>
                </a:solidFill>
                <a:hlinkClick r:id="rId3"/>
              </a:rPr>
              <a:t>http://www.huffingtonpost.com/daniela-papi/voluntourism_b_1525532.html</a:t>
            </a:r>
            <a:endParaRPr lang="en-GB" sz="2400" b="1" dirty="0">
              <a:solidFill>
                <a:srgbClr val="35372F"/>
              </a:solidFill>
            </a:endParaRPr>
          </a:p>
          <a:p>
            <a:endParaRPr lang="en-GB" sz="2400" b="1" dirty="0" smtClean="0">
              <a:solidFill>
                <a:srgbClr val="35372F"/>
              </a:solidFill>
            </a:endParaRPr>
          </a:p>
          <a:p>
            <a:r>
              <a:rPr lang="en-GB" sz="2400" b="1" dirty="0" smtClean="0">
                <a:solidFill>
                  <a:srgbClr val="35372F"/>
                </a:solidFill>
              </a:rPr>
              <a:t>Listen</a:t>
            </a:r>
            <a:r>
              <a:rPr lang="en-GB" sz="2400" dirty="0" smtClean="0">
                <a:solidFill>
                  <a:srgbClr val="35372F"/>
                </a:solidFill>
              </a:rPr>
              <a:t> to a </a:t>
            </a:r>
            <a:r>
              <a:rPr lang="en-GB" sz="2400" dirty="0">
                <a:solidFill>
                  <a:srgbClr val="35372F"/>
                </a:solidFill>
              </a:rPr>
              <a:t>fifteen minute podcast called “The Problem with Volunteering</a:t>
            </a:r>
            <a:r>
              <a:rPr lang="en-GB" sz="2400" dirty="0" smtClean="0">
                <a:solidFill>
                  <a:srgbClr val="35372F"/>
                </a:solidFill>
              </a:rPr>
              <a:t>”</a:t>
            </a:r>
            <a:endParaRPr lang="en-GB" sz="2400" dirty="0">
              <a:solidFill>
                <a:srgbClr val="35372F"/>
              </a:solidFill>
            </a:endParaRPr>
          </a:p>
          <a:p>
            <a:r>
              <a:rPr lang="en-GB" sz="2400" b="1" dirty="0" smtClean="0">
                <a:solidFill>
                  <a:srgbClr val="35372F"/>
                </a:solidFill>
                <a:hlinkClick r:id="rId4"/>
              </a:rPr>
              <a:t>http</a:t>
            </a:r>
            <a:r>
              <a:rPr lang="en-GB" sz="2400" b="1" dirty="0">
                <a:solidFill>
                  <a:srgbClr val="35372F"/>
                </a:solidFill>
                <a:hlinkClick r:id="rId4"/>
              </a:rPr>
              <a:t>://</a:t>
            </a:r>
            <a:r>
              <a:rPr lang="en-GB" sz="2400" b="1" dirty="0" smtClean="0">
                <a:solidFill>
                  <a:srgbClr val="35372F"/>
                </a:solidFill>
                <a:hlinkClick r:id="rId4"/>
              </a:rPr>
              <a:t>www.bbc.co.uk/programmes/b01s4qr7</a:t>
            </a:r>
            <a:endParaRPr lang="en-GB" sz="2400" b="1" dirty="0" smtClean="0">
              <a:solidFill>
                <a:srgbClr val="35372F"/>
              </a:solidFill>
            </a:endParaRPr>
          </a:p>
          <a:p>
            <a:endParaRPr lang="en-GB" sz="2400" b="1" dirty="0">
              <a:solidFill>
                <a:srgbClr val="35372F"/>
              </a:solidFill>
            </a:endParaRPr>
          </a:p>
          <a:p>
            <a:endParaRPr lang="en-GB" sz="2400" dirty="0">
              <a:solidFill>
                <a:srgbClr val="3537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5278" y="6307246"/>
            <a:ext cx="6056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Foco"/>
              </a:rPr>
              <a:t>ThoughtBox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  <a:latin typeface="Foco"/>
              </a:rPr>
              <a:t>: This sort of learning can’t wait</a:t>
            </a:r>
            <a:endParaRPr lang="en-GB" sz="2400" dirty="0">
              <a:solidFill>
                <a:schemeClr val="bg1">
                  <a:lumMod val="95000"/>
                </a:schemeClr>
              </a:solidFill>
              <a:latin typeface="Foco"/>
            </a:endParaRPr>
          </a:p>
        </p:txBody>
      </p:sp>
    </p:spTree>
    <p:extLst>
      <p:ext uri="{BB962C8B-B14F-4D97-AF65-F5344CB8AC3E}">
        <p14:creationId xmlns:p14="http://schemas.microsoft.com/office/powerpoint/2010/main" val="22054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69" y="292939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35372F"/>
                </a:solidFill>
              </a:rPr>
              <a:t>In this lesson, students will:</a:t>
            </a: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433" y="1791910"/>
            <a:ext cx="99769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Think about and discuss some of the benefits </a:t>
            </a:r>
            <a:r>
              <a:rPr lang="en-GB" dirty="0" smtClean="0"/>
              <a:t>and ripple effects that come when </a:t>
            </a:r>
            <a:r>
              <a:rPr lang="en-GB" dirty="0"/>
              <a:t>volunteering overseas.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Understand how our choices affect many people who we will never see, </a:t>
            </a:r>
            <a:r>
              <a:rPr lang="en-GB" dirty="0" smtClean="0"/>
              <a:t>and understand the need for being conscious </a:t>
            </a:r>
            <a:r>
              <a:rPr lang="en-GB" dirty="0"/>
              <a:t>of </a:t>
            </a:r>
            <a:r>
              <a:rPr lang="en-GB" dirty="0" smtClean="0"/>
              <a:t>the wider ripple effects of our own actions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and unravel some of </a:t>
            </a:r>
            <a:r>
              <a:rPr lang="en-GB" dirty="0" smtClean="0"/>
              <a:t>the consequences of Voluntourism upon communities and re-think </a:t>
            </a:r>
            <a:r>
              <a:rPr lang="en-GB" dirty="0"/>
              <a:t>new </a:t>
            </a:r>
            <a:r>
              <a:rPr lang="en-GB" dirty="0" smtClean="0"/>
              <a:t>approaches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370369" y="1618502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THINK!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0369" y="3078706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FEEL!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0369" y="4538910"/>
            <a:ext cx="1177268" cy="1201367"/>
          </a:xfrm>
          <a:prstGeom prst="ellipse">
            <a:avLst/>
          </a:prstGeom>
          <a:solidFill>
            <a:srgbClr val="3537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b="1" dirty="0">
              <a:solidFill>
                <a:srgbClr val="FEE72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541" y="4971927"/>
            <a:ext cx="1096923" cy="335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EE725"/>
                </a:solidFill>
                <a:latin typeface="Foco"/>
              </a:rPr>
              <a:t>UNLEARN!</a:t>
            </a:r>
            <a:endParaRPr lang="en-GB" sz="1600" b="1" dirty="0">
              <a:solidFill>
                <a:srgbClr val="FEE725"/>
              </a:solidFill>
              <a:latin typeface="Foco"/>
            </a:endParaRPr>
          </a:p>
        </p:txBody>
      </p:sp>
    </p:spTree>
    <p:extLst>
      <p:ext uri="{BB962C8B-B14F-4D97-AF65-F5344CB8AC3E}">
        <p14:creationId xmlns:p14="http://schemas.microsoft.com/office/powerpoint/2010/main" val="11411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Pre-lesson </a:t>
            </a:r>
            <a:r>
              <a:rPr lang="en-GB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reflection</a:t>
            </a:r>
            <a:endParaRPr lang="en-GB" dirty="0">
              <a:solidFill>
                <a:srgbClr val="35372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minutes+</a:t>
            </a:r>
            <a:endParaRPr lang="en-GB" sz="3600" b="1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3045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60" y="1021970"/>
            <a:ext cx="11707040" cy="4988243"/>
          </a:xfrm>
        </p:spPr>
        <p:txBody>
          <a:bodyPr>
            <a:normAutofit/>
          </a:bodyPr>
          <a:lstStyle/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ntroduce the following REFLECTIVE QUESTIONS for students to consider during the lesson:</a:t>
            </a:r>
          </a:p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1200" dirty="0" smtClean="0">
              <a:solidFill>
                <a:srgbClr val="35372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1555" lvl="1" indent="-514350">
              <a:buFont typeface="+mj-lt"/>
              <a:buAutoNum type="arabicPeriod"/>
            </a:pPr>
            <a:r>
              <a:rPr lang="en-GB" b="1" dirty="0">
                <a:solidFill>
                  <a:srgbClr val="35372F"/>
                </a:solidFill>
              </a:rPr>
              <a:t>What is </a:t>
            </a:r>
            <a:r>
              <a:rPr lang="en-GB" b="1" dirty="0" smtClean="0">
                <a:solidFill>
                  <a:srgbClr val="35372F"/>
                </a:solidFill>
              </a:rPr>
              <a:t>the attraction of volunteering overseas? </a:t>
            </a:r>
          </a:p>
          <a:p>
            <a:pPr marL="971555" lvl="1" indent="-514350">
              <a:buFont typeface="+mj-lt"/>
              <a:buAutoNum type="arabicPeriod"/>
            </a:pPr>
            <a:r>
              <a:rPr lang="en-GB" sz="2400" b="1" dirty="0" smtClean="0">
                <a:solidFill>
                  <a:srgbClr val="35372F"/>
                </a:solidFill>
              </a:rPr>
              <a:t>What </a:t>
            </a:r>
            <a:r>
              <a:rPr lang="en-GB" sz="2400" b="1" dirty="0">
                <a:solidFill>
                  <a:srgbClr val="35372F"/>
                </a:solidFill>
              </a:rPr>
              <a:t>are some of the common volunteering opportunities that exist for young </a:t>
            </a:r>
            <a:r>
              <a:rPr lang="en-GB" sz="2400" b="1" dirty="0" smtClean="0">
                <a:solidFill>
                  <a:srgbClr val="35372F"/>
                </a:solidFill>
              </a:rPr>
              <a:t>people</a:t>
            </a:r>
            <a:r>
              <a:rPr lang="en-GB" b="1" dirty="0">
                <a:solidFill>
                  <a:srgbClr val="35372F"/>
                </a:solidFill>
              </a:rPr>
              <a:t> </a:t>
            </a:r>
            <a:r>
              <a:rPr lang="en-GB" b="1" dirty="0" smtClean="0">
                <a:solidFill>
                  <a:srgbClr val="35372F"/>
                </a:solidFill>
              </a:rPr>
              <a:t>in overseas projects?</a:t>
            </a:r>
            <a:r>
              <a:rPr lang="en-GB" sz="2400" b="1" dirty="0" smtClean="0">
                <a:solidFill>
                  <a:srgbClr val="35372F"/>
                </a:solidFill>
              </a:rPr>
              <a:t> </a:t>
            </a:r>
          </a:p>
          <a:p>
            <a:pPr marL="971555" lvl="1" indent="-514350">
              <a:buFont typeface="+mj-lt"/>
              <a:buAutoNum type="arabicPeriod"/>
            </a:pPr>
            <a:r>
              <a:rPr lang="en-GB" sz="2400" b="1" dirty="0" smtClean="0">
                <a:solidFill>
                  <a:srgbClr val="35372F"/>
                </a:solidFill>
              </a:rPr>
              <a:t>Why </a:t>
            </a:r>
            <a:r>
              <a:rPr lang="en-GB" sz="2400" b="1" dirty="0">
                <a:solidFill>
                  <a:srgbClr val="35372F"/>
                </a:solidFill>
              </a:rPr>
              <a:t>do you often not require any skills in these industries when volunteering overseas</a:t>
            </a:r>
            <a:r>
              <a:rPr lang="en-GB" sz="2400" b="1" dirty="0" smtClean="0">
                <a:solidFill>
                  <a:srgbClr val="35372F"/>
                </a:solidFill>
              </a:rPr>
              <a:t>? </a:t>
            </a:r>
          </a:p>
          <a:p>
            <a:pPr marL="971555" lvl="1" indent="-514350">
              <a:buFont typeface="+mj-lt"/>
              <a:buAutoNum type="arabicPeriod"/>
            </a:pPr>
            <a:r>
              <a:rPr lang="en-GB" sz="2400" b="1" dirty="0" smtClean="0">
                <a:solidFill>
                  <a:srgbClr val="35372F"/>
                </a:solidFill>
              </a:rPr>
              <a:t>Why might we take a </a:t>
            </a:r>
            <a:r>
              <a:rPr lang="en-GB" sz="2400" b="1" dirty="0">
                <a:solidFill>
                  <a:srgbClr val="35372F"/>
                </a:solidFill>
              </a:rPr>
              <a:t>different attitude to volunteering when it is in another country? </a:t>
            </a:r>
            <a:endParaRPr lang="en-GB" b="1" dirty="0">
              <a:solidFill>
                <a:srgbClr val="35372F"/>
              </a:solidFill>
            </a:endParaRPr>
          </a:p>
          <a:p>
            <a:pPr marL="457205" lvl="1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1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48" y="2648456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Looking beyond ourselves</a:t>
            </a:r>
            <a: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minutes+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84248" y="6325527"/>
            <a:ext cx="59118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latin typeface="+mj-lt"/>
              </a:rPr>
              <a:t>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68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6721" y="1105577"/>
            <a:ext cx="11149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Watch the short </a:t>
            </a:r>
            <a:r>
              <a:rPr lang="en-GB" sz="2400" dirty="0" smtClean="0"/>
              <a:t>spoof film (1.27mins</a:t>
            </a:r>
            <a:r>
              <a:rPr lang="en-GB" sz="2400" dirty="0"/>
              <a:t>) </a:t>
            </a:r>
            <a:r>
              <a:rPr lang="en-GB" sz="2400" dirty="0" smtClean="0"/>
              <a:t>made by Norwegian organisation </a:t>
            </a:r>
            <a:r>
              <a:rPr lang="en-GB" sz="2400" dirty="0" smtClean="0">
                <a:hlinkClick r:id="rId2"/>
              </a:rPr>
              <a:t>SAIH </a:t>
            </a:r>
            <a:r>
              <a:rPr lang="en-GB" sz="2400" dirty="0" smtClean="0"/>
              <a:t>entitled: </a:t>
            </a:r>
            <a:endParaRPr lang="en-GB" sz="24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1" y="1959202"/>
            <a:ext cx="539800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How to get more like on Social Media</a:t>
            </a:r>
            <a:endParaRPr kumimoji="0" lang="en-GB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alt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(Click on the link above for the hyperlink)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4727" y="2182206"/>
            <a:ext cx="555413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6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10375" y="1839347"/>
            <a:ext cx="471792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Allow students a few minutes to respond to the film with people sitting near to them.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2400" dirty="0">
              <a:solidFill>
                <a:srgbClr val="35372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35372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After sharing their initial responses, ask them to consider the following questions: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rgbClr val="35372F"/>
              </a:solidFill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752" y="1616075"/>
            <a:ext cx="555413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2884" y="1512966"/>
            <a:ext cx="3397591" cy="33975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84169" y="2611596"/>
            <a:ext cx="2655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What lessons can we take away from this campaign?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516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48" y="2648456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Humanitarian </a:t>
            </a:r>
            <a:r>
              <a:rPr lang="en-GB" sz="5400" dirty="0" err="1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Douchery</a:t>
            </a:r>
            <a: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5400" dirty="0" smtClean="0">
                <a:solidFill>
                  <a:srgbClr val="3537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GB" sz="3600" b="1" dirty="0" smtClean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minutes+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84248" y="6325527"/>
            <a:ext cx="591185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>
                <a:latin typeface="+mj-lt"/>
              </a:rPr>
              <a:t>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33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5.8|5.2|8.3|9.1|10"/>
</p:tagLst>
</file>

<file path=ppt/theme/theme1.xml><?xml version="1.0" encoding="utf-8"?>
<a:theme xmlns:a="http://schemas.openxmlformats.org/drawingml/2006/main" name="1_Office Theme">
  <a:themeElements>
    <a:clrScheme name="Custom 4">
      <a:dk1>
        <a:srgbClr val="35372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oco"/>
        <a:ea typeface=""/>
        <a:cs typeface=""/>
      </a:majorFont>
      <a:minorFont>
        <a:latin typeface="Foc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491</Words>
  <Application>Microsoft Office PowerPoint</Application>
  <PresentationFormat>Widescreen</PresentationFormat>
  <Paragraphs>62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Rounded MT Bold</vt:lpstr>
      <vt:lpstr>Calibri</vt:lpstr>
      <vt:lpstr>Foco</vt:lpstr>
      <vt:lpstr>Foco Light</vt:lpstr>
      <vt:lpstr>Times New Roman</vt:lpstr>
      <vt:lpstr>1_Office Theme</vt:lpstr>
      <vt:lpstr>PowerPoint Presentation</vt:lpstr>
      <vt:lpstr>In this lesson, students will:</vt:lpstr>
      <vt:lpstr>Pre-lesson reflection</vt:lpstr>
      <vt:lpstr>PowerPoint Presentation</vt:lpstr>
      <vt:lpstr>Looking beyond ourselves 5 minutes+</vt:lpstr>
      <vt:lpstr>PowerPoint Presentation</vt:lpstr>
      <vt:lpstr>PowerPoint Presentation</vt:lpstr>
      <vt:lpstr>PowerPoint Presentation</vt:lpstr>
      <vt:lpstr>Humanitarian Douchery 10 minutes+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Musson</dc:creator>
  <cp:lastModifiedBy>Rachel Musson</cp:lastModifiedBy>
  <cp:revision>279</cp:revision>
  <dcterms:created xsi:type="dcterms:W3CDTF">2016-10-17T21:56:29Z</dcterms:created>
  <dcterms:modified xsi:type="dcterms:W3CDTF">2017-11-30T10:08:35Z</dcterms:modified>
</cp:coreProperties>
</file>