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659" r:id="rId2"/>
    <p:sldId id="656" r:id="rId3"/>
    <p:sldId id="460" r:id="rId4"/>
    <p:sldId id="657" r:id="rId5"/>
    <p:sldId id="464" r:id="rId6"/>
    <p:sldId id="710" r:id="rId7"/>
    <p:sldId id="787" r:id="rId8"/>
    <p:sldId id="788" r:id="rId9"/>
    <p:sldId id="789" r:id="rId10"/>
    <p:sldId id="809" r:id="rId11"/>
    <p:sldId id="810" r:id="rId12"/>
    <p:sldId id="811" r:id="rId13"/>
    <p:sldId id="812" r:id="rId14"/>
    <p:sldId id="813" r:id="rId15"/>
    <p:sldId id="814" r:id="rId16"/>
    <p:sldId id="815" r:id="rId17"/>
    <p:sldId id="816" r:id="rId18"/>
    <p:sldId id="817" r:id="rId19"/>
    <p:sldId id="818" r:id="rId20"/>
    <p:sldId id="819" r:id="rId21"/>
    <p:sldId id="820" r:id="rId22"/>
    <p:sldId id="821" r:id="rId23"/>
    <p:sldId id="822" r:id="rId24"/>
    <p:sldId id="823" r:id="rId25"/>
    <p:sldId id="65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0D6E"/>
    <a:srgbClr val="B31194"/>
    <a:srgbClr val="FEE725"/>
    <a:srgbClr val="35372F"/>
    <a:srgbClr val="353739"/>
    <a:srgbClr val="151612"/>
    <a:srgbClr val="3A453A"/>
    <a:srgbClr val="C13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34" autoAdjust="0"/>
    <p:restoredTop sz="94095" autoAdjust="0"/>
  </p:normalViewPr>
  <p:slideViewPr>
    <p:cSldViewPr snapToGrid="0" showGuides="1">
      <p:cViewPr varScale="1">
        <p:scale>
          <a:sx n="66" d="100"/>
          <a:sy n="66" d="100"/>
        </p:scale>
        <p:origin x="432" y="40"/>
      </p:cViewPr>
      <p:guideLst/>
    </p:cSldViewPr>
  </p:slideViewPr>
  <p:notesTextViewPr>
    <p:cViewPr>
      <p:scale>
        <a:sx n="1" d="1"/>
        <a:sy n="1" d="1"/>
      </p:scale>
      <p:origin x="0" y="0"/>
    </p:cViewPr>
  </p:notesTextViewPr>
  <p:notesViewPr>
    <p:cSldViewPr snapToGrid="0" showGuides="1">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FB16B-70F8-43A3-BB80-E0F6B9799F4F}" type="datetimeFigureOut">
              <a:rPr lang="en-GB" smtClean="0"/>
              <a:t>03/04/2018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24D0F9-ED93-4CCE-8198-262F88F70885}" type="slidenum">
              <a:rPr lang="en-GB" smtClean="0"/>
              <a:t>‹#›</a:t>
            </a:fld>
            <a:endParaRPr lang="en-GB" dirty="0"/>
          </a:p>
        </p:txBody>
      </p:sp>
    </p:spTree>
    <p:extLst>
      <p:ext uri="{BB962C8B-B14F-4D97-AF65-F5344CB8AC3E}">
        <p14:creationId xmlns:p14="http://schemas.microsoft.com/office/powerpoint/2010/main" val="3801382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51B58-0D01-494A-95EE-28D2FF385CED}" type="datetimeFigureOut">
              <a:rPr lang="en-GB" smtClean="0"/>
              <a:t>03/04/2018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B252E-798C-4DBA-9397-81E6123FBAF4}" type="slidenum">
              <a:rPr lang="en-GB" smtClean="0"/>
              <a:t>‹#›</a:t>
            </a:fld>
            <a:endParaRPr lang="en-GB" dirty="0"/>
          </a:p>
        </p:txBody>
      </p:sp>
    </p:spTree>
    <p:extLst>
      <p:ext uri="{BB962C8B-B14F-4D97-AF65-F5344CB8AC3E}">
        <p14:creationId xmlns:p14="http://schemas.microsoft.com/office/powerpoint/2010/main" val="197291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DA1C18C5-F3FA-4D0A-A9B9-2971BB5756E1}" type="slidenum">
              <a:rPr lang="en-GB" smtClean="0"/>
              <a:t>1</a:t>
            </a:fld>
            <a:endParaRPr lang="en-GB" dirty="0"/>
          </a:p>
        </p:txBody>
      </p:sp>
    </p:spTree>
    <p:extLst>
      <p:ext uri="{BB962C8B-B14F-4D97-AF65-F5344CB8AC3E}">
        <p14:creationId xmlns:p14="http://schemas.microsoft.com/office/powerpoint/2010/main" val="261824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3</a:t>
            </a:fld>
            <a:endParaRPr lang="en-GB" dirty="0"/>
          </a:p>
        </p:txBody>
      </p:sp>
    </p:spTree>
    <p:extLst>
      <p:ext uri="{BB962C8B-B14F-4D97-AF65-F5344CB8AC3E}">
        <p14:creationId xmlns:p14="http://schemas.microsoft.com/office/powerpoint/2010/main" val="114799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41912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69CED4-827A-4290-AA75-63815523A9BA}"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66174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25</a:t>
            </a:fld>
            <a:endParaRPr lang="en-GB" dirty="0"/>
          </a:p>
        </p:txBody>
      </p:sp>
    </p:spTree>
    <p:extLst>
      <p:ext uri="{BB962C8B-B14F-4D97-AF65-F5344CB8AC3E}">
        <p14:creationId xmlns:p14="http://schemas.microsoft.com/office/powerpoint/2010/main" val="1155319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5296334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1892321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9205183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8111891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3269365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5836773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4115283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2482504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9900521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2253110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03/04/2018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7625944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392945"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HAPPINESS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009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Inz0Np4zqOo" TargetMode="External"/><Relationship Id="rId2" Type="http://schemas.openxmlformats.org/officeDocument/2006/relationships/hyperlink" Target="http://simpleshow.com/"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rossnationalhappiness.com/Questionnaire/Questionnaire2014.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EGj6FZgDjC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395"/>
          <a:stretch/>
        </p:blipFill>
        <p:spPr>
          <a:xfrm>
            <a:off x="-67377" y="-40106"/>
            <a:ext cx="12283440" cy="6898106"/>
          </a:xfrm>
          <a:prstGeom prst="rect">
            <a:avLst/>
          </a:prstGeom>
        </p:spPr>
      </p:pic>
      <p:sp>
        <p:nvSpPr>
          <p:cNvPr id="7" name="Rectangle 6"/>
          <p:cNvSpPr/>
          <p:nvPr/>
        </p:nvSpPr>
        <p:spPr>
          <a:xfrm>
            <a:off x="-7" y="-40106"/>
            <a:ext cx="12192000" cy="6898106"/>
          </a:xfrm>
          <a:prstGeom prst="rect">
            <a:avLst/>
          </a:prstGeom>
          <a:solidFill>
            <a:srgbClr val="850D6E">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13738" y="537147"/>
            <a:ext cx="1430027" cy="573741"/>
          </a:xfrm>
          <a:prstGeom prst="rect">
            <a:avLst/>
          </a:prstGeom>
        </p:spPr>
      </p:pic>
      <p:sp>
        <p:nvSpPr>
          <p:cNvPr id="9" name="Oval 8"/>
          <p:cNvSpPr/>
          <p:nvPr/>
        </p:nvSpPr>
        <p:spPr>
          <a:xfrm>
            <a:off x="3534280" y="87025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755547" y="2432570"/>
            <a:ext cx="4659631" cy="1354217"/>
          </a:xfrm>
          <a:prstGeom prst="rect">
            <a:avLst/>
          </a:prstGeom>
          <a:noFill/>
        </p:spPr>
        <p:txBody>
          <a:bodyPr wrap="square" rtlCol="0">
            <a:spAutoFit/>
          </a:bodyPr>
          <a:lstStyle/>
          <a:p>
            <a:pPr algn="ctr"/>
            <a:r>
              <a:rPr lang="en-GB" sz="5400" b="1" dirty="0" smtClean="0">
                <a:solidFill>
                  <a:prstClr val="white"/>
                </a:solidFill>
              </a:rPr>
              <a:t>HAPPINESS</a:t>
            </a:r>
            <a:endParaRPr lang="en-GB" sz="2800" b="1" dirty="0" smtClean="0">
              <a:solidFill>
                <a:prstClr val="white"/>
              </a:solidFill>
            </a:endParaRPr>
          </a:p>
          <a:p>
            <a:pPr algn="ctr"/>
            <a:r>
              <a:rPr lang="en-GB" sz="2800" b="1" dirty="0" smtClean="0">
                <a:solidFill>
                  <a:srgbClr val="FEE725"/>
                </a:solidFill>
              </a:rPr>
              <a:t>CULTURAL IDENTITY</a:t>
            </a:r>
          </a:p>
        </p:txBody>
      </p:sp>
      <p:sp>
        <p:nvSpPr>
          <p:cNvPr id="11" name="TextBox 10"/>
          <p:cNvSpPr txBox="1"/>
          <p:nvPr/>
        </p:nvSpPr>
        <p:spPr>
          <a:xfrm>
            <a:off x="4226338" y="4292778"/>
            <a:ext cx="3718051" cy="954107"/>
          </a:xfrm>
          <a:prstGeom prst="rect">
            <a:avLst/>
          </a:prstGeom>
          <a:noFill/>
        </p:spPr>
        <p:txBody>
          <a:bodyPr wrap="square" rtlCol="0">
            <a:spAutoFit/>
          </a:bodyPr>
          <a:lstStyle/>
          <a:p>
            <a:pPr algn="ctr"/>
            <a:r>
              <a:rPr lang="en-GB" sz="2800" b="1" dirty="0" smtClean="0">
                <a:solidFill>
                  <a:prstClr val="white"/>
                </a:solidFill>
                <a:ea typeface="Times New Roman" panose="02020603050405020304" pitchFamily="18" charset="0"/>
                <a:cs typeface="Times New Roman" panose="02020603050405020304" pitchFamily="18" charset="0"/>
              </a:rPr>
              <a:t>Y7&amp;8</a:t>
            </a:r>
          </a:p>
          <a:p>
            <a:pPr algn="ctr"/>
            <a:r>
              <a:rPr lang="en-GB" sz="2800" b="1" dirty="0" smtClean="0">
                <a:solidFill>
                  <a:prstClr val="white"/>
                </a:solidFill>
                <a:ea typeface="Times New Roman" panose="02020603050405020304" pitchFamily="18" charset="0"/>
                <a:cs typeface="Times New Roman" panose="02020603050405020304" pitchFamily="18" charset="0"/>
              </a:rPr>
              <a:t>11-13 </a:t>
            </a:r>
            <a:r>
              <a:rPr lang="en-GB" sz="2800" b="1" dirty="0">
                <a:solidFill>
                  <a:prstClr val="white"/>
                </a:solidFill>
                <a:ea typeface="Times New Roman" panose="02020603050405020304" pitchFamily="18" charset="0"/>
                <a:cs typeface="Times New Roman" panose="02020603050405020304" pitchFamily="18" charset="0"/>
              </a:rPr>
              <a:t>years</a:t>
            </a:r>
            <a:endParaRPr lang="en-GB" sz="2800" b="1" dirty="0">
              <a:solidFill>
                <a:prstClr val="white"/>
              </a:solidFill>
              <a:ea typeface="Times New Roman" panose="02020603050405020304" pitchFamily="18" charset="0"/>
            </a:endParaRPr>
          </a:p>
        </p:txBody>
      </p:sp>
    </p:spTree>
    <p:extLst>
      <p:ext uri="{BB962C8B-B14F-4D97-AF65-F5344CB8AC3E}">
        <p14:creationId xmlns:p14="http://schemas.microsoft.com/office/powerpoint/2010/main" val="175027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3998572"/>
            <a:ext cx="3754810" cy="1754326"/>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H O W  D O  Y O U  </a:t>
            </a:r>
          </a:p>
          <a:p>
            <a:pPr algn="ctr"/>
            <a:r>
              <a:rPr lang="en-GB" sz="2400" b="1" dirty="0" smtClean="0">
                <a:solidFill>
                  <a:prstClr val="white"/>
                </a:solidFill>
                <a:latin typeface="Foco" panose="020B0504050202020203" pitchFamily="34" charset="0"/>
              </a:rPr>
              <a:t>M E A S U R E </a:t>
            </a:r>
            <a:br>
              <a:rPr lang="en-GB" sz="2400" b="1" dirty="0" smtClean="0">
                <a:solidFill>
                  <a:prstClr val="white"/>
                </a:solidFill>
                <a:latin typeface="Foco" panose="020B0504050202020203" pitchFamily="34" charset="0"/>
              </a:rPr>
            </a:br>
            <a:r>
              <a:rPr lang="en-GB" sz="2400" b="1" dirty="0" smtClean="0">
                <a:solidFill>
                  <a:prstClr val="white"/>
                </a:solidFill>
                <a:latin typeface="Foco" panose="020B0504050202020203" pitchFamily="34" charset="0"/>
              </a:rPr>
              <a:t>H A P P I N E S S </a:t>
            </a:r>
            <a:endParaRPr lang="en-GB" sz="1100" b="1" dirty="0" smtClean="0">
              <a:solidFill>
                <a:prstClr val="white"/>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smtClean="0">
                <a:solidFill>
                  <a:srgbClr val="FEE725"/>
                </a:solidFill>
                <a:latin typeface="Foco" panose="020B0504050202020203" pitchFamily="34" charset="0"/>
              </a:rPr>
              <a:t>2 </a:t>
            </a:r>
            <a:r>
              <a:rPr lang="en-GB" b="1" smtClean="0">
                <a:solidFill>
                  <a:srgbClr val="FEE725"/>
                </a:solidFill>
                <a:latin typeface="Foco" panose="020B0504050202020203" pitchFamily="34" charset="0"/>
              </a:rPr>
              <a:t>0   </a:t>
            </a:r>
            <a:r>
              <a:rPr lang="en-GB" b="1" dirty="0" smtClean="0">
                <a:solidFill>
                  <a:srgbClr val="FEE725"/>
                </a:solidFill>
                <a:latin typeface="Foco" panose="020B0504050202020203" pitchFamily="34" charset="0"/>
              </a:rPr>
              <a:t>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016299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638" y="438912"/>
            <a:ext cx="11442994" cy="5998464"/>
          </a:xfrm>
        </p:spPr>
        <p:txBody>
          <a:bodyPr>
            <a:normAutofit/>
          </a:bodyPr>
          <a:lstStyle/>
          <a:p>
            <a:pPr marL="0" indent="0">
              <a:buNone/>
            </a:pPr>
            <a:r>
              <a:rPr lang="en-GB" sz="2400" dirty="0" smtClean="0"/>
              <a:t>This little country in between China and India is called Bhutan.</a:t>
            </a:r>
            <a:endParaRPr lang="en-GB" sz="2400" dirty="0"/>
          </a:p>
          <a:p>
            <a:pPr marL="0" indent="0">
              <a:buNone/>
            </a:pPr>
            <a:r>
              <a:rPr lang="en-GB" sz="2400" dirty="0" smtClean="0"/>
              <a:t>It is very famous across the world because it measures its own success as a country not by </a:t>
            </a:r>
            <a:r>
              <a:rPr lang="en-GB" sz="2400" b="1" dirty="0" smtClean="0"/>
              <a:t>money</a:t>
            </a:r>
            <a:r>
              <a:rPr lang="en-GB" sz="2400" dirty="0" smtClean="0"/>
              <a:t> but by levels of </a:t>
            </a:r>
            <a:r>
              <a:rPr lang="en-GB" sz="2400" b="1" dirty="0" smtClean="0"/>
              <a:t>happiness</a:t>
            </a:r>
            <a:r>
              <a:rPr lang="en-GB" sz="2400" dirty="0" smtClean="0"/>
              <a:t>!</a:t>
            </a:r>
          </a:p>
          <a:p>
            <a:pPr marL="0" indent="0">
              <a:buNone/>
            </a:pPr>
            <a:endParaRPr lang="en-GB" sz="2400" dirty="0" smtClean="0"/>
          </a:p>
          <a:p>
            <a:pPr marL="0" indent="0">
              <a:buNone/>
            </a:pPr>
            <a:endParaRPr lang="en-GB" sz="2400" dirty="0"/>
          </a:p>
        </p:txBody>
      </p:sp>
      <p:sp>
        <p:nvSpPr>
          <p:cNvPr id="4" name="Footer Placeholder 3"/>
          <p:cNvSpPr>
            <a:spLocks noGrp="1"/>
          </p:cNvSpPr>
          <p:nvPr>
            <p:ph type="ftr" sz="quarter" idx="4294967295"/>
          </p:nvPr>
        </p:nvSpPr>
        <p:spPr>
          <a:xfrm>
            <a:off x="4038601" y="6492875"/>
            <a:ext cx="4114800" cy="365125"/>
          </a:xfrm>
          <a:prstGeom prst="rect">
            <a:avLst/>
          </a:prstGeom>
        </p:spPr>
        <p:txBody>
          <a:bodyPr/>
          <a:lstStyle/>
          <a:p>
            <a:endParaRPr lang="en-GB" dirty="0">
              <a:solidFill>
                <a:prstClr val="black">
                  <a:tint val="75000"/>
                </a:prstClr>
              </a:solidFill>
            </a:endParaRPr>
          </a:p>
        </p:txBody>
      </p:sp>
      <p:pic>
        <p:nvPicPr>
          <p:cNvPr id="9218" name="Picture 2" descr="http://www.refugee-net.org/Images/map_myanm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605" y="2030930"/>
            <a:ext cx="6162675"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24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r>
              <a:rPr lang="en-GB" dirty="0" smtClean="0">
                <a:solidFill>
                  <a:prstClr val="black">
                    <a:tint val="75000"/>
                  </a:prstClr>
                </a:solidFill>
              </a:rPr>
              <a:t>.  </a:t>
            </a:r>
            <a:endParaRPr lang="en-GB" dirty="0">
              <a:solidFill>
                <a:prstClr val="black">
                  <a:tint val="75000"/>
                </a:prstClr>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496824" y="1425447"/>
            <a:ext cx="10567416" cy="2185214"/>
          </a:xfrm>
          <a:prstGeom prst="rect">
            <a:avLst/>
          </a:prstGeom>
        </p:spPr>
        <p:txBody>
          <a:bodyPr wrap="square">
            <a:spAutoFit/>
          </a:bodyPr>
          <a:lstStyle/>
          <a:p>
            <a:r>
              <a:rPr lang="en-GB" sz="2800" dirty="0">
                <a:solidFill>
                  <a:prstClr val="black"/>
                </a:solidFill>
                <a:latin typeface="Calibri Light" panose="020F0302020204030204"/>
              </a:rPr>
              <a:t>Watch the short video (3.24 mins) made by </a:t>
            </a:r>
            <a:r>
              <a:rPr lang="en-GB" sz="2800" u="sng" dirty="0">
                <a:solidFill>
                  <a:prstClr val="black"/>
                </a:solidFill>
                <a:latin typeface="Calibri Light" panose="020F0302020204030204"/>
                <a:hlinkClick r:id="rId2"/>
              </a:rPr>
              <a:t>The Simple Show</a:t>
            </a:r>
            <a:r>
              <a:rPr lang="en-GB" sz="2800" dirty="0">
                <a:solidFill>
                  <a:prstClr val="black"/>
                </a:solidFill>
                <a:latin typeface="Calibri Light" panose="020F0302020204030204"/>
              </a:rPr>
              <a:t> entitled:   </a:t>
            </a:r>
            <a:endParaRPr lang="en-GB" sz="2800" dirty="0" smtClean="0">
              <a:solidFill>
                <a:prstClr val="black"/>
              </a:solidFill>
              <a:latin typeface="Calibri Light" panose="020F0302020204030204"/>
            </a:endParaRPr>
          </a:p>
          <a:p>
            <a:endParaRPr lang="en-GB" sz="2800" dirty="0">
              <a:solidFill>
                <a:prstClr val="black"/>
              </a:solidFill>
              <a:latin typeface="Calibri Light" panose="020F0302020204030204"/>
            </a:endParaRPr>
          </a:p>
          <a:p>
            <a:r>
              <a:rPr lang="en-GB" sz="4000" b="1" u="sng" dirty="0" smtClean="0">
                <a:solidFill>
                  <a:prstClr val="black"/>
                </a:solidFill>
                <a:latin typeface="Calibri Light" panose="020F0302020204030204"/>
                <a:hlinkClick r:id="rId3"/>
              </a:rPr>
              <a:t>Gross National Happiness</a:t>
            </a:r>
            <a:endParaRPr lang="en-GB" sz="4000" b="1" u="sng" dirty="0" smtClean="0">
              <a:solidFill>
                <a:prstClr val="black"/>
              </a:solidFill>
              <a:latin typeface="Calibri Light" panose="020F0302020204030204"/>
            </a:endParaRPr>
          </a:p>
          <a:p>
            <a:r>
              <a:rPr lang="en-GB" altLang="en-US" sz="1600" b="1" dirty="0">
                <a:solidFill>
                  <a:prstClr val="black"/>
                </a:solidFill>
                <a:latin typeface="Calibri Light" panose="020F0302020204030204"/>
                <a:ea typeface="Calibri" panose="020F0502020204030204" pitchFamily="34" charset="0"/>
                <a:cs typeface="Times New Roman" panose="02020603050405020304" pitchFamily="18" charset="0"/>
              </a:rPr>
              <a:t>(Click on the hyperlink above)</a:t>
            </a:r>
            <a:endParaRPr lang="en-GB" altLang="en-US" sz="1400" dirty="0">
              <a:solidFill>
                <a:prstClr val="black"/>
              </a:solidFill>
              <a:latin typeface="Calibri Light" panose="020F0302020204030204"/>
            </a:endParaRPr>
          </a:p>
          <a:p>
            <a:endParaRPr lang="en-GB" sz="2400" dirty="0">
              <a:solidFill>
                <a:prstClr val="black"/>
              </a:solidFill>
              <a:latin typeface="Calibri Light" panose="020F0302020204030204"/>
            </a:endParaRPr>
          </a:p>
        </p:txBody>
      </p:sp>
      <p:pic>
        <p:nvPicPr>
          <p:cNvPr id="9" name="Picture 8" descr="https://i.ytimg.com/vi/7Zqdqa4YNvI/maxresdefault.jpg"/>
          <p:cNvPicPr/>
          <p:nvPr/>
        </p:nvPicPr>
        <p:blipFill rotWithShape="1">
          <a:blip r:embed="rId4" cstate="print">
            <a:extLst>
              <a:ext uri="{28A0092B-C50C-407E-A947-70E740481C1C}">
                <a14:useLocalDpi xmlns:a14="http://schemas.microsoft.com/office/drawing/2010/main" val="0"/>
              </a:ext>
            </a:extLst>
          </a:blip>
          <a:srcRect l="11267" t="3659" r="7800" b="5226"/>
          <a:stretch/>
        </p:blipFill>
        <p:spPr bwMode="auto">
          <a:xfrm>
            <a:off x="7297634" y="2518054"/>
            <a:ext cx="4341955" cy="26802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7065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09772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latin typeface="Calibri Light" panose="020F0302020204030204"/>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latin typeface="Calibri Light" panose="020F0302020204030204"/>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latin typeface="Calibri Light" panose="020F0302020204030204"/>
                <a:ea typeface="Calibri" panose="020F0502020204030204" pitchFamily="34" charset="0"/>
                <a:cs typeface="Times New Roman" panose="02020603050405020304" pitchFamily="18" charset="0"/>
              </a:rPr>
              <a:t>After sharing their initial responses, ask them to consider the following questions:</a:t>
            </a:r>
            <a:endParaRPr lang="en-GB" altLang="en-US" sz="4000" dirty="0">
              <a:solidFill>
                <a:prstClr val="black"/>
              </a:solidFill>
              <a:latin typeface="Calibri Light" panose="020F0302020204030204"/>
            </a:endParaRPr>
          </a:p>
        </p:txBody>
      </p:sp>
      <p:sp>
        <p:nvSpPr>
          <p:cNvPr id="12"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tint val="75000"/>
                </a:prstClr>
              </a:solidFill>
            </a:endParaRPr>
          </a:p>
        </p:txBody>
      </p:sp>
      <p:pic>
        <p:nvPicPr>
          <p:cNvPr id="10" name="Picture 9" descr="https://i.ytimg.com/vi/7Zqdqa4YNvI/maxresdefault.jpg"/>
          <p:cNvPicPr/>
          <p:nvPr/>
        </p:nvPicPr>
        <p:blipFill rotWithShape="1">
          <a:blip r:embed="rId2" cstate="print">
            <a:extLst>
              <a:ext uri="{28A0092B-C50C-407E-A947-70E740481C1C}">
                <a14:useLocalDpi xmlns:a14="http://schemas.microsoft.com/office/drawing/2010/main" val="0"/>
              </a:ext>
            </a:extLst>
          </a:blip>
          <a:srcRect l="11267" t="3659" r="7800" b="5226"/>
          <a:stretch/>
        </p:blipFill>
        <p:spPr bwMode="auto">
          <a:xfrm>
            <a:off x="1331633" y="1737360"/>
            <a:ext cx="5124031" cy="33781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697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095077" y="1549668"/>
            <a:ext cx="3219169" cy="3219169"/>
          </a:xfrm>
        </p:spPr>
      </p:pic>
      <p:sp>
        <p:nvSpPr>
          <p:cNvPr id="5" name="TextBox 4"/>
          <p:cNvSpPr txBox="1"/>
          <p:nvPr/>
        </p:nvSpPr>
        <p:spPr>
          <a:xfrm>
            <a:off x="4376211" y="2050200"/>
            <a:ext cx="2626397" cy="2308324"/>
          </a:xfrm>
          <a:prstGeom prst="rect">
            <a:avLst/>
          </a:prstGeom>
          <a:noFill/>
        </p:spPr>
        <p:txBody>
          <a:bodyPr wrap="square" rtlCol="0">
            <a:spAutoFit/>
          </a:bodyPr>
          <a:lstStyle/>
          <a:p>
            <a:pPr algn="ctr"/>
            <a:r>
              <a:rPr lang="en-GB" sz="2400" dirty="0">
                <a:solidFill>
                  <a:prstClr val="black"/>
                </a:solidFill>
              </a:rPr>
              <a:t>Do you think GNH (*Gross National Happiness) is a positive way for a country to run? Why?</a:t>
            </a:r>
          </a:p>
        </p:txBody>
      </p:sp>
    </p:spTree>
    <p:extLst>
      <p:ext uri="{BB962C8B-B14F-4D97-AF65-F5344CB8AC3E}">
        <p14:creationId xmlns:p14="http://schemas.microsoft.com/office/powerpoint/2010/main" val="144591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280" y="1465580"/>
            <a:ext cx="9875520" cy="1356360"/>
          </a:xfrm>
        </p:spPr>
        <p:txBody>
          <a:bodyPr>
            <a:normAutofit/>
          </a:bodyPr>
          <a:lstStyle/>
          <a:p>
            <a:r>
              <a:rPr lang="en-GB" sz="5400" b="1" dirty="0" smtClean="0"/>
              <a:t>So how does GNH work?</a:t>
            </a:r>
            <a:endParaRPr lang="en-GB" sz="5400" b="1" dirty="0"/>
          </a:p>
        </p:txBody>
      </p:sp>
      <p:sp>
        <p:nvSpPr>
          <p:cNvPr id="6" name="Footer Placeholder 5"/>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solidFill>
            </a:endParaRPr>
          </a:p>
        </p:txBody>
      </p:sp>
      <p:pic>
        <p:nvPicPr>
          <p:cNvPr id="10242" name="Picture 2" descr="http://gnhusa.org/wp-content/uploads/2016/05/happiness-worldclou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2821940"/>
            <a:ext cx="476250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668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2" y="0"/>
            <a:ext cx="7000875" cy="3401482"/>
          </a:xfrm>
        </p:spPr>
        <p:txBody>
          <a:bodyPr>
            <a:normAutofit/>
          </a:bodyPr>
          <a:lstStyle/>
          <a:p>
            <a:pPr marL="45720" indent="0">
              <a:buNone/>
            </a:pPr>
            <a:endParaRPr lang="en-GB" sz="2400" dirty="0"/>
          </a:p>
          <a:p>
            <a:pPr marL="45720" indent="0">
              <a:buNone/>
            </a:pPr>
            <a:endParaRPr lang="en-GB" sz="2400" dirty="0" smtClean="0"/>
          </a:p>
        </p:txBody>
      </p:sp>
      <p:sp>
        <p:nvSpPr>
          <p:cNvPr id="2" name="Title 1"/>
          <p:cNvSpPr>
            <a:spLocks noGrp="1"/>
          </p:cNvSpPr>
          <p:nvPr>
            <p:ph type="title"/>
          </p:nvPr>
        </p:nvSpPr>
        <p:spPr>
          <a:xfrm>
            <a:off x="373360" y="260886"/>
            <a:ext cx="9875520" cy="1231975"/>
          </a:xfrm>
        </p:spPr>
        <p:txBody>
          <a:bodyPr>
            <a:normAutofit/>
          </a:bodyPr>
          <a:lstStyle/>
          <a:p>
            <a:r>
              <a:rPr lang="en-GB" sz="3200" dirty="0" smtClean="0"/>
              <a:t>GNH has four main elements:</a:t>
            </a:r>
            <a:endParaRPr lang="en-GB" sz="3200" dirty="0"/>
          </a:p>
        </p:txBody>
      </p:sp>
      <p:sp>
        <p:nvSpPr>
          <p:cNvPr id="6" name="Footer Placeholder 5"/>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solidFill>
            </a:endParaRPr>
          </a:p>
        </p:txBody>
      </p:sp>
      <p:sp>
        <p:nvSpPr>
          <p:cNvPr id="4" name="Oval 3"/>
          <p:cNvSpPr/>
          <p:nvPr/>
        </p:nvSpPr>
        <p:spPr>
          <a:xfrm>
            <a:off x="5547360" y="3046200"/>
            <a:ext cx="2062480" cy="200152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black"/>
                </a:solidFill>
              </a:rPr>
              <a:t>Four pillars of GNH</a:t>
            </a:r>
            <a:endParaRPr lang="en-GB" sz="2400" b="1" dirty="0">
              <a:solidFill>
                <a:prstClr val="black"/>
              </a:solidFill>
            </a:endParaRPr>
          </a:p>
        </p:txBody>
      </p:sp>
      <p:sp>
        <p:nvSpPr>
          <p:cNvPr id="8" name="Oval 7"/>
          <p:cNvSpPr/>
          <p:nvPr/>
        </p:nvSpPr>
        <p:spPr>
          <a:xfrm>
            <a:off x="2631440" y="1113366"/>
            <a:ext cx="3139440" cy="2661920"/>
          </a:xfrm>
          <a:prstGeom prst="ellipse">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Sustainable Development</a:t>
            </a:r>
            <a:endParaRPr lang="en-GB" sz="2400" b="1" dirty="0">
              <a:solidFill>
                <a:prstClr val="white"/>
              </a:solidFill>
            </a:endParaRPr>
          </a:p>
        </p:txBody>
      </p:sp>
      <p:sp>
        <p:nvSpPr>
          <p:cNvPr id="9" name="Oval 8"/>
          <p:cNvSpPr/>
          <p:nvPr/>
        </p:nvSpPr>
        <p:spPr>
          <a:xfrm>
            <a:off x="2016762" y="3866198"/>
            <a:ext cx="2966720" cy="2682240"/>
          </a:xfrm>
          <a:prstGeom prst="ellipse">
            <a:avLst/>
          </a:prstGeom>
          <a:solidFill>
            <a:srgbClr val="3F8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FF00"/>
                </a:solidFill>
              </a:rPr>
              <a:t>Preservation and promotion of Cultural Values</a:t>
            </a:r>
          </a:p>
        </p:txBody>
      </p:sp>
      <p:sp>
        <p:nvSpPr>
          <p:cNvPr id="10" name="Oval 9"/>
          <p:cNvSpPr/>
          <p:nvPr/>
        </p:nvSpPr>
        <p:spPr>
          <a:xfrm>
            <a:off x="7838442" y="4058284"/>
            <a:ext cx="3169920" cy="2799716"/>
          </a:xfrm>
          <a:prstGeom prst="ellipse">
            <a:avLst/>
          </a:prstGeom>
          <a:solidFill>
            <a:srgbClr val="006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prstClr val="white"/>
                </a:solidFill>
              </a:rPr>
              <a:t>Establishment of good governance</a:t>
            </a:r>
          </a:p>
        </p:txBody>
      </p:sp>
      <p:sp>
        <p:nvSpPr>
          <p:cNvPr id="11" name="Oval 10"/>
          <p:cNvSpPr/>
          <p:nvPr/>
        </p:nvSpPr>
        <p:spPr>
          <a:xfrm>
            <a:off x="7609840" y="1199089"/>
            <a:ext cx="3098800" cy="254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B23C2"/>
                </a:solidFill>
              </a:rPr>
              <a:t>Conservation of the natural environment</a:t>
            </a:r>
          </a:p>
        </p:txBody>
      </p:sp>
      <p:cxnSp>
        <p:nvCxnSpPr>
          <p:cNvPr id="7" name="Straight Connector 6"/>
          <p:cNvCxnSpPr>
            <a:stCxn id="8" idx="5"/>
          </p:cNvCxnSpPr>
          <p:nvPr/>
        </p:nvCxnSpPr>
        <p:spPr>
          <a:xfrm>
            <a:off x="5311120" y="3385457"/>
            <a:ext cx="378480" cy="261983"/>
          </a:xfrm>
          <a:prstGeom prst="line">
            <a:avLst/>
          </a:prstGeom>
          <a:ln w="793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14562" y="4517600"/>
            <a:ext cx="491518" cy="337607"/>
          </a:xfrm>
          <a:prstGeom prst="line">
            <a:avLst/>
          </a:prstGeom>
          <a:ln w="793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983482" y="4686403"/>
            <a:ext cx="786120" cy="361317"/>
          </a:xfrm>
          <a:prstGeom prst="line">
            <a:avLst/>
          </a:prstGeom>
          <a:ln w="793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459962" y="3177973"/>
            <a:ext cx="386118" cy="327073"/>
          </a:xfrm>
          <a:prstGeom prst="line">
            <a:avLst/>
          </a:prstGeom>
          <a:ln w="793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44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057400"/>
            <a:ext cx="9872871" cy="3933825"/>
          </a:xfrm>
        </p:spPr>
        <p:txBody>
          <a:bodyPr>
            <a:normAutofit/>
          </a:bodyPr>
          <a:lstStyle/>
          <a:p>
            <a:pPr marL="45720" indent="0">
              <a:buNone/>
            </a:pPr>
            <a:endParaRPr lang="en-GB" sz="2800" dirty="0" smtClean="0"/>
          </a:p>
          <a:p>
            <a:endParaRPr lang="en-GB" dirty="0"/>
          </a:p>
        </p:txBody>
      </p:sp>
      <p:sp>
        <p:nvSpPr>
          <p:cNvPr id="2" name="Title 1"/>
          <p:cNvSpPr>
            <a:spLocks noGrp="1"/>
          </p:cNvSpPr>
          <p:nvPr>
            <p:ph type="title"/>
          </p:nvPr>
        </p:nvSpPr>
        <p:spPr>
          <a:xfrm>
            <a:off x="574040" y="2389251"/>
            <a:ext cx="10515600" cy="1325563"/>
          </a:xfrm>
        </p:spPr>
        <p:txBody>
          <a:bodyPr>
            <a:noAutofit/>
          </a:bodyPr>
          <a:lstStyle/>
          <a:p>
            <a:r>
              <a:rPr lang="en-GB" sz="2400" dirty="0"/>
              <a:t>Look </a:t>
            </a:r>
            <a:r>
              <a:rPr lang="en-GB" sz="2400" dirty="0" smtClean="0"/>
              <a:t>again at </a:t>
            </a:r>
            <a:r>
              <a:rPr lang="en-GB" sz="2400" dirty="0"/>
              <a:t>the </a:t>
            </a:r>
            <a:r>
              <a:rPr lang="en-GB" sz="2400" b="1" dirty="0"/>
              <a:t>four </a:t>
            </a:r>
            <a:r>
              <a:rPr lang="en-GB" sz="2400" b="1" dirty="0" smtClean="0"/>
              <a:t>pillars </a:t>
            </a:r>
            <a:r>
              <a:rPr lang="en-GB" sz="2400" dirty="0" smtClean="0"/>
              <a:t>on the next slide</a:t>
            </a:r>
            <a:r>
              <a:rPr lang="en-GB" sz="2400" b="1" dirty="0" smtClean="0"/>
              <a:t>.</a:t>
            </a:r>
            <a:br>
              <a:rPr lang="en-GB" sz="2400" b="1" dirty="0" smtClean="0"/>
            </a:br>
            <a:r>
              <a:rPr lang="en-GB" sz="2400" b="1" dirty="0" smtClean="0"/>
              <a:t/>
            </a:r>
            <a:br>
              <a:rPr lang="en-GB" sz="2400" b="1" dirty="0" smtClean="0"/>
            </a:br>
            <a:r>
              <a:rPr lang="en-GB" sz="2400" dirty="0" smtClean="0"/>
              <a:t>Split into four groups and ask each group to </a:t>
            </a:r>
            <a:r>
              <a:rPr lang="en-GB" sz="2400" dirty="0"/>
              <a:t>think about </a:t>
            </a:r>
            <a:r>
              <a:rPr lang="en-GB" sz="2400" dirty="0" smtClean="0"/>
              <a:t>why their pillar might </a:t>
            </a:r>
            <a:r>
              <a:rPr lang="en-GB" sz="2400" dirty="0"/>
              <a:t>be </a:t>
            </a:r>
            <a:r>
              <a:rPr lang="en-GB" sz="2400" dirty="0" smtClean="0"/>
              <a:t>important for our happiness.</a:t>
            </a:r>
            <a:br>
              <a:rPr lang="en-GB" sz="2400" dirty="0" smtClean="0"/>
            </a:br>
            <a:r>
              <a:rPr lang="en-GB" sz="2400" dirty="0"/>
              <a:t/>
            </a:r>
            <a:br>
              <a:rPr lang="en-GB" sz="2400" dirty="0"/>
            </a:br>
            <a:r>
              <a:rPr lang="en-GB" sz="2400" dirty="0" smtClean="0"/>
              <a:t>Spend a few minutes talking together and then share ideas with the class.</a:t>
            </a:r>
            <a:r>
              <a:rPr lang="en-GB" sz="2800" dirty="0"/>
              <a:t/>
            </a:r>
            <a:br>
              <a:rPr lang="en-GB" sz="2800" dirty="0"/>
            </a:br>
            <a:endParaRPr lang="en-GB" sz="2800" b="1" dirty="0">
              <a:solidFill>
                <a:srgbClr val="BF19D5"/>
              </a:solidFill>
            </a:endParaRPr>
          </a:p>
        </p:txBody>
      </p:sp>
      <p:sp>
        <p:nvSpPr>
          <p:cNvPr id="25" name="Footer Placeholder 5"/>
          <p:cNvSpPr txBox="1">
            <a:spLocks/>
          </p:cNvSpPr>
          <p:nvPr/>
        </p:nvSpPr>
        <p:spPr>
          <a:xfrm>
            <a:off x="4150362" y="629948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solidFill>
            </a:endParaRPr>
          </a:p>
        </p:txBody>
      </p:sp>
      <p:pic>
        <p:nvPicPr>
          <p:cNvPr id="26" name="Picture 25" descr="http://vignette3.wikia.nocookie.net/mrmen/images/3/31/Mr.Happy.jpg/revision/latest?cb=200907110749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879" y="4652934"/>
            <a:ext cx="2399782" cy="2011680"/>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10472203" y="3612774"/>
            <a:ext cx="568960" cy="596265"/>
          </a:xfrm>
          <a:prstGeom prst="ellipse">
            <a:avLst/>
          </a:prstGeom>
          <a:solidFill>
            <a:srgbClr val="3F8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2" name="Oval 31"/>
          <p:cNvSpPr/>
          <p:nvPr/>
        </p:nvSpPr>
        <p:spPr>
          <a:xfrm>
            <a:off x="9699369" y="4267092"/>
            <a:ext cx="568960" cy="596265"/>
          </a:xfrm>
          <a:prstGeom prst="ellipse">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3" name="Oval 32"/>
          <p:cNvSpPr/>
          <p:nvPr/>
        </p:nvSpPr>
        <p:spPr>
          <a:xfrm>
            <a:off x="10963857" y="2630667"/>
            <a:ext cx="568960" cy="5962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4" name="Oval 33"/>
          <p:cNvSpPr/>
          <p:nvPr/>
        </p:nvSpPr>
        <p:spPr>
          <a:xfrm>
            <a:off x="11213449" y="3978845"/>
            <a:ext cx="568960" cy="5962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52913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769" y="1143631"/>
            <a:ext cx="9872871" cy="3933825"/>
          </a:xfrm>
        </p:spPr>
        <p:txBody>
          <a:bodyPr>
            <a:normAutofit/>
          </a:bodyPr>
          <a:lstStyle/>
          <a:p>
            <a:pPr marL="45720" indent="0">
              <a:buNone/>
            </a:pPr>
            <a:endParaRPr lang="en-GB" sz="2800" dirty="0" smtClean="0"/>
          </a:p>
          <a:p>
            <a:endParaRPr lang="en-GB" dirty="0"/>
          </a:p>
        </p:txBody>
      </p:sp>
      <p:sp>
        <p:nvSpPr>
          <p:cNvPr id="6" name="Footer Placeholder 5"/>
          <p:cNvSpPr txBox="1">
            <a:spLocks/>
          </p:cNvSpPr>
          <p:nvPr/>
        </p:nvSpPr>
        <p:spPr>
          <a:xfrm>
            <a:off x="3916682" y="628756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black"/>
              </a:solidFill>
            </a:endParaRPr>
          </a:p>
        </p:txBody>
      </p:sp>
      <p:sp>
        <p:nvSpPr>
          <p:cNvPr id="7" name="Oval 6"/>
          <p:cNvSpPr/>
          <p:nvPr/>
        </p:nvSpPr>
        <p:spPr>
          <a:xfrm>
            <a:off x="5110480" y="2487400"/>
            <a:ext cx="2062480" cy="200152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black"/>
                </a:solidFill>
              </a:rPr>
              <a:t>Four pillars of GNH</a:t>
            </a:r>
            <a:endParaRPr lang="en-GB" sz="2400" b="1" dirty="0">
              <a:solidFill>
                <a:prstClr val="black"/>
              </a:solidFill>
            </a:endParaRPr>
          </a:p>
        </p:txBody>
      </p:sp>
      <p:sp>
        <p:nvSpPr>
          <p:cNvPr id="8" name="Oval 7"/>
          <p:cNvSpPr/>
          <p:nvPr/>
        </p:nvSpPr>
        <p:spPr>
          <a:xfrm>
            <a:off x="2194560" y="554566"/>
            <a:ext cx="3139440" cy="2661920"/>
          </a:xfrm>
          <a:prstGeom prst="ellipse">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1</a:t>
            </a:r>
          </a:p>
          <a:p>
            <a:pPr algn="ctr"/>
            <a:r>
              <a:rPr lang="en-GB" sz="2400" b="1" dirty="0" smtClean="0">
                <a:solidFill>
                  <a:prstClr val="white"/>
                </a:solidFill>
              </a:rPr>
              <a:t> Sustainable Development</a:t>
            </a:r>
            <a:endParaRPr lang="en-GB" sz="2400" b="1" dirty="0">
              <a:solidFill>
                <a:prstClr val="white"/>
              </a:solidFill>
            </a:endParaRPr>
          </a:p>
        </p:txBody>
      </p:sp>
      <p:sp>
        <p:nvSpPr>
          <p:cNvPr id="9" name="Oval 8"/>
          <p:cNvSpPr/>
          <p:nvPr/>
        </p:nvSpPr>
        <p:spPr>
          <a:xfrm>
            <a:off x="1579882" y="3307398"/>
            <a:ext cx="2966720" cy="2682240"/>
          </a:xfrm>
          <a:prstGeom prst="ellipse">
            <a:avLst/>
          </a:prstGeom>
          <a:solidFill>
            <a:srgbClr val="3F8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FFF00"/>
                </a:solidFill>
              </a:rPr>
              <a:t>3 Preservation </a:t>
            </a:r>
            <a:r>
              <a:rPr lang="en-GB" sz="2400" b="1" dirty="0">
                <a:solidFill>
                  <a:srgbClr val="FFFF00"/>
                </a:solidFill>
              </a:rPr>
              <a:t>and promotion of Cultural Values</a:t>
            </a:r>
          </a:p>
        </p:txBody>
      </p:sp>
      <p:sp>
        <p:nvSpPr>
          <p:cNvPr id="10" name="Oval 9"/>
          <p:cNvSpPr/>
          <p:nvPr/>
        </p:nvSpPr>
        <p:spPr>
          <a:xfrm>
            <a:off x="7172960" y="640289"/>
            <a:ext cx="3098800" cy="2540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FB23C2"/>
                </a:solidFill>
              </a:rPr>
              <a:t>2 Conservation </a:t>
            </a:r>
            <a:r>
              <a:rPr lang="en-GB" sz="2400" b="1" dirty="0">
                <a:solidFill>
                  <a:srgbClr val="FB23C2"/>
                </a:solidFill>
              </a:rPr>
              <a:t>of the natural environment</a:t>
            </a:r>
          </a:p>
        </p:txBody>
      </p:sp>
      <p:cxnSp>
        <p:nvCxnSpPr>
          <p:cNvPr id="11" name="Straight Connector 10"/>
          <p:cNvCxnSpPr>
            <a:stCxn id="8" idx="5"/>
          </p:cNvCxnSpPr>
          <p:nvPr/>
        </p:nvCxnSpPr>
        <p:spPr>
          <a:xfrm>
            <a:off x="4874240" y="2826657"/>
            <a:ext cx="378480" cy="261983"/>
          </a:xfrm>
          <a:prstGeom prst="line">
            <a:avLst/>
          </a:prstGeom>
          <a:ln w="793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77682" y="3958800"/>
            <a:ext cx="491518" cy="337607"/>
          </a:xfrm>
          <a:prstGeom prst="line">
            <a:avLst/>
          </a:prstGeom>
          <a:ln w="793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46602" y="4127603"/>
            <a:ext cx="786120" cy="361317"/>
          </a:xfrm>
          <a:prstGeom prst="line">
            <a:avLst/>
          </a:prstGeom>
          <a:ln w="793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023082" y="2619173"/>
            <a:ext cx="386118" cy="327073"/>
          </a:xfrm>
          <a:prstGeom prst="line">
            <a:avLst/>
          </a:prstGeom>
          <a:ln w="79375"/>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7401562" y="3499484"/>
            <a:ext cx="3169920" cy="2799716"/>
          </a:xfrm>
          <a:prstGeom prst="ellipse">
            <a:avLst/>
          </a:prstGeom>
          <a:solidFill>
            <a:srgbClr val="006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white"/>
                </a:solidFill>
              </a:rPr>
              <a:t>4 Establishment </a:t>
            </a:r>
            <a:r>
              <a:rPr lang="en-GB" sz="2400" b="1" dirty="0">
                <a:solidFill>
                  <a:prstClr val="white"/>
                </a:solidFill>
              </a:rPr>
              <a:t>of good governance</a:t>
            </a:r>
          </a:p>
        </p:txBody>
      </p:sp>
    </p:spTree>
    <p:extLst>
      <p:ext uri="{BB962C8B-B14F-4D97-AF65-F5344CB8AC3E}">
        <p14:creationId xmlns:p14="http://schemas.microsoft.com/office/powerpoint/2010/main" val="3803649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585" y="1646237"/>
            <a:ext cx="6181725" cy="4130040"/>
          </a:xfrm>
        </p:spPr>
        <p:txBody>
          <a:bodyPr>
            <a:normAutofit/>
          </a:bodyPr>
          <a:lstStyle/>
          <a:p>
            <a:pPr marL="45720" indent="0">
              <a:buNone/>
            </a:pPr>
            <a:r>
              <a:rPr lang="en-GB" sz="2400" dirty="0" smtClean="0"/>
              <a:t>Within these four main categories, GNH has </a:t>
            </a:r>
            <a:r>
              <a:rPr lang="en-GB" sz="2400" b="1" dirty="0"/>
              <a:t>nine </a:t>
            </a:r>
            <a:r>
              <a:rPr lang="en-GB" sz="2400" b="1" dirty="0" smtClean="0"/>
              <a:t>key domains which are measured.</a:t>
            </a:r>
          </a:p>
          <a:p>
            <a:pPr marL="45720" indent="0">
              <a:buNone/>
            </a:pPr>
            <a:r>
              <a:rPr lang="en-GB" sz="2400" dirty="0" smtClean="0"/>
              <a:t>These nine key components are key to the happiness </a:t>
            </a:r>
            <a:r>
              <a:rPr lang="en-GB" sz="2400" dirty="0"/>
              <a:t>in </a:t>
            </a:r>
            <a:r>
              <a:rPr lang="en-GB" sz="2400" dirty="0" smtClean="0"/>
              <a:t>Bhutan.</a:t>
            </a:r>
          </a:p>
          <a:p>
            <a:pPr marL="45720" indent="0">
              <a:buNone/>
            </a:pPr>
            <a:r>
              <a:rPr lang="en-GB" sz="2400" dirty="0" smtClean="0"/>
              <a:t>Each is </a:t>
            </a:r>
            <a:r>
              <a:rPr lang="en-GB" sz="2400" dirty="0"/>
              <a:t>considered to be </a:t>
            </a:r>
            <a:r>
              <a:rPr lang="en-GB" sz="2400" b="1" dirty="0" smtClean="0"/>
              <a:t>equally important </a:t>
            </a:r>
            <a:r>
              <a:rPr lang="en-GB" sz="2400" dirty="0" smtClean="0"/>
              <a:t>as </a:t>
            </a:r>
            <a:r>
              <a:rPr lang="en-GB" sz="2400" dirty="0"/>
              <a:t>a component of gross national happiness. </a:t>
            </a:r>
            <a:endParaRPr lang="en-GB" sz="2400" dirty="0" smtClean="0"/>
          </a:p>
        </p:txBody>
      </p:sp>
      <p:sp>
        <p:nvSpPr>
          <p:cNvPr id="2" name="Title 1"/>
          <p:cNvSpPr>
            <a:spLocks noGrp="1"/>
          </p:cNvSpPr>
          <p:nvPr>
            <p:ph type="title"/>
          </p:nvPr>
        </p:nvSpPr>
        <p:spPr/>
        <p:txBody>
          <a:bodyPr/>
          <a:lstStyle/>
          <a:p>
            <a:r>
              <a:rPr lang="en-GB" sz="4000" b="1" dirty="0" smtClean="0"/>
              <a:t>How does it work?</a:t>
            </a:r>
            <a:endParaRPr lang="en-GB" sz="4000" b="1"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sz="1600" dirty="0">
              <a:solidFill>
                <a:prstClr val="black"/>
              </a:solidFill>
              <a:latin typeface="Calibri Light" panose="020F0302020204030204"/>
            </a:endParaRPr>
          </a:p>
        </p:txBody>
      </p:sp>
      <p:pic>
        <p:nvPicPr>
          <p:cNvPr id="2050" name="Picture 2" descr="https://bhutancanada.org/bhutancanada/wp-content/uploads/2014/01/35-David-Lazar-Happy-Novice-Monk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374" y="1965960"/>
            <a:ext cx="4443225" cy="296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55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sp>
        <p:nvSpPr>
          <p:cNvPr id="6" name="Oval 5"/>
          <p:cNvSpPr/>
          <p:nvPr/>
        </p:nvSpPr>
        <p:spPr>
          <a:xfrm>
            <a:off x="3534280" y="870257"/>
            <a:ext cx="5123435" cy="5168286"/>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3607927" y="3454400"/>
            <a:ext cx="5013841" cy="892552"/>
          </a:xfrm>
          <a:prstGeom prst="rect">
            <a:avLst/>
          </a:prstGeom>
          <a:noFill/>
        </p:spPr>
        <p:txBody>
          <a:bodyPr wrap="square" rtlCol="0">
            <a:spAutoFit/>
          </a:bodyPr>
          <a:lstStyle/>
          <a:p>
            <a:pPr algn="ctr"/>
            <a:r>
              <a:rPr lang="en-GB" sz="2800" b="1" dirty="0" smtClean="0">
                <a:solidFill>
                  <a:schemeClr val="bg1"/>
                </a:solidFill>
                <a:latin typeface="Foco" panose="020B0504050202020203" pitchFamily="34" charset="0"/>
              </a:rPr>
              <a:t>M O N E Y  C A N</a:t>
            </a:r>
            <a:r>
              <a:rPr lang="en-GB" sz="2800" dirty="0" smtClean="0">
                <a:solidFill>
                  <a:schemeClr val="bg1"/>
                </a:solidFill>
                <a:latin typeface="Foco" panose="020B0504050202020203" pitchFamily="34" charset="0"/>
              </a:rPr>
              <a:t> ‘ </a:t>
            </a:r>
            <a:r>
              <a:rPr lang="en-GB" sz="2800" b="1" dirty="0" smtClean="0">
                <a:solidFill>
                  <a:schemeClr val="bg1"/>
                </a:solidFill>
                <a:latin typeface="Foco" panose="020B0504050202020203" pitchFamily="34" charset="0"/>
              </a:rPr>
              <a:t>T  B U Y </a:t>
            </a:r>
            <a:endParaRPr lang="en-GB" sz="1200" b="1" dirty="0" smtClean="0">
              <a:solidFill>
                <a:schemeClr val="bg1"/>
              </a:solidFill>
              <a:latin typeface="Foco" panose="020B0504050202020203" pitchFamily="34" charset="0"/>
            </a:endParaRPr>
          </a:p>
          <a:p>
            <a:pPr algn="ctr"/>
            <a:r>
              <a:rPr lang="en-GB" sz="2400" b="1" dirty="0" smtClean="0">
                <a:solidFill>
                  <a:srgbClr val="FEE725"/>
                </a:solidFill>
                <a:latin typeface="Foco" panose="020B0504050202020203" pitchFamily="34" charset="0"/>
              </a:rPr>
              <a:t>W E E K  2 </a:t>
            </a:r>
          </a:p>
        </p:txBody>
      </p:sp>
      <p:sp>
        <p:nvSpPr>
          <p:cNvPr id="9" name="TextBox 8"/>
          <p:cNvSpPr txBox="1"/>
          <p:nvPr/>
        </p:nvSpPr>
        <p:spPr>
          <a:xfrm>
            <a:off x="4236968" y="5223682"/>
            <a:ext cx="3718051" cy="400110"/>
          </a:xfrm>
          <a:prstGeom prst="rect">
            <a:avLst/>
          </a:prstGeom>
          <a:noFill/>
        </p:spPr>
        <p:txBody>
          <a:bodyPr wrap="square" rtlCol="0">
            <a:spAutoFit/>
          </a:bodyPr>
          <a:lstStyle/>
          <a:p>
            <a:pPr algn="ctr"/>
            <a:r>
              <a:rPr lang="en-GB" sz="2000" b="1" dirty="0" smtClean="0">
                <a:solidFill>
                  <a:schemeClr val="bg1"/>
                </a:solidFill>
                <a:ea typeface="Times New Roman" panose="02020603050405020304" pitchFamily="18" charset="0"/>
                <a:cs typeface="Times New Roman" panose="02020603050405020304" pitchFamily="18" charset="0"/>
              </a:rPr>
              <a:t>3 </a:t>
            </a:r>
            <a:r>
              <a:rPr lang="en-GB" sz="2000" b="1" dirty="0" smtClean="0">
                <a:solidFill>
                  <a:schemeClr val="bg1"/>
                </a:solidFill>
                <a:ea typeface="Times New Roman" panose="02020603050405020304" pitchFamily="18" charset="0"/>
                <a:cs typeface="Times New Roman" panose="02020603050405020304" pitchFamily="18" charset="0"/>
              </a:rPr>
              <a:t>0  </a:t>
            </a:r>
            <a:r>
              <a:rPr lang="en-GB" sz="2000" b="1" dirty="0" smtClean="0">
                <a:solidFill>
                  <a:schemeClr val="bg1"/>
                </a:solidFill>
                <a:ea typeface="Times New Roman" panose="02020603050405020304" pitchFamily="18" charset="0"/>
                <a:cs typeface="Times New Roman" panose="02020603050405020304" pitchFamily="18" charset="0"/>
              </a:rPr>
              <a:t>M I N U T E S </a:t>
            </a:r>
            <a:endParaRPr lang="en-GB" sz="2000" dirty="0">
              <a:solidFill>
                <a:schemeClr val="bg1"/>
              </a:solidFill>
              <a:ea typeface="Times New Roman" panose="02020603050405020304" pitchFamily="18" charset="0"/>
            </a:endParaRPr>
          </a:p>
        </p:txBody>
      </p:sp>
      <p:sp>
        <p:nvSpPr>
          <p:cNvPr id="10" name="Oval 9"/>
          <p:cNvSpPr/>
          <p:nvPr/>
        </p:nvSpPr>
        <p:spPr>
          <a:xfrm flipH="1">
            <a:off x="7015699" y="537484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flipH="1">
            <a:off x="5109555" y="5389331"/>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Tree>
    <p:extLst>
      <p:ext uri="{BB962C8B-B14F-4D97-AF65-F5344CB8AC3E}">
        <p14:creationId xmlns:p14="http://schemas.microsoft.com/office/powerpoint/2010/main" val="2231040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nhcentrebhutan.org/wp-content/uploads/2014/08/9domains1.jpg"/>
          <p:cNvPicPr>
            <a:picLocks noChangeAspect="1" noChangeArrowheads="1"/>
          </p:cNvPicPr>
          <p:nvPr/>
        </p:nvPicPr>
        <p:blipFill rotWithShape="1">
          <a:blip r:embed="rId3">
            <a:extLst>
              <a:ext uri="{28A0092B-C50C-407E-A947-70E740481C1C}">
                <a14:useLocalDpi xmlns:a14="http://schemas.microsoft.com/office/drawing/2010/main" val="0"/>
              </a:ext>
            </a:extLst>
          </a:blip>
          <a:srcRect l="15831" r="15583"/>
          <a:stretch/>
        </p:blipFill>
        <p:spPr bwMode="auto">
          <a:xfrm>
            <a:off x="2438400" y="121920"/>
            <a:ext cx="7701280" cy="673608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151120" y="2376540"/>
            <a:ext cx="2275840" cy="222684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black"/>
                </a:solidFill>
              </a:rPr>
              <a:t>9 key elements of GNH</a:t>
            </a:r>
            <a:endParaRPr lang="en-GB" sz="2400" b="1" dirty="0">
              <a:solidFill>
                <a:prstClr val="black"/>
              </a:solidFill>
            </a:endParaRPr>
          </a:p>
        </p:txBody>
      </p:sp>
    </p:spTree>
    <p:extLst>
      <p:ext uri="{BB962C8B-B14F-4D97-AF65-F5344CB8AC3E}">
        <p14:creationId xmlns:p14="http://schemas.microsoft.com/office/powerpoint/2010/main" val="423732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018" y="1177356"/>
            <a:ext cx="9986578" cy="5040563"/>
          </a:xfrm>
        </p:spPr>
        <p:txBody>
          <a:bodyPr>
            <a:noAutofit/>
          </a:bodyPr>
          <a:lstStyle/>
          <a:p>
            <a:pPr marL="502920" indent="-457200">
              <a:buFont typeface="+mj-lt"/>
              <a:buAutoNum type="arabicPeriod"/>
            </a:pPr>
            <a:r>
              <a:rPr lang="en-GB" b="1" dirty="0">
                <a:solidFill>
                  <a:srgbClr val="FF0000"/>
                </a:solidFill>
              </a:rPr>
              <a:t>Psychological wellbeing </a:t>
            </a:r>
            <a:endParaRPr lang="en-GB" b="1" dirty="0" smtClean="0">
              <a:solidFill>
                <a:srgbClr val="FF0000"/>
              </a:solidFill>
            </a:endParaRPr>
          </a:p>
          <a:p>
            <a:pPr marL="502920" indent="-457200">
              <a:buFont typeface="+mj-lt"/>
              <a:buAutoNum type="arabicPeriod"/>
            </a:pPr>
            <a:r>
              <a:rPr lang="en-GB" b="1" dirty="0" smtClean="0">
                <a:solidFill>
                  <a:schemeClr val="accent2"/>
                </a:solidFill>
              </a:rPr>
              <a:t>Health</a:t>
            </a:r>
          </a:p>
          <a:p>
            <a:pPr marL="502920" indent="-457200">
              <a:buFont typeface="+mj-lt"/>
              <a:buAutoNum type="arabicPeriod"/>
            </a:pPr>
            <a:r>
              <a:rPr lang="en-GB" b="1" dirty="0" smtClean="0">
                <a:solidFill>
                  <a:srgbClr val="0070C0"/>
                </a:solidFill>
              </a:rPr>
              <a:t>Time use</a:t>
            </a:r>
          </a:p>
          <a:p>
            <a:pPr marL="502920" indent="-457200">
              <a:buFont typeface="+mj-lt"/>
              <a:buAutoNum type="arabicPeriod"/>
            </a:pPr>
            <a:r>
              <a:rPr lang="en-GB" b="1" dirty="0" smtClean="0">
                <a:solidFill>
                  <a:srgbClr val="00B050"/>
                </a:solidFill>
              </a:rPr>
              <a:t>Education </a:t>
            </a:r>
          </a:p>
          <a:p>
            <a:pPr marL="502920" indent="-457200">
              <a:buFont typeface="+mj-lt"/>
              <a:buAutoNum type="arabicPeriod"/>
            </a:pPr>
            <a:r>
              <a:rPr lang="en-GB" b="1" dirty="0" smtClean="0"/>
              <a:t>Cultural resilience and promotion</a:t>
            </a:r>
          </a:p>
          <a:p>
            <a:pPr marL="502920" indent="-457200">
              <a:buFont typeface="+mj-lt"/>
              <a:buAutoNum type="arabicPeriod"/>
            </a:pPr>
            <a:r>
              <a:rPr lang="en-GB" b="1" dirty="0" smtClean="0">
                <a:solidFill>
                  <a:srgbClr val="002060"/>
                </a:solidFill>
              </a:rPr>
              <a:t>Good Governance</a:t>
            </a:r>
          </a:p>
          <a:p>
            <a:pPr marL="502920" indent="-457200">
              <a:buFont typeface="+mj-lt"/>
              <a:buAutoNum type="arabicPeriod"/>
            </a:pPr>
            <a:r>
              <a:rPr lang="en-GB" b="1" dirty="0" smtClean="0">
                <a:solidFill>
                  <a:srgbClr val="7030A0"/>
                </a:solidFill>
              </a:rPr>
              <a:t>Community vitality</a:t>
            </a:r>
          </a:p>
          <a:p>
            <a:pPr marL="502920" indent="-457200">
              <a:buFont typeface="+mj-lt"/>
              <a:buAutoNum type="arabicPeriod"/>
            </a:pPr>
            <a:r>
              <a:rPr lang="en-GB" b="1" dirty="0" smtClean="0">
                <a:solidFill>
                  <a:srgbClr val="BF19D5"/>
                </a:solidFill>
              </a:rPr>
              <a:t>Environment (Ecological </a:t>
            </a:r>
            <a:r>
              <a:rPr lang="en-GB" b="1" dirty="0">
                <a:solidFill>
                  <a:srgbClr val="BF19D5"/>
                </a:solidFill>
              </a:rPr>
              <a:t>diversity and </a:t>
            </a:r>
            <a:r>
              <a:rPr lang="en-GB" b="1" dirty="0" smtClean="0">
                <a:solidFill>
                  <a:srgbClr val="BF19D5"/>
                </a:solidFill>
              </a:rPr>
              <a:t>resilience)</a:t>
            </a:r>
          </a:p>
          <a:p>
            <a:pPr marL="502920" indent="-457200">
              <a:buFont typeface="+mj-lt"/>
              <a:buAutoNum type="arabicPeriod"/>
            </a:pPr>
            <a:r>
              <a:rPr lang="en-GB" b="1" dirty="0" smtClean="0">
                <a:solidFill>
                  <a:srgbClr val="D81669"/>
                </a:solidFill>
              </a:rPr>
              <a:t>Living standards </a:t>
            </a:r>
            <a:endParaRPr lang="en-GB" b="1" dirty="0">
              <a:solidFill>
                <a:srgbClr val="D81669"/>
              </a:solidFill>
            </a:endParaRPr>
          </a:p>
        </p:txBody>
      </p:sp>
      <p:sp>
        <p:nvSpPr>
          <p:cNvPr id="2" name="Title 1"/>
          <p:cNvSpPr>
            <a:spLocks noGrp="1"/>
          </p:cNvSpPr>
          <p:nvPr>
            <p:ph type="title"/>
          </p:nvPr>
        </p:nvSpPr>
        <p:spPr>
          <a:xfrm>
            <a:off x="442762" y="383428"/>
            <a:ext cx="11670437" cy="952500"/>
          </a:xfrm>
        </p:spPr>
        <p:txBody>
          <a:bodyPr>
            <a:noAutofit/>
          </a:bodyPr>
          <a:lstStyle/>
          <a:p>
            <a:r>
              <a:rPr lang="en-GB" sz="2800" b="1" dirty="0" smtClean="0"/>
              <a:t>Look at each of these and think about how important it is to your happiness.</a:t>
            </a:r>
            <a:r>
              <a:rPr lang="en-GB" sz="2400" b="1" dirty="0"/>
              <a:t/>
            </a:r>
            <a:br>
              <a:rPr lang="en-GB" sz="2400" b="1" dirty="0"/>
            </a:br>
            <a:endParaRPr lang="en-GB" sz="2400" b="1" dirty="0"/>
          </a:p>
        </p:txBody>
      </p:sp>
      <p:sp>
        <p:nvSpPr>
          <p:cNvPr id="4" name="Footer Placeholder 3"/>
          <p:cNvSpPr>
            <a:spLocks noGrp="1"/>
          </p:cNvSpPr>
          <p:nvPr>
            <p:ph type="ftr" sz="quarter" idx="4294967295"/>
          </p:nvPr>
        </p:nvSpPr>
        <p:spPr>
          <a:xfrm>
            <a:off x="4416077" y="6492875"/>
            <a:ext cx="4114800" cy="365125"/>
          </a:xfrm>
          <a:prstGeom prst="rect">
            <a:avLst/>
          </a:prstGeom>
        </p:spPr>
        <p:txBody>
          <a:bodyPr/>
          <a:lstStyle/>
          <a:p>
            <a:endParaRPr lang="en-GB" dirty="0">
              <a:solidFill>
                <a:prstClr val="black"/>
              </a:solidFill>
            </a:endParaRPr>
          </a:p>
        </p:txBody>
      </p:sp>
      <p:sp>
        <p:nvSpPr>
          <p:cNvPr id="6" name="7-Point Star 5"/>
          <p:cNvSpPr/>
          <p:nvPr/>
        </p:nvSpPr>
        <p:spPr>
          <a:xfrm rot="1028114">
            <a:off x="8676375" y="1294508"/>
            <a:ext cx="3144393" cy="3203792"/>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solidFill>
                <a:srgbClr val="BF19D5"/>
              </a:solidFill>
            </a:endParaRPr>
          </a:p>
          <a:p>
            <a:pPr algn="ctr"/>
            <a:r>
              <a:rPr lang="en-GB" b="1" dirty="0" smtClean="0">
                <a:solidFill>
                  <a:srgbClr val="BF19D5"/>
                </a:solidFill>
              </a:rPr>
              <a:t>Try and rank them in order of importance to your own happiness.</a:t>
            </a:r>
            <a:endParaRPr lang="en-GB" b="1" dirty="0">
              <a:solidFill>
                <a:srgbClr val="BF19D5"/>
              </a:solidFill>
            </a:endParaRPr>
          </a:p>
        </p:txBody>
      </p:sp>
    </p:spTree>
    <p:extLst>
      <p:ext uri="{BB962C8B-B14F-4D97-AF65-F5344CB8AC3E}">
        <p14:creationId xmlns:p14="http://schemas.microsoft.com/office/powerpoint/2010/main" val="385514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t>Want to take the GNH survey?</a:t>
            </a:r>
            <a:endParaRPr lang="en-GB" sz="3600" b="1"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sz="1400" dirty="0">
              <a:solidFill>
                <a:prstClr val="black"/>
              </a:solidFill>
            </a:endParaRPr>
          </a:p>
        </p:txBody>
      </p:sp>
      <p:sp>
        <p:nvSpPr>
          <p:cNvPr id="5" name="Rounded Rectangle 4">
            <a:hlinkClick r:id="rId2"/>
          </p:cNvPr>
          <p:cNvSpPr/>
          <p:nvPr/>
        </p:nvSpPr>
        <p:spPr>
          <a:xfrm>
            <a:off x="1046480" y="2308226"/>
            <a:ext cx="3657600" cy="3198494"/>
          </a:xfrm>
          <a:prstGeom prst="roundRect">
            <a:avLst/>
          </a:prstGeom>
          <a:solidFill>
            <a:srgbClr val="850D6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algn="ctr"/>
            <a:r>
              <a:rPr lang="en-GB" sz="2000" dirty="0">
                <a:solidFill>
                  <a:prstClr val="white"/>
                </a:solidFill>
              </a:rPr>
              <a:t>Click </a:t>
            </a:r>
            <a:r>
              <a:rPr lang="en-GB" sz="2400" b="1" dirty="0">
                <a:solidFill>
                  <a:prstClr val="white"/>
                </a:solidFill>
                <a:hlinkClick r:id="rId2"/>
              </a:rPr>
              <a:t>here</a:t>
            </a:r>
            <a:r>
              <a:rPr lang="en-GB" sz="2400" dirty="0">
                <a:solidFill>
                  <a:prstClr val="white"/>
                </a:solidFill>
                <a:hlinkClick r:id="rId2"/>
              </a:rPr>
              <a:t> </a:t>
            </a:r>
            <a:r>
              <a:rPr lang="en-GB" sz="2000" dirty="0">
                <a:solidFill>
                  <a:prstClr val="white"/>
                </a:solidFill>
              </a:rPr>
              <a:t>to </a:t>
            </a:r>
            <a:r>
              <a:rPr lang="en-GB" sz="2000" dirty="0" smtClean="0">
                <a:solidFill>
                  <a:prstClr val="white"/>
                </a:solidFill>
              </a:rPr>
              <a:t>access the </a:t>
            </a:r>
            <a:r>
              <a:rPr lang="en-GB" sz="2000" b="1" dirty="0" smtClean="0">
                <a:solidFill>
                  <a:prstClr val="white"/>
                </a:solidFill>
              </a:rPr>
              <a:t>2015 Gross National Happiness (GNH) </a:t>
            </a:r>
            <a:r>
              <a:rPr lang="en-GB" sz="2000" b="1" dirty="0">
                <a:solidFill>
                  <a:prstClr val="white"/>
                </a:solidFill>
              </a:rPr>
              <a:t>questionnaire </a:t>
            </a:r>
            <a:r>
              <a:rPr lang="en-GB" sz="2000" dirty="0" smtClean="0">
                <a:solidFill>
                  <a:prstClr val="white"/>
                </a:solidFill>
              </a:rPr>
              <a:t>given to </a:t>
            </a:r>
            <a:r>
              <a:rPr lang="en-GB" sz="2000" dirty="0">
                <a:solidFill>
                  <a:prstClr val="white"/>
                </a:solidFill>
              </a:rPr>
              <a:t>all citizens of </a:t>
            </a:r>
            <a:r>
              <a:rPr lang="en-GB" sz="2000" dirty="0" smtClean="0">
                <a:solidFill>
                  <a:prstClr val="white"/>
                </a:solidFill>
              </a:rPr>
              <a:t>Bhutan to measure their happiness!</a:t>
            </a:r>
            <a:endParaRPr lang="en-GB" sz="2000" dirty="0">
              <a:solidFill>
                <a:prstClr val="white"/>
              </a:solidFill>
            </a:endParaRPr>
          </a:p>
        </p:txBody>
      </p:sp>
      <p:pic>
        <p:nvPicPr>
          <p:cNvPr id="8194" name="Picture 2" descr="http://www.grossnationalhappiness.com/wp-content/themes/cbs/images/header_4.jpg"/>
          <p:cNvPicPr>
            <a:picLocks noChangeAspect="1" noChangeArrowheads="1"/>
          </p:cNvPicPr>
          <p:nvPr/>
        </p:nvPicPr>
        <p:blipFill rotWithShape="1">
          <a:blip r:embed="rId3">
            <a:extLst>
              <a:ext uri="{28A0092B-C50C-407E-A947-70E740481C1C}">
                <a14:useLocalDpi xmlns:a14="http://schemas.microsoft.com/office/drawing/2010/main" val="0"/>
              </a:ext>
            </a:extLst>
          </a:blip>
          <a:srcRect l="3918" t="3931" r="6089" b="-1656"/>
          <a:stretch/>
        </p:blipFill>
        <p:spPr bwMode="auto">
          <a:xfrm>
            <a:off x="4953001" y="2609850"/>
            <a:ext cx="674370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8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2" name="Rectangle 1"/>
          <p:cNvSpPr/>
          <p:nvPr/>
        </p:nvSpPr>
        <p:spPr>
          <a:xfrm>
            <a:off x="433137" y="1353701"/>
            <a:ext cx="11027343" cy="4524315"/>
          </a:xfrm>
          <a:prstGeom prst="rect">
            <a:avLst/>
          </a:prstGeom>
        </p:spPr>
        <p:txBody>
          <a:bodyPr wrap="square">
            <a:spAutoFit/>
          </a:bodyPr>
          <a:lstStyle/>
          <a:p>
            <a:r>
              <a:rPr lang="en-GB" sz="2400" dirty="0" smtClean="0">
                <a:solidFill>
                  <a:prstClr val="black"/>
                </a:solidFill>
                <a:latin typeface="Calibri Light" panose="020F0302020204030204"/>
              </a:rPr>
              <a:t>Happiness </a:t>
            </a:r>
            <a:r>
              <a:rPr lang="en-GB" sz="2400" dirty="0">
                <a:solidFill>
                  <a:prstClr val="black"/>
                </a:solidFill>
                <a:latin typeface="Calibri Light" panose="020F0302020204030204"/>
              </a:rPr>
              <a:t>is a very different thing to every person, and therefore </a:t>
            </a:r>
            <a:r>
              <a:rPr lang="en-GB" sz="2400" dirty="0" smtClean="0">
                <a:solidFill>
                  <a:prstClr val="black"/>
                </a:solidFill>
                <a:latin typeface="Calibri Light" panose="020F0302020204030204"/>
              </a:rPr>
              <a:t>it might seem </a:t>
            </a:r>
            <a:r>
              <a:rPr lang="en-GB" sz="2400" dirty="0">
                <a:solidFill>
                  <a:prstClr val="black"/>
                </a:solidFill>
                <a:latin typeface="Calibri Light" panose="020F0302020204030204"/>
              </a:rPr>
              <a:t>rather hard to measure. Although we all agree on a few fundamentals, it is a very subjective “state of mind” for a lot of us.</a:t>
            </a:r>
          </a:p>
          <a:p>
            <a:r>
              <a:rPr lang="en-GB" sz="2400" dirty="0">
                <a:solidFill>
                  <a:prstClr val="black"/>
                </a:solidFill>
                <a:latin typeface="Calibri Light" panose="020F0302020204030204"/>
              </a:rPr>
              <a:t> </a:t>
            </a:r>
          </a:p>
          <a:p>
            <a:r>
              <a:rPr lang="en-GB" sz="2400" dirty="0" smtClean="0">
                <a:solidFill>
                  <a:prstClr val="black"/>
                </a:solidFill>
                <a:latin typeface="Calibri Light" panose="020F0302020204030204"/>
              </a:rPr>
              <a:t>Ask </a:t>
            </a:r>
            <a:r>
              <a:rPr lang="en-GB" sz="2400" dirty="0">
                <a:solidFill>
                  <a:prstClr val="black"/>
                </a:solidFill>
                <a:latin typeface="Calibri Light" panose="020F0302020204030204"/>
              </a:rPr>
              <a:t>students to think about </a:t>
            </a:r>
            <a:r>
              <a:rPr lang="en-GB" sz="2400" b="1" dirty="0">
                <a:solidFill>
                  <a:prstClr val="black"/>
                </a:solidFill>
                <a:latin typeface="Calibri Light" panose="020F0302020204030204"/>
              </a:rPr>
              <a:t>how to measure </a:t>
            </a:r>
            <a:r>
              <a:rPr lang="en-GB" sz="2400" dirty="0">
                <a:solidFill>
                  <a:prstClr val="black"/>
                </a:solidFill>
                <a:latin typeface="Calibri Light" panose="020F0302020204030204"/>
              </a:rPr>
              <a:t>the happiness levels of the </a:t>
            </a:r>
            <a:r>
              <a:rPr lang="en-GB" sz="2400" dirty="0" smtClean="0">
                <a:solidFill>
                  <a:prstClr val="black"/>
                </a:solidFill>
                <a:latin typeface="Calibri Light" panose="020F0302020204030204"/>
              </a:rPr>
              <a:t>class.</a:t>
            </a:r>
          </a:p>
          <a:p>
            <a:endParaRPr lang="en-GB" sz="2400" dirty="0">
              <a:solidFill>
                <a:prstClr val="black"/>
              </a:solidFill>
              <a:latin typeface="Calibri Light" panose="020F0302020204030204"/>
            </a:endParaRPr>
          </a:p>
          <a:p>
            <a:r>
              <a:rPr lang="en-GB" sz="2400" dirty="0" smtClean="0">
                <a:solidFill>
                  <a:prstClr val="black"/>
                </a:solidFill>
                <a:latin typeface="Calibri Light" panose="020F0302020204030204"/>
              </a:rPr>
              <a:t>Split </a:t>
            </a:r>
            <a:r>
              <a:rPr lang="en-GB" sz="2400" dirty="0">
                <a:solidFill>
                  <a:prstClr val="black"/>
                </a:solidFill>
                <a:latin typeface="Calibri Light" panose="020F0302020204030204"/>
              </a:rPr>
              <a:t>into small groups and ask each group to discuss ideas and questions for </a:t>
            </a:r>
            <a:r>
              <a:rPr lang="en-GB" sz="2400" b="1" dirty="0" smtClean="0">
                <a:solidFill>
                  <a:prstClr val="black"/>
                </a:solidFill>
                <a:latin typeface="Calibri Light" panose="020F0302020204030204"/>
              </a:rPr>
              <a:t>measuring how happy their class is</a:t>
            </a:r>
            <a:r>
              <a:rPr lang="en-GB" sz="2400" dirty="0" smtClean="0">
                <a:solidFill>
                  <a:prstClr val="black"/>
                </a:solidFill>
                <a:latin typeface="Calibri Light" panose="020F0302020204030204"/>
              </a:rPr>
              <a:t>.</a:t>
            </a:r>
          </a:p>
          <a:p>
            <a:endParaRPr lang="en-GB" sz="2400" dirty="0" smtClean="0">
              <a:solidFill>
                <a:prstClr val="black"/>
              </a:solidFill>
              <a:latin typeface="Calibri Light" panose="020F0302020204030204"/>
            </a:endParaRPr>
          </a:p>
          <a:p>
            <a:r>
              <a:rPr lang="en-GB" sz="2400" dirty="0" smtClean="0">
                <a:solidFill>
                  <a:prstClr val="black"/>
                </a:solidFill>
                <a:latin typeface="Calibri Light" panose="020F0302020204030204"/>
              </a:rPr>
              <a:t>Some key questions to consider are on the following slide: </a:t>
            </a:r>
          </a:p>
          <a:p>
            <a:endParaRPr lang="en-GB" sz="2400" dirty="0">
              <a:solidFill>
                <a:prstClr val="black"/>
              </a:solidFill>
              <a:latin typeface="Calibri Light" panose="020F0302020204030204"/>
            </a:endParaRPr>
          </a:p>
          <a:p>
            <a:r>
              <a:rPr lang="en-GB" sz="2400" b="1" dirty="0">
                <a:solidFill>
                  <a:prstClr val="black"/>
                </a:solidFill>
                <a:latin typeface="Calibri Light" panose="020F0302020204030204"/>
              </a:rPr>
              <a:t> </a:t>
            </a:r>
            <a:endParaRPr lang="en-GB" sz="2400" dirty="0">
              <a:solidFill>
                <a:prstClr val="black"/>
              </a:solidFill>
              <a:latin typeface="Calibri Light" panose="020F0302020204030204"/>
            </a:endParaRPr>
          </a:p>
        </p:txBody>
      </p:sp>
      <p:pic>
        <p:nvPicPr>
          <p:cNvPr id="6" name="Picture 5" descr="http://vignette3.wikia.nocookie.net/mrmen/images/3/31/Mr.Happy.jpg/revision/latest?cb=200907110749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6662" y="4985385"/>
            <a:ext cx="2399782"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1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2" name="Rectangle 1"/>
          <p:cNvSpPr/>
          <p:nvPr/>
        </p:nvSpPr>
        <p:spPr>
          <a:xfrm>
            <a:off x="1014130" y="1353701"/>
            <a:ext cx="10446350" cy="830997"/>
          </a:xfrm>
          <a:prstGeom prst="rect">
            <a:avLst/>
          </a:prstGeom>
        </p:spPr>
        <p:txBody>
          <a:bodyPr wrap="square">
            <a:spAutoFit/>
          </a:bodyPr>
          <a:lstStyle/>
          <a:p>
            <a:endParaRPr lang="en-GB" sz="2400" dirty="0">
              <a:solidFill>
                <a:prstClr val="black"/>
              </a:solidFill>
            </a:endParaRPr>
          </a:p>
          <a:p>
            <a:r>
              <a:rPr lang="en-GB" sz="2400" b="1" dirty="0">
                <a:solidFill>
                  <a:prstClr val="black"/>
                </a:solidFill>
              </a:rPr>
              <a:t> </a:t>
            </a:r>
            <a:endParaRPr lang="en-GB" sz="2400" dirty="0">
              <a:solidFill>
                <a:prstClr val="black"/>
              </a:solidFill>
            </a:endParaRPr>
          </a:p>
        </p:txBody>
      </p:sp>
      <p:pic>
        <p:nvPicPr>
          <p:cNvPr id="6" name="Picture 5" descr="http://vignette3.wikia.nocookie.net/mrmen/images/3/31/Mr.Happy.jpg/revision/latest?cb=200907110749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111" y="2634615"/>
            <a:ext cx="2399782" cy="201168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rot="20090495">
            <a:off x="2438404" y="735544"/>
            <a:ext cx="2545692" cy="2088087"/>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altLang="en-US" sz="2800" b="1" dirty="0" smtClean="0">
                <a:solidFill>
                  <a:prstClr val="white"/>
                </a:solidFill>
                <a:cs typeface="Times New Roman" panose="02020603050405020304" pitchFamily="18" charset="0"/>
              </a:rPr>
              <a:t>What sort of questions should we ask?</a:t>
            </a:r>
            <a:endParaRPr lang="en-GB" altLang="en-US" sz="4400" b="1" dirty="0">
              <a:solidFill>
                <a:prstClr val="white"/>
              </a:solidFill>
            </a:endParaRPr>
          </a:p>
        </p:txBody>
      </p:sp>
      <p:sp>
        <p:nvSpPr>
          <p:cNvPr id="7" name="Rounded Rectangular Callout 6"/>
          <p:cNvSpPr/>
          <p:nvPr/>
        </p:nvSpPr>
        <p:spPr>
          <a:xfrm rot="20469899">
            <a:off x="7207908" y="3825033"/>
            <a:ext cx="2545692" cy="2088087"/>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altLang="en-US" sz="2800" b="1" dirty="0" smtClean="0">
                <a:solidFill>
                  <a:prstClr val="white"/>
                </a:solidFill>
                <a:cs typeface="Times New Roman" panose="02020603050405020304" pitchFamily="18" charset="0"/>
              </a:rPr>
              <a:t>How can we ensure people give their true answers?</a:t>
            </a:r>
            <a:endParaRPr lang="en-GB" altLang="en-US" sz="4400" b="1" dirty="0">
              <a:solidFill>
                <a:prstClr val="white"/>
              </a:solidFill>
            </a:endParaRPr>
          </a:p>
        </p:txBody>
      </p:sp>
      <p:sp>
        <p:nvSpPr>
          <p:cNvPr id="8" name="Rounded Rectangular Callout 7"/>
          <p:cNvSpPr/>
          <p:nvPr/>
        </p:nvSpPr>
        <p:spPr>
          <a:xfrm rot="2246400">
            <a:off x="2544468" y="3978023"/>
            <a:ext cx="2545692" cy="2088087"/>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altLang="en-US" sz="2800" b="1" dirty="0" smtClean="0">
                <a:solidFill>
                  <a:prstClr val="white"/>
                </a:solidFill>
                <a:cs typeface="Times New Roman" panose="02020603050405020304" pitchFamily="18" charset="0"/>
              </a:rPr>
              <a:t>Should we use categories like the GNH?</a:t>
            </a:r>
            <a:endParaRPr lang="en-GB" altLang="en-US" sz="4400" b="1" dirty="0">
              <a:solidFill>
                <a:prstClr val="white"/>
              </a:solidFill>
            </a:endParaRPr>
          </a:p>
        </p:txBody>
      </p:sp>
      <p:sp>
        <p:nvSpPr>
          <p:cNvPr id="9" name="Rounded Rectangular Callout 8"/>
          <p:cNvSpPr/>
          <p:nvPr/>
        </p:nvSpPr>
        <p:spPr>
          <a:xfrm rot="1526217">
            <a:off x="7251901" y="829192"/>
            <a:ext cx="2545692" cy="2088087"/>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altLang="en-US" sz="2800" b="1" dirty="0" smtClean="0">
                <a:solidFill>
                  <a:prstClr val="white"/>
                </a:solidFill>
              </a:rPr>
              <a:t>How can we measure the results?</a:t>
            </a:r>
            <a:endParaRPr lang="en-GB" altLang="en-US" sz="2800" b="1" dirty="0">
              <a:solidFill>
                <a:prstClr val="white"/>
              </a:solidFill>
            </a:endParaRPr>
          </a:p>
        </p:txBody>
      </p:sp>
    </p:spTree>
    <p:extLst>
      <p:ext uri="{BB962C8B-B14F-4D97-AF65-F5344CB8AC3E}">
        <p14:creationId xmlns:p14="http://schemas.microsoft.com/office/powerpoint/2010/main" val="94416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7" y="0"/>
            <a:ext cx="12192000" cy="6858000"/>
          </a:xfrm>
          <a:prstGeom prst="rect">
            <a:avLst/>
          </a:prstGeom>
          <a:solidFill>
            <a:srgbClr val="850D6E">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4" name="Oval 13"/>
          <p:cNvSpPr/>
          <p:nvPr/>
        </p:nvSpPr>
        <p:spPr>
          <a:xfrm>
            <a:off x="3534280" y="899133"/>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643874" y="2784000"/>
            <a:ext cx="5013841" cy="1569660"/>
          </a:xfrm>
          <a:prstGeom prst="rect">
            <a:avLst/>
          </a:prstGeom>
          <a:noFill/>
        </p:spPr>
        <p:txBody>
          <a:bodyPr wrap="square" rtlCol="0">
            <a:spAutoFit/>
          </a:bodyPr>
          <a:lstStyle/>
          <a:p>
            <a:pPr algn="ctr"/>
            <a:r>
              <a:rPr lang="en-GB" sz="4800" b="1" dirty="0" smtClean="0">
                <a:solidFill>
                  <a:prstClr val="white"/>
                </a:solidFill>
                <a:latin typeface="Foco" panose="020B0504050202020203" pitchFamily="34" charset="0"/>
              </a:rPr>
              <a:t>H A P P I N E S S</a:t>
            </a:r>
          </a:p>
          <a:p>
            <a:pPr algn="ctr"/>
            <a:endParaRPr lang="en-GB" sz="1200" b="1" dirty="0" smtClean="0">
              <a:solidFill>
                <a:prstClr val="white"/>
              </a:solidFill>
              <a:latin typeface="Foco" panose="020B0504050202020203" pitchFamily="34" charset="0"/>
            </a:endParaRPr>
          </a:p>
          <a:p>
            <a:pPr algn="ctr"/>
            <a:r>
              <a:rPr lang="en-GB" b="1" dirty="0" smtClean="0">
                <a:solidFill>
                  <a:srgbClr val="FEE725"/>
                </a:solidFill>
                <a:latin typeface="Foco" panose="020B0504050202020203" pitchFamily="34" charset="0"/>
              </a:rPr>
              <a:t>T H I S </a:t>
            </a:r>
            <a:r>
              <a:rPr lang="en-GB" b="1" dirty="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S O R T  O F  L E A R N I N G  </a:t>
            </a:r>
          </a:p>
          <a:p>
            <a:pPr algn="ctr"/>
            <a:r>
              <a:rPr lang="en-GB" b="1" dirty="0" smtClean="0">
                <a:solidFill>
                  <a:srgbClr val="FEE725"/>
                </a:solidFill>
                <a:latin typeface="Foco" panose="020B0504050202020203" pitchFamily="34" charset="0"/>
              </a:rPr>
              <a:t>C A N </a:t>
            </a:r>
            <a:r>
              <a:rPr lang="en-GB"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T  W A I T </a:t>
            </a:r>
          </a:p>
        </p:txBody>
      </p:sp>
      <p:sp>
        <p:nvSpPr>
          <p:cNvPr id="11" name="Oval 10"/>
          <p:cNvSpPr/>
          <p:nvPr/>
        </p:nvSpPr>
        <p:spPr>
          <a:xfrm flipH="1">
            <a:off x="7015699" y="537484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Oval 11"/>
          <p:cNvSpPr/>
          <p:nvPr/>
        </p:nvSpPr>
        <p:spPr>
          <a:xfrm flipH="1">
            <a:off x="5109555" y="5389331"/>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653853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lstStyle/>
          <a:p>
            <a:r>
              <a:rPr lang="en-GB" dirty="0" smtClean="0"/>
              <a:t>In this lesson, students will:</a:t>
            </a:r>
            <a:endParaRPr lang="en-GB" dirty="0"/>
          </a:p>
        </p:txBody>
      </p:sp>
      <p:sp>
        <p:nvSpPr>
          <p:cNvPr id="3" name="Content Placeholder 2"/>
          <p:cNvSpPr>
            <a:spLocks noGrp="1"/>
          </p:cNvSpPr>
          <p:nvPr>
            <p:ph idx="1"/>
          </p:nvPr>
        </p:nvSpPr>
        <p:spPr>
          <a:xfrm>
            <a:off x="1839433" y="1750813"/>
            <a:ext cx="9976928" cy="4351338"/>
          </a:xfrm>
        </p:spPr>
        <p:txBody>
          <a:bodyPr>
            <a:normAutofit/>
          </a:bodyPr>
          <a:lstStyle/>
          <a:p>
            <a:pPr marL="0" indent="0">
              <a:buNone/>
            </a:pPr>
            <a:r>
              <a:rPr lang="en-GB" dirty="0"/>
              <a:t>Think about and discuss the link between money and happiness</a:t>
            </a:r>
          </a:p>
          <a:p>
            <a:pPr marL="0" indent="0">
              <a:buNone/>
            </a:pPr>
            <a:endParaRPr lang="en-GB" dirty="0"/>
          </a:p>
          <a:p>
            <a:pPr marL="0" indent="0">
              <a:buNone/>
            </a:pPr>
            <a:r>
              <a:rPr lang="en-GB" dirty="0"/>
              <a:t>Understand how some countries are using happiness as a measure of how successful people are, rather than money</a:t>
            </a:r>
          </a:p>
          <a:p>
            <a:pPr marL="0" indent="0">
              <a:buNone/>
            </a:pPr>
            <a:endParaRPr lang="en-GB" dirty="0"/>
          </a:p>
          <a:p>
            <a:pPr marL="0" indent="0">
              <a:buNone/>
            </a:pPr>
            <a:r>
              <a:rPr lang="en-GB" dirty="0"/>
              <a:t>Explore and unravel the way we are being influenced to think about success and happiness</a:t>
            </a:r>
          </a:p>
        </p:txBody>
      </p:sp>
      <p:sp>
        <p:nvSpPr>
          <p:cNvPr id="26" name="Oval 25"/>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THINK!</a:t>
            </a:r>
            <a:endParaRPr lang="en-GB" sz="1600" b="1" dirty="0">
              <a:solidFill>
                <a:srgbClr val="FEE725"/>
              </a:solidFill>
              <a:latin typeface="+mj-lt"/>
            </a:endParaRPr>
          </a:p>
        </p:txBody>
      </p:sp>
      <p:sp>
        <p:nvSpPr>
          <p:cNvPr id="27" name="Oval 26"/>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FEEL!</a:t>
            </a:r>
            <a:endParaRPr lang="en-GB" sz="1600" b="1" dirty="0">
              <a:solidFill>
                <a:srgbClr val="FEE725"/>
              </a:solidFill>
              <a:latin typeface="+mj-lt"/>
            </a:endParaRPr>
          </a:p>
        </p:txBody>
      </p:sp>
      <p:sp>
        <p:nvSpPr>
          <p:cNvPr id="28" name="Oval 27"/>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4" name="TextBox 3"/>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mj-lt"/>
              </a:rPr>
              <a:t>UNLEARN!</a:t>
            </a:r>
            <a:endParaRPr lang="en-GB" sz="1600" b="1" dirty="0">
              <a:solidFill>
                <a:srgbClr val="FEE725"/>
              </a:solidFill>
              <a:latin typeface="+mj-lt"/>
            </a:endParaRPr>
          </a:p>
        </p:txBody>
      </p:sp>
    </p:spTree>
    <p:extLst>
      <p:ext uri="{BB962C8B-B14F-4D97-AF65-F5344CB8AC3E}">
        <p14:creationId xmlns:p14="http://schemas.microsoft.com/office/powerpoint/2010/main" val="4236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P R E  L E S S O N </a:t>
            </a:r>
          </a:p>
          <a:p>
            <a:pPr algn="ctr"/>
            <a:r>
              <a:rPr lang="en-GB" sz="2400" b="1" dirty="0">
                <a:solidFill>
                  <a:prstClr val="white"/>
                </a:solidFill>
                <a:latin typeface="Foco" panose="020B0504050202020203" pitchFamily="34" charset="0"/>
              </a:rPr>
              <a:t> </a:t>
            </a:r>
            <a:r>
              <a:rPr lang="en-GB" sz="2400" b="1" dirty="0" smtClean="0">
                <a:solidFill>
                  <a:prstClr val="white"/>
                </a:solidFill>
                <a:latin typeface="Foco" panose="020B0504050202020203" pitchFamily="34" charset="0"/>
              </a:rPr>
              <a:t>R E F L E C T I O N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a:t>
            </a:r>
            <a:r>
              <a:rPr lang="en-GB"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528381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046602"/>
            <a:ext cx="11337851" cy="5130361"/>
          </a:xfrm>
        </p:spPr>
        <p:txBody>
          <a:bodyPr/>
          <a:lstStyle/>
          <a:p>
            <a:pPr marL="228597" indent="0">
              <a:lnSpc>
                <a:spcPct val="115000"/>
              </a:lnSpc>
              <a:spcAft>
                <a:spcPts val="1000"/>
              </a:spcAft>
              <a:buNone/>
            </a:pPr>
            <a:r>
              <a:rPr lang="en-GB" dirty="0">
                <a:solidFill>
                  <a:srgbClr val="35372F"/>
                </a:solidFill>
                <a:ea typeface="Calibri" panose="020F0502020204030204" pitchFamily="34" charset="0"/>
                <a:cs typeface="Times New Roman" panose="02020603050405020304" pitchFamily="18" charset="0"/>
              </a:rPr>
              <a:t>Introduce the following REFLECTIVE QUESTIONS for students to consider during the lesson:</a:t>
            </a:r>
          </a:p>
          <a:p>
            <a:pPr marL="514350" lvl="0" indent="-514350">
              <a:buFont typeface="+mj-lt"/>
              <a:buAutoNum type="arabicPeriod"/>
            </a:pPr>
            <a:r>
              <a:rPr lang="en-GB" b="1" dirty="0" smtClean="0">
                <a:solidFill>
                  <a:srgbClr val="35372F"/>
                </a:solidFill>
              </a:rPr>
              <a:t>What is success? Is it the same as happiness?</a:t>
            </a:r>
          </a:p>
          <a:p>
            <a:pPr marL="514350" lvl="0" indent="-514350">
              <a:buFont typeface="+mj-lt"/>
              <a:buAutoNum type="arabicPeriod"/>
            </a:pPr>
            <a:r>
              <a:rPr lang="en-GB" b="1" dirty="0" smtClean="0">
                <a:solidFill>
                  <a:srgbClr val="35372F"/>
                </a:solidFill>
              </a:rPr>
              <a:t>What is the link between money and success?</a:t>
            </a:r>
            <a:endParaRPr lang="en-GB" b="1" dirty="0">
              <a:solidFill>
                <a:srgbClr val="35372F"/>
              </a:solidFill>
            </a:endParaRPr>
          </a:p>
          <a:p>
            <a:pPr marL="514350" lvl="0" indent="-514350">
              <a:buFont typeface="+mj-lt"/>
              <a:buAutoNum type="arabicPeriod"/>
            </a:pPr>
            <a:r>
              <a:rPr lang="en-GB" b="1" dirty="0" smtClean="0">
                <a:solidFill>
                  <a:srgbClr val="35372F"/>
                </a:solidFill>
              </a:rPr>
              <a:t>What is the link between money and happiness?</a:t>
            </a:r>
            <a:endParaRPr lang="en-GB" dirty="0">
              <a:solidFill>
                <a:srgbClr val="35372F"/>
              </a:solidFill>
            </a:endParaRPr>
          </a:p>
          <a:p>
            <a:pPr marL="514350" lvl="0" indent="-514350">
              <a:buFont typeface="+mj-lt"/>
              <a:buAutoNum type="arabicPeriod"/>
            </a:pPr>
            <a:r>
              <a:rPr lang="en-GB" b="1" dirty="0" smtClean="0">
                <a:solidFill>
                  <a:srgbClr val="35372F"/>
                </a:solidFill>
              </a:rPr>
              <a:t>What </a:t>
            </a:r>
            <a:r>
              <a:rPr lang="en-GB" b="1" dirty="0">
                <a:solidFill>
                  <a:srgbClr val="35372F"/>
                </a:solidFill>
              </a:rPr>
              <a:t>do you think of when you hear the phrase “Money can’t buy happiness”?</a:t>
            </a:r>
            <a:endParaRPr lang="en-GB" dirty="0">
              <a:solidFill>
                <a:srgbClr val="35372F"/>
              </a:solidFill>
            </a:endParaRPr>
          </a:p>
        </p:txBody>
      </p:sp>
    </p:spTree>
    <p:extLst>
      <p:ext uri="{BB962C8B-B14F-4D97-AF65-F5344CB8AC3E}">
        <p14:creationId xmlns:p14="http://schemas.microsoft.com/office/powerpoint/2010/main" val="115534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t="-9000" b="-9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no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T H E  G A M E  O F  </a:t>
            </a:r>
          </a:p>
          <a:p>
            <a:pPr algn="ctr"/>
            <a:r>
              <a:rPr lang="en-GB" sz="2400" b="1" dirty="0" smtClean="0">
                <a:solidFill>
                  <a:prstClr val="white"/>
                </a:solidFill>
                <a:latin typeface="Foco" panose="020B0504050202020203" pitchFamily="34" charset="0"/>
              </a:rPr>
              <a:t>H A P P I N E S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2378968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314" y="883602"/>
            <a:ext cx="10226038" cy="5046346"/>
          </a:xfrm>
        </p:spPr>
        <p:txBody>
          <a:bodyPr>
            <a:normAutofit/>
          </a:bodyPr>
          <a:lstStyle/>
          <a:p>
            <a:pPr marL="0" indent="0">
              <a:buNone/>
            </a:pPr>
            <a:r>
              <a:rPr lang="en-GB" dirty="0">
                <a:latin typeface="+mj-lt"/>
              </a:rPr>
              <a:t>Watch the </a:t>
            </a:r>
            <a:r>
              <a:rPr lang="en-GB" dirty="0" smtClean="0">
                <a:latin typeface="+mj-lt"/>
              </a:rPr>
              <a:t>video (6.49 </a:t>
            </a:r>
            <a:r>
              <a:rPr lang="en-GB" dirty="0">
                <a:latin typeface="+mj-lt"/>
              </a:rPr>
              <a:t>mins</a:t>
            </a:r>
            <a:r>
              <a:rPr lang="en-GB" dirty="0" smtClean="0">
                <a:latin typeface="+mj-lt"/>
              </a:rPr>
              <a:t>) of an interview with former professional footballer Richard Eckersley talking about how his feelings of happiness and understanding of success have drastically changed:</a:t>
            </a:r>
          </a:p>
          <a:p>
            <a:pPr marL="0" indent="0">
              <a:buNone/>
            </a:pPr>
            <a:endParaRPr lang="en-GB" dirty="0">
              <a:latin typeface="+mj-lt"/>
            </a:endParaRPr>
          </a:p>
          <a:p>
            <a:pPr marL="0" indent="0">
              <a:buNone/>
            </a:pPr>
            <a:r>
              <a:rPr lang="en-GB" sz="3600" b="1" u="sng" dirty="0" smtClean="0">
                <a:latin typeface="+mj-lt"/>
                <a:hlinkClick r:id="rId2"/>
              </a:rPr>
              <a:t>Finding Happiness: </a:t>
            </a:r>
            <a:br>
              <a:rPr lang="en-GB" sz="3600" b="1" u="sng" dirty="0" smtClean="0">
                <a:latin typeface="+mj-lt"/>
                <a:hlinkClick r:id="rId2"/>
              </a:rPr>
            </a:br>
            <a:r>
              <a:rPr lang="en-GB" sz="3600" b="1" u="sng" dirty="0" smtClean="0">
                <a:latin typeface="+mj-lt"/>
                <a:hlinkClick r:id="rId2"/>
              </a:rPr>
              <a:t>Playing a different game</a:t>
            </a:r>
            <a:endParaRPr lang="en-GB" altLang="en-US" sz="3600" b="1" dirty="0">
              <a:solidFill>
                <a:srgbClr val="000000"/>
              </a:solidFill>
              <a:latin typeface="+mj-lt"/>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mj-lt"/>
            </a:endParaRPr>
          </a:p>
          <a:p>
            <a:pPr marL="457205" lvl="1" indent="0">
              <a:buNone/>
            </a:pPr>
            <a:endParaRPr lang="en-GB" dirty="0">
              <a:latin typeface="+mj-lt"/>
            </a:endParaRPr>
          </a:p>
          <a:p>
            <a:endParaRPr lang="en-GB" dirty="0">
              <a:latin typeface="+mj-lt"/>
            </a:endParaRPr>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7"/>
          <p:cNvSpPr/>
          <p:nvPr/>
        </p:nvSpPr>
        <p:spPr>
          <a:xfrm>
            <a:off x="347314" y="3702716"/>
            <a:ext cx="5186172" cy="707886"/>
          </a:xfrm>
          <a:prstGeom prst="rect">
            <a:avLst/>
          </a:prstGeom>
        </p:spPr>
        <p:txBody>
          <a:bodyPr wrap="square">
            <a:spAutoFit/>
          </a:bodyPr>
          <a:lstStyle/>
          <a:p>
            <a:r>
              <a:rPr lang="en-GB" altLang="en-US" sz="1600" b="1" dirty="0">
                <a:solidFill>
                  <a:prstClr val="black"/>
                </a:solidFill>
                <a:ea typeface="Calibri" panose="020F0502020204030204" pitchFamily="34" charset="0"/>
                <a:cs typeface="Times New Roman" panose="02020603050405020304" pitchFamily="18" charset="0"/>
              </a:rPr>
              <a:t>(Click on the hyperlink above)</a:t>
            </a:r>
            <a:endParaRPr lang="en-GB" altLang="en-US" sz="1400" dirty="0">
              <a:solidFill>
                <a:prstClr val="black"/>
              </a:solidFill>
            </a:endParaRPr>
          </a:p>
          <a:p>
            <a:endParaRPr lang="en-GB" sz="2400"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9794" y="2499964"/>
            <a:ext cx="4981537" cy="2797963"/>
          </a:xfrm>
          <a:prstGeom prst="rect">
            <a:avLst/>
          </a:prstGeom>
        </p:spPr>
      </p:pic>
    </p:spTree>
    <p:extLst>
      <p:ext uri="{BB962C8B-B14F-4D97-AF65-F5344CB8AC3E}">
        <p14:creationId xmlns:p14="http://schemas.microsoft.com/office/powerpoint/2010/main" val="3766672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09772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latin typeface="+mj-lt"/>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latin typeface="+mj-lt"/>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latin typeface="+mj-lt"/>
                <a:ea typeface="Calibri" panose="020F0502020204030204" pitchFamily="34" charset="0"/>
                <a:cs typeface="Times New Roman" panose="02020603050405020304" pitchFamily="18" charset="0"/>
              </a:rPr>
              <a:t>After sharing their initial responses, ask them to consider the following questions:</a:t>
            </a:r>
            <a:endParaRPr lang="en-GB" altLang="en-US" sz="4000" dirty="0">
              <a:solidFill>
                <a:prstClr val="black"/>
              </a:solidFill>
              <a:latin typeface="+mj-lt"/>
            </a:endParaRPr>
          </a:p>
        </p:txBody>
      </p:sp>
      <p:sp>
        <p:nvSpPr>
          <p:cNvPr id="12"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solidFill>
                <a:prstClr val="black"/>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795" y="1913063"/>
            <a:ext cx="4981537" cy="2797963"/>
          </a:xfrm>
          <a:prstGeom prst="rect">
            <a:avLst/>
          </a:prstGeom>
        </p:spPr>
      </p:pic>
    </p:spTree>
    <p:extLst>
      <p:ext uri="{BB962C8B-B14F-4D97-AF65-F5344CB8AC3E}">
        <p14:creationId xmlns:p14="http://schemas.microsoft.com/office/powerpoint/2010/main" val="205059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18740" y="1182266"/>
            <a:ext cx="2976911" cy="2976911"/>
          </a:xfrm>
        </p:spPr>
      </p:pic>
      <p:sp>
        <p:nvSpPr>
          <p:cNvPr id="5" name="TextBox 4"/>
          <p:cNvSpPr txBox="1"/>
          <p:nvPr/>
        </p:nvSpPr>
        <p:spPr>
          <a:xfrm>
            <a:off x="1093996" y="1828818"/>
            <a:ext cx="2626397" cy="1569660"/>
          </a:xfrm>
          <a:prstGeom prst="rect">
            <a:avLst/>
          </a:prstGeom>
          <a:noFill/>
        </p:spPr>
        <p:txBody>
          <a:bodyPr wrap="square" rtlCol="0">
            <a:spAutoFit/>
          </a:bodyPr>
          <a:lstStyle/>
          <a:p>
            <a:pPr algn="ctr"/>
            <a:r>
              <a:rPr lang="en-GB" sz="2400" dirty="0">
                <a:solidFill>
                  <a:srgbClr val="35372F"/>
                </a:solidFill>
              </a:rPr>
              <a:t>Why do you think people associate fame and fortune with happiness? </a:t>
            </a:r>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8540" y="1482545"/>
            <a:ext cx="3280244" cy="3280244"/>
          </a:xfrm>
          <a:prstGeom prst="rect">
            <a:avLst/>
          </a:prstGeom>
        </p:spPr>
      </p:pic>
      <p:pic>
        <p:nvPicPr>
          <p:cNvPr id="8"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44220" y="2073318"/>
            <a:ext cx="3280244" cy="3280244"/>
          </a:xfrm>
          <a:prstGeom prst="rect">
            <a:avLst/>
          </a:prstGeom>
        </p:spPr>
      </p:pic>
      <p:sp>
        <p:nvSpPr>
          <p:cNvPr id="2" name="Rectangle 1"/>
          <p:cNvSpPr/>
          <p:nvPr/>
        </p:nvSpPr>
        <p:spPr>
          <a:xfrm>
            <a:off x="8514872" y="2743944"/>
            <a:ext cx="2338939" cy="1938992"/>
          </a:xfrm>
          <a:prstGeom prst="rect">
            <a:avLst/>
          </a:prstGeom>
        </p:spPr>
        <p:txBody>
          <a:bodyPr wrap="square">
            <a:spAutoFit/>
          </a:bodyPr>
          <a:lstStyle/>
          <a:p>
            <a:pPr algn="ctr"/>
            <a:r>
              <a:rPr lang="en-GB" sz="2400" dirty="0">
                <a:solidFill>
                  <a:srgbClr val="35372F"/>
                </a:solidFill>
              </a:rPr>
              <a:t>Is happiness a journey or a destination? Or both? What might this mean?</a:t>
            </a:r>
          </a:p>
        </p:txBody>
      </p:sp>
      <p:sp>
        <p:nvSpPr>
          <p:cNvPr id="10" name="Rectangle 9"/>
          <p:cNvSpPr/>
          <p:nvPr/>
        </p:nvSpPr>
        <p:spPr>
          <a:xfrm>
            <a:off x="4818529" y="1968505"/>
            <a:ext cx="2338939" cy="2308324"/>
          </a:xfrm>
          <a:prstGeom prst="rect">
            <a:avLst/>
          </a:prstGeom>
        </p:spPr>
        <p:txBody>
          <a:bodyPr wrap="square">
            <a:spAutoFit/>
          </a:bodyPr>
          <a:lstStyle/>
          <a:p>
            <a:pPr algn="ctr"/>
            <a:r>
              <a:rPr lang="en-GB" sz="2400" dirty="0" smtClean="0">
                <a:solidFill>
                  <a:srgbClr val="35372F"/>
                </a:solidFill>
              </a:rPr>
              <a:t>Did you agree with Richard and Nicola’s definition of success? Why? Why not?</a:t>
            </a:r>
            <a:endParaRPr lang="en-GB" sz="2400" dirty="0">
              <a:solidFill>
                <a:srgbClr val="35372F"/>
              </a:solidFill>
            </a:endParaRPr>
          </a:p>
        </p:txBody>
      </p:sp>
    </p:spTree>
    <p:extLst>
      <p:ext uri="{BB962C8B-B14F-4D97-AF65-F5344CB8AC3E}">
        <p14:creationId xmlns:p14="http://schemas.microsoft.com/office/powerpoint/2010/main" val="166984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2457</TotalTime>
  <Words>766</Words>
  <Application>Microsoft Office PowerPoint</Application>
  <PresentationFormat>Widescreen</PresentationFormat>
  <Paragraphs>120</Paragraphs>
  <Slides>25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Century Gothic</vt:lpstr>
      <vt:lpstr>Foco</vt:lpstr>
      <vt:lpstr>Tahoma</vt:lpstr>
      <vt:lpstr>Times New Roman</vt:lpstr>
      <vt:lpstr>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how does GNH work?</vt:lpstr>
      <vt:lpstr>GNH has four main elements:</vt:lpstr>
      <vt:lpstr>Look again at the four pillars on the next slide.  Split into four groups and ask each group to think about why their pillar might be important for our happiness.  Spend a few minutes talking together and then share ideas with the class. </vt:lpstr>
      <vt:lpstr>PowerPoint Presentation</vt:lpstr>
      <vt:lpstr>How does it work?</vt:lpstr>
      <vt:lpstr>PowerPoint Presentation</vt:lpstr>
      <vt:lpstr>Look at each of these and think about how important it is to your happiness. </vt:lpstr>
      <vt:lpstr>Want to take the GNH survey?</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319</cp:revision>
  <dcterms:created xsi:type="dcterms:W3CDTF">2017-09-06T17:09:35Z</dcterms:created>
  <dcterms:modified xsi:type="dcterms:W3CDTF">2018-04-03T20:27:39Z</dcterms:modified>
</cp:coreProperties>
</file>