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659" r:id="rId2"/>
    <p:sldId id="656" r:id="rId3"/>
    <p:sldId id="460" r:id="rId4"/>
    <p:sldId id="657" r:id="rId5"/>
    <p:sldId id="464" r:id="rId6"/>
    <p:sldId id="658" r:id="rId7"/>
    <p:sldId id="769" r:id="rId8"/>
    <p:sldId id="770" r:id="rId9"/>
    <p:sldId id="775" r:id="rId10"/>
    <p:sldId id="645" r:id="rId11"/>
    <p:sldId id="646" r:id="rId12"/>
    <p:sldId id="647" r:id="rId13"/>
    <p:sldId id="648" r:id="rId14"/>
    <p:sldId id="668" r:id="rId15"/>
    <p:sldId id="789" r:id="rId16"/>
    <p:sldId id="790" r:id="rId17"/>
    <p:sldId id="791" r:id="rId18"/>
    <p:sldId id="792" r:id="rId19"/>
    <p:sldId id="803" r:id="rId20"/>
    <p:sldId id="804" r:id="rId21"/>
    <p:sldId id="805" r:id="rId22"/>
    <p:sldId id="807" r:id="rId23"/>
    <p:sldId id="808" r:id="rId24"/>
    <p:sldId id="809" r:id="rId25"/>
    <p:sldId id="810" r:id="rId26"/>
    <p:sldId id="780" r:id="rId27"/>
    <p:sldId id="781" r:id="rId28"/>
    <p:sldId id="782" r:id="rId29"/>
    <p:sldId id="783" r:id="rId30"/>
    <p:sldId id="784" r:id="rId31"/>
    <p:sldId id="785" r:id="rId32"/>
    <p:sldId id="786" r:id="rId33"/>
    <p:sldId id="787" r:id="rId34"/>
    <p:sldId id="788" r:id="rId35"/>
    <p:sldId id="712" r:id="rId36"/>
    <p:sldId id="680" r:id="rId37"/>
    <p:sldId id="681" r:id="rId38"/>
    <p:sldId id="713" r:id="rId39"/>
    <p:sldId id="772" r:id="rId40"/>
    <p:sldId id="773" r:id="rId41"/>
    <p:sldId id="774" r:id="rId42"/>
    <p:sldId id="717" r:id="rId43"/>
    <p:sldId id="821" r:id="rId44"/>
    <p:sldId id="811" r:id="rId45"/>
    <p:sldId id="812" r:id="rId46"/>
    <p:sldId id="813" r:id="rId47"/>
    <p:sldId id="814" r:id="rId48"/>
    <p:sldId id="815" r:id="rId49"/>
    <p:sldId id="816" r:id="rId50"/>
    <p:sldId id="817" r:id="rId51"/>
    <p:sldId id="818" r:id="rId52"/>
    <p:sldId id="819" r:id="rId53"/>
    <p:sldId id="820" r:id="rId54"/>
    <p:sldId id="65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194"/>
    <a:srgbClr val="FEE725"/>
    <a:srgbClr val="850D6E"/>
    <a:srgbClr val="35372F"/>
    <a:srgbClr val="353739"/>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095" autoAdjust="0"/>
  </p:normalViewPr>
  <p:slideViewPr>
    <p:cSldViewPr snapToGrid="0" showGuides="1">
      <p:cViewPr varScale="1">
        <p:scale>
          <a:sx n="66" d="100"/>
          <a:sy n="66" d="100"/>
        </p:scale>
        <p:origin x="436" y="40"/>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03/04/2018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03/04/2018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a:t>
            </a:fld>
            <a:endParaRPr lang="en-GB" dirty="0"/>
          </a:p>
        </p:txBody>
      </p:sp>
    </p:spTree>
    <p:extLst>
      <p:ext uri="{BB962C8B-B14F-4D97-AF65-F5344CB8AC3E}">
        <p14:creationId xmlns:p14="http://schemas.microsoft.com/office/powerpoint/2010/main" val="26182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a:t>
            </a:fld>
            <a:endParaRPr lang="en-GB" dirty="0"/>
          </a:p>
        </p:txBody>
      </p:sp>
    </p:spTree>
    <p:extLst>
      <p:ext uri="{BB962C8B-B14F-4D97-AF65-F5344CB8AC3E}">
        <p14:creationId xmlns:p14="http://schemas.microsoft.com/office/powerpoint/2010/main" val="114799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54</a:t>
            </a:fld>
            <a:endParaRPr lang="en-GB" dirty="0"/>
          </a:p>
        </p:txBody>
      </p:sp>
    </p:spTree>
    <p:extLst>
      <p:ext uri="{BB962C8B-B14F-4D97-AF65-F5344CB8AC3E}">
        <p14:creationId xmlns:p14="http://schemas.microsoft.com/office/powerpoint/2010/main" val="32601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963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89232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20518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811189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326936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83677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11528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48250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90052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25311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62594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392945"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HAPPINESS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09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daringtolivefully.com/happier-tal-ben-shahar" TargetMode="External"/><Relationship Id="rId2" Type="http://schemas.openxmlformats.org/officeDocument/2006/relationships/hyperlink" Target="http://www.wellingtoncollege.org.uk/2288/school-life/well-be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CtiO3aF79cU" TargetMode="External"/><Relationship Id="rId2" Type="http://schemas.openxmlformats.org/officeDocument/2006/relationships/hyperlink" Target="http://thecreativemind.net/"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Adg-S2hY07w"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YrA-z3GTn4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ellingtoncollege.org.uk/pastoral-care/well-being/"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TCqm0V8nerY" TargetMode="External"/><Relationship Id="rId2" Type="http://schemas.openxmlformats.org/officeDocument/2006/relationships/hyperlink" Target="https://www.headsup.org.au/"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ed.ted.com/lessons?category=motivation-and-emotion" TargetMode="External"/><Relationship Id="rId7" Type="http://schemas.openxmlformats.org/officeDocument/2006/relationships/hyperlink" Target="http://ed.ted.com/lessons?category=science-technology" TargetMode="External"/><Relationship Id="rId2" Type="http://schemas.openxmlformats.org/officeDocument/2006/relationships/hyperlink" Target="http://ed.ted.com/featured/BXaLcbG4" TargetMode="External"/><Relationship Id="rId1" Type="http://schemas.openxmlformats.org/officeDocument/2006/relationships/slideLayout" Target="../slideLayouts/slideLayout2.xml"/><Relationship Id="rId6" Type="http://schemas.openxmlformats.org/officeDocument/2006/relationships/hyperlink" Target="http://ed.ted.com/lessons?category=history" TargetMode="External"/><Relationship Id="rId5" Type="http://schemas.openxmlformats.org/officeDocument/2006/relationships/hyperlink" Target="http://ed.ted.com/lessons?category=literature" TargetMode="External"/><Relationship Id="rId4" Type="http://schemas.openxmlformats.org/officeDocument/2006/relationships/hyperlink" Target="http://ed.ted.com/lessons?category=mathematic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ed.ted.com/lessons/how-stress-affects-your-brain-madhumita-murgia" TargetMode="External"/><Relationship Id="rId7" Type="http://schemas.openxmlformats.org/officeDocument/2006/relationships/image" Target="../media/image21.png"/><Relationship Id="rId2" Type="http://schemas.openxmlformats.org/officeDocument/2006/relationships/hyperlink" Target="https://www.ted.com/talks/angela_lee_duckworth_grit_the_power_of_passion_and_perseverance" TargetMode="External"/><Relationship Id="rId1" Type="http://schemas.openxmlformats.org/officeDocument/2006/relationships/slideLayout" Target="../slideLayouts/slideLayout2.xml"/><Relationship Id="rId6" Type="http://schemas.openxmlformats.org/officeDocument/2006/relationships/hyperlink" Target="http://ed.ted.com/featured/foptnjVE" TargetMode="External"/><Relationship Id="rId5" Type="http://schemas.openxmlformats.org/officeDocument/2006/relationships/hyperlink" Target="https://www.gse.harvard.edu/news/uk/15/08/kernels-learning" TargetMode="External"/><Relationship Id="rId4" Type="http://schemas.openxmlformats.org/officeDocument/2006/relationships/hyperlink" Target="http://ed.ted.com/lessons/how-to-avoid-miscommunication-katherine-hampsten"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d.ted.com/featured/BXaLcbG4" TargetMode="External"/><Relationship Id="rId2" Type="http://schemas.openxmlformats.org/officeDocument/2006/relationships/hyperlink" Target="http://ei.yale.edu/ruler/"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ed.ted.com/featured/Yrv8InzX"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blog.ed.ted.com/2015/11/02/6-effective-ways-stop-bullying-and-teach-kindness-to-kids/" TargetMode="External"/><Relationship Id="rId2" Type="http://schemas.openxmlformats.org/officeDocument/2006/relationships/hyperlink" Target="http://ed.ted.com/lessons/would-winning-the-lottery-make-you-happier-raj-raghunathan"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ed.ted.com/lessons/what-is-depression-helen-m-farrell" TargetMode="External"/><Relationship Id="rId4" Type="http://schemas.openxmlformats.org/officeDocument/2006/relationships/hyperlink" Target="http://ed.ted.com/on/3JqeCoU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ed.ted.com/lessons/a-brief-history-of-melancholy-courtney-stephens" TargetMode="External"/><Relationship Id="rId7" Type="http://schemas.openxmlformats.org/officeDocument/2006/relationships/image" Target="../media/image21.png"/><Relationship Id="rId2" Type="http://schemas.openxmlformats.org/officeDocument/2006/relationships/hyperlink" Target="http://www.greatschools.org/gk/articles/feeling-words-curriculum/" TargetMode="External"/><Relationship Id="rId1" Type="http://schemas.openxmlformats.org/officeDocument/2006/relationships/slideLayout" Target="../slideLayouts/slideLayout2.xml"/><Relationship Id="rId6" Type="http://schemas.openxmlformats.org/officeDocument/2006/relationships/hyperlink" Target="http://ed.ted.com/lessons/what-would-happen-if-you-didn-t-sleep-claudia-aguirre" TargetMode="External"/><Relationship Id="rId5" Type="http://schemas.openxmlformats.org/officeDocument/2006/relationships/hyperlink" Target="http://ed.ted.com/featured/VdQTGGdx" TargetMode="External"/><Relationship Id="rId4" Type="http://schemas.openxmlformats.org/officeDocument/2006/relationships/hyperlink" Target="http://ed.ted.com/lessons/why-do-we-like-to-scare-ourselves-margee-kerr"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d.ted.com/featured/pDulIc5E" TargetMode="External"/><Relationship Id="rId2" Type="http://schemas.openxmlformats.org/officeDocument/2006/relationships/hyperlink" Target="http://ideas.ted.com/7-ways-to-practice-emotional-first-aid/"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gracerubenstein.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_y97VF5UJcc" TargetMode="External"/><Relationship Id="rId2" Type="http://schemas.openxmlformats.org/officeDocument/2006/relationships/hyperlink" Target="http://www.mind.org.uk/"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95"/>
          <a:stretch/>
        </p:blipFill>
        <p:spPr>
          <a:xfrm>
            <a:off x="-67377" y="-40106"/>
            <a:ext cx="12283440" cy="6898106"/>
          </a:xfrm>
          <a:prstGeom prst="rect">
            <a:avLst/>
          </a:prstGeom>
        </p:spPr>
      </p:pic>
      <p:sp>
        <p:nvSpPr>
          <p:cNvPr id="7" name="Rectangle 6"/>
          <p:cNvSpPr/>
          <p:nvPr/>
        </p:nvSpPr>
        <p:spPr>
          <a:xfrm>
            <a:off x="-3" y="-41974"/>
            <a:ext cx="12192000" cy="6899974"/>
          </a:xfrm>
          <a:prstGeom prst="rect">
            <a:avLst/>
          </a:prstGeom>
          <a:solidFill>
            <a:srgbClr val="850D6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HAPPINESS</a:t>
            </a:r>
            <a:endParaRPr lang="en-GB" sz="2800" b="1" dirty="0" smtClean="0">
              <a:solidFill>
                <a:prstClr val="white"/>
              </a:solidFill>
            </a:endParaRPr>
          </a:p>
          <a:p>
            <a:pPr algn="ctr"/>
            <a:r>
              <a:rPr lang="en-GB" sz="2800" b="1" dirty="0" smtClean="0">
                <a:solidFill>
                  <a:srgbClr val="FEE725"/>
                </a:solidFill>
              </a:rPr>
              <a:t>CULTURAL IDENTITY</a:t>
            </a:r>
          </a:p>
        </p:txBody>
      </p:sp>
      <p:sp>
        <p:nvSpPr>
          <p:cNvPr id="11" name="TextBox 10"/>
          <p:cNvSpPr txBox="1"/>
          <p:nvPr/>
        </p:nvSpPr>
        <p:spPr>
          <a:xfrm>
            <a:off x="4226338" y="429277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Y7&amp;8</a:t>
            </a:r>
            <a:endParaRPr lang="en-GB" sz="2800" b="1" dirty="0" smtClean="0">
              <a:solidFill>
                <a:prstClr val="white"/>
              </a:solidFill>
              <a:ea typeface="Times New Roman" panose="02020603050405020304" pitchFamily="18" charset="0"/>
              <a:cs typeface="Times New Roman" panose="02020603050405020304" pitchFamily="18" charset="0"/>
            </a:endParaRPr>
          </a:p>
          <a:p>
            <a:pPr algn="ctr"/>
            <a:r>
              <a:rPr lang="en-GB" sz="2800" b="1" dirty="0" smtClean="0">
                <a:solidFill>
                  <a:prstClr val="white"/>
                </a:solidFill>
                <a:ea typeface="Times New Roman" panose="02020603050405020304" pitchFamily="18" charset="0"/>
                <a:cs typeface="Times New Roman" panose="02020603050405020304" pitchFamily="18" charset="0"/>
              </a:rPr>
              <a:t>11-13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175027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404542" y="1611233"/>
            <a:ext cx="1092045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As young people face ever-growing number of pressures both in and out of school, cases of mental health problems are on the rise.</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There are many factors triggering the rise in levels of anxiety, depression and self-harm amongst young people, and being aware of these triggers is just one part of understanding how to support yourself and others in difficult times.</a:t>
            </a:r>
          </a:p>
          <a:p>
            <a:pPr eaLnBrk="0" fontAlgn="base" hangingPunct="0">
              <a:spcBef>
                <a:spcPct val="0"/>
              </a:spcBef>
              <a:spcAft>
                <a:spcPct val="0"/>
              </a:spcAft>
            </a:pPr>
            <a:endParaRPr lang="en-GB" altLang="en-US" sz="4000" dirty="0">
              <a:solidFill>
                <a:prstClr val="black"/>
              </a:solidFill>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pic>
        <p:nvPicPr>
          <p:cNvPr id="1026" name="Picture 2" descr="https://cdn.pixabay.com/photo/2016/10/14/08/24/consulting-1739639_960_7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0056" y="4571081"/>
            <a:ext cx="2412230" cy="180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355250" y="1830453"/>
            <a:ext cx="1092045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Split the class into small groups of 4 or 5 and give each group a piece of paper.</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Spend five minutes brainstorming all of the </a:t>
            </a:r>
            <a:r>
              <a:rPr lang="en-GB" altLang="en-US" sz="2400" b="1" dirty="0" smtClean="0">
                <a:solidFill>
                  <a:prstClr val="black"/>
                </a:solidFill>
                <a:latin typeface="+mj-lt"/>
                <a:cs typeface="Times New Roman" panose="02020603050405020304" pitchFamily="18" charset="0"/>
              </a:rPr>
              <a:t>key pressure points</a:t>
            </a:r>
            <a:r>
              <a:rPr lang="en-GB" altLang="en-US" sz="2400" dirty="0" smtClean="0">
                <a:solidFill>
                  <a:prstClr val="black"/>
                </a:solidFill>
                <a:latin typeface="+mj-lt"/>
                <a:cs typeface="Times New Roman" panose="02020603050405020304" pitchFamily="18" charset="0"/>
              </a:rPr>
              <a:t> that exist for young people that may </a:t>
            </a:r>
            <a:r>
              <a:rPr lang="en-GB" altLang="en-US" sz="2400" b="1" dirty="0" smtClean="0">
                <a:solidFill>
                  <a:prstClr val="black"/>
                </a:solidFill>
                <a:latin typeface="+mj-lt"/>
                <a:cs typeface="Times New Roman" panose="02020603050405020304" pitchFamily="18" charset="0"/>
              </a:rPr>
              <a:t>increase levels of anxiety or mental health issues</a:t>
            </a:r>
            <a:r>
              <a:rPr lang="en-GB" altLang="en-US" sz="2400" dirty="0" smtClean="0">
                <a:solidFill>
                  <a:prstClr val="black"/>
                </a:solidFill>
                <a:latin typeface="+mj-lt"/>
                <a:cs typeface="Times New Roman" panose="02020603050405020304" pitchFamily="18" charset="0"/>
              </a:rPr>
              <a:t>.</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An example can be found on the next slide.</a:t>
            </a:r>
            <a:endParaRPr lang="en-GB" altLang="en-US" sz="4000" dirty="0">
              <a:solidFill>
                <a:prstClr val="black"/>
              </a:solidFill>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38297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400" b="1" dirty="0">
              <a:solidFill>
                <a:srgbClr val="000000"/>
              </a:solidFill>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600" i="1" dirty="0">
              <a:solidFill>
                <a:srgbClr val="7030A0"/>
              </a:solidFill>
            </a:endParaRPr>
          </a:p>
          <a:p>
            <a:pPr marL="457205" lvl="1" indent="0">
              <a:buNone/>
            </a:pPr>
            <a:endParaRPr lang="en-GB" sz="2800" dirty="0"/>
          </a:p>
          <a:p>
            <a:endParaRPr lang="en-GB" sz="3200" dirty="0"/>
          </a:p>
        </p:txBody>
      </p:sp>
      <p:sp>
        <p:nvSpPr>
          <p:cNvPr id="6" name="Rectangle 5"/>
          <p:cNvSpPr>
            <a:spLocks noChangeArrowheads="1"/>
          </p:cNvSpPr>
          <p:nvPr/>
        </p:nvSpPr>
        <p:spPr bwMode="auto">
          <a:xfrm>
            <a:off x="0"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dirty="0">
              <a:solidFill>
                <a:prstClr val="black"/>
              </a:solidFill>
              <a:latin typeface="+mj-lt"/>
            </a:endParaRPr>
          </a:p>
        </p:txBody>
      </p:sp>
      <p:sp>
        <p:nvSpPr>
          <p:cNvPr id="7" name="Rectangle 5"/>
          <p:cNvSpPr>
            <a:spLocks noChangeArrowheads="1"/>
          </p:cNvSpPr>
          <p:nvPr/>
        </p:nvSpPr>
        <p:spPr bwMode="auto">
          <a:xfrm>
            <a:off x="0"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dirty="0">
              <a:solidFill>
                <a:prstClr val="black"/>
              </a:solidFill>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sz="2000" dirty="0">
              <a:solidFill>
                <a:prstClr val="black">
                  <a:tint val="75000"/>
                </a:prstClr>
              </a:solidFill>
              <a:latin typeface="+mj-lt"/>
            </a:endParaRPr>
          </a:p>
        </p:txBody>
      </p:sp>
      <p:sp>
        <p:nvSpPr>
          <p:cNvPr id="4" name="Oval 3"/>
          <p:cNvSpPr/>
          <p:nvPr/>
        </p:nvSpPr>
        <p:spPr>
          <a:xfrm>
            <a:off x="4535052" y="2000763"/>
            <a:ext cx="2797529" cy="275018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mj-lt"/>
              </a:rPr>
              <a:t>Causes of stress and anxiety</a:t>
            </a:r>
            <a:endParaRPr lang="en-GB" sz="2800" b="1" dirty="0">
              <a:solidFill>
                <a:schemeClr val="tx1"/>
              </a:solidFill>
              <a:latin typeface="+mj-lt"/>
            </a:endParaRPr>
          </a:p>
        </p:txBody>
      </p:sp>
      <p:sp>
        <p:nvSpPr>
          <p:cNvPr id="10" name="Oval 9"/>
          <p:cNvSpPr/>
          <p:nvPr/>
        </p:nvSpPr>
        <p:spPr>
          <a:xfrm>
            <a:off x="7348674" y="983589"/>
            <a:ext cx="1564640" cy="16154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FF00"/>
                </a:solidFill>
                <a:latin typeface="+mj-lt"/>
              </a:rPr>
              <a:t>Exam stress</a:t>
            </a:r>
            <a:endParaRPr lang="en-GB" sz="2000" b="1" dirty="0">
              <a:solidFill>
                <a:srgbClr val="FFFF00"/>
              </a:solidFill>
              <a:latin typeface="+mj-lt"/>
            </a:endParaRPr>
          </a:p>
        </p:txBody>
      </p:sp>
      <p:sp>
        <p:nvSpPr>
          <p:cNvPr id="13" name="Oval 12"/>
          <p:cNvSpPr/>
          <p:nvPr/>
        </p:nvSpPr>
        <p:spPr>
          <a:xfrm>
            <a:off x="7587982" y="2913354"/>
            <a:ext cx="1610882" cy="1590098"/>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mj-lt"/>
              </a:rPr>
              <a:t>Peer pressure</a:t>
            </a:r>
            <a:endParaRPr lang="en-GB" sz="2000" b="1" dirty="0">
              <a:latin typeface="+mj-lt"/>
            </a:endParaRPr>
          </a:p>
        </p:txBody>
      </p:sp>
      <p:sp>
        <p:nvSpPr>
          <p:cNvPr id="14" name="Oval 13"/>
          <p:cNvSpPr/>
          <p:nvPr/>
        </p:nvSpPr>
        <p:spPr>
          <a:xfrm>
            <a:off x="5313680" y="155325"/>
            <a:ext cx="1564640" cy="1615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latin typeface="+mj-lt"/>
              </a:rPr>
              <a:t>Social media</a:t>
            </a:r>
            <a:endParaRPr lang="en-GB" sz="2000" b="1" dirty="0">
              <a:solidFill>
                <a:srgbClr val="FF0000"/>
              </a:solidFill>
              <a:latin typeface="+mj-lt"/>
            </a:endParaRPr>
          </a:p>
        </p:txBody>
      </p:sp>
      <p:sp>
        <p:nvSpPr>
          <p:cNvPr id="15" name="Oval 14"/>
          <p:cNvSpPr/>
          <p:nvPr/>
        </p:nvSpPr>
        <p:spPr>
          <a:xfrm>
            <a:off x="6909707" y="4750948"/>
            <a:ext cx="1625461" cy="1521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2060"/>
                </a:solidFill>
                <a:latin typeface="+mj-lt"/>
              </a:rPr>
              <a:t>Home life pressure</a:t>
            </a:r>
            <a:endParaRPr lang="en-GB" sz="2000" b="1" dirty="0">
              <a:solidFill>
                <a:srgbClr val="002060"/>
              </a:solidFill>
              <a:latin typeface="+mj-lt"/>
            </a:endParaRPr>
          </a:p>
        </p:txBody>
      </p:sp>
      <p:sp>
        <p:nvSpPr>
          <p:cNvPr id="16" name="Oval 15"/>
          <p:cNvSpPr/>
          <p:nvPr/>
        </p:nvSpPr>
        <p:spPr>
          <a:xfrm>
            <a:off x="2417748" y="2443480"/>
            <a:ext cx="1564640" cy="16154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latin typeface="+mj-lt"/>
              </a:rPr>
              <a:t>?</a:t>
            </a:r>
            <a:endParaRPr lang="en-GB" sz="4400" dirty="0">
              <a:latin typeface="+mj-lt"/>
            </a:endParaRPr>
          </a:p>
        </p:txBody>
      </p:sp>
      <p:sp>
        <p:nvSpPr>
          <p:cNvPr id="17" name="Oval 16"/>
          <p:cNvSpPr/>
          <p:nvPr/>
        </p:nvSpPr>
        <p:spPr>
          <a:xfrm>
            <a:off x="3200015" y="4109720"/>
            <a:ext cx="1564640" cy="161544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mj-lt"/>
              </a:rPr>
              <a:t>?</a:t>
            </a:r>
          </a:p>
        </p:txBody>
      </p:sp>
      <p:sp>
        <p:nvSpPr>
          <p:cNvPr id="18" name="Oval 17"/>
          <p:cNvSpPr/>
          <p:nvPr/>
        </p:nvSpPr>
        <p:spPr>
          <a:xfrm>
            <a:off x="5032402" y="5106036"/>
            <a:ext cx="1564640" cy="1615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mj-lt"/>
              </a:rPr>
              <a:t>?</a:t>
            </a:r>
          </a:p>
        </p:txBody>
      </p:sp>
      <p:sp>
        <p:nvSpPr>
          <p:cNvPr id="19" name="Oval 18"/>
          <p:cNvSpPr/>
          <p:nvPr/>
        </p:nvSpPr>
        <p:spPr>
          <a:xfrm>
            <a:off x="3332464" y="828040"/>
            <a:ext cx="1564640" cy="161544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mj-lt"/>
              </a:rPr>
              <a:t>?</a:t>
            </a:r>
            <a:endParaRPr lang="en-GB" sz="2000" dirty="0">
              <a:latin typeface="+mj-lt"/>
            </a:endParaRPr>
          </a:p>
        </p:txBody>
      </p:sp>
    </p:spTree>
    <p:extLst>
      <p:ext uri="{BB962C8B-B14F-4D97-AF65-F5344CB8AC3E}">
        <p14:creationId xmlns:p14="http://schemas.microsoft.com/office/powerpoint/2010/main" val="357977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2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circle(in)">
                                      <p:cBhvr>
                                        <p:cTn id="84" dur="20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circle(in)">
                                      <p:cBhvr>
                                        <p:cTn id="89" dur="2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circle(in)">
                                      <p:cBhvr>
                                        <p:cTn id="9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342532" y="1058271"/>
            <a:ext cx="1174436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Share ideas together and make a list on the board of the key causes of anxiety and stress for young people.</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Now (on your own rank) the list </a:t>
            </a:r>
            <a:r>
              <a:rPr lang="en-GB" altLang="en-US" sz="2400" dirty="0">
                <a:solidFill>
                  <a:prstClr val="black"/>
                </a:solidFill>
                <a:latin typeface="+mj-lt"/>
                <a:cs typeface="Times New Roman" panose="02020603050405020304" pitchFamily="18" charset="0"/>
              </a:rPr>
              <a:t>i</a:t>
            </a:r>
            <a:r>
              <a:rPr lang="en-GB" altLang="en-US" sz="2400" dirty="0" smtClean="0">
                <a:solidFill>
                  <a:prstClr val="black"/>
                </a:solidFill>
                <a:latin typeface="+mj-lt"/>
                <a:cs typeface="Times New Roman" panose="02020603050405020304" pitchFamily="18" charset="0"/>
              </a:rPr>
              <a:t>n order of most significant to least significant, thinking about which of these cause you the </a:t>
            </a:r>
            <a:r>
              <a:rPr lang="en-GB" altLang="en-US" sz="2400" b="1" dirty="0" smtClean="0">
                <a:solidFill>
                  <a:prstClr val="black"/>
                </a:solidFill>
                <a:latin typeface="+mj-lt"/>
                <a:cs typeface="Times New Roman" panose="02020603050405020304" pitchFamily="18" charset="0"/>
              </a:rPr>
              <a:t>greatest amount of stress </a:t>
            </a:r>
            <a:r>
              <a:rPr lang="en-GB" altLang="en-US" sz="2400" dirty="0" smtClean="0">
                <a:solidFill>
                  <a:prstClr val="black"/>
                </a:solidFill>
                <a:latin typeface="+mj-lt"/>
                <a:cs typeface="Times New Roman" panose="02020603050405020304" pitchFamily="18" charset="0"/>
              </a:rPr>
              <a:t>or anxiety in your life right now.</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For example:</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a:p>
            <a:pPr lvl="1"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1. </a:t>
            </a:r>
            <a:r>
              <a:rPr lang="en-GB" altLang="en-US" sz="2400" b="1" dirty="0" smtClean="0">
                <a:solidFill>
                  <a:srgbClr val="002060"/>
                </a:solidFill>
                <a:latin typeface="+mj-lt"/>
                <a:cs typeface="Times New Roman" panose="02020603050405020304" pitchFamily="18" charset="0"/>
              </a:rPr>
              <a:t>Exam pressure </a:t>
            </a:r>
            <a:r>
              <a:rPr lang="en-GB" altLang="en-US" sz="1100" dirty="0" smtClean="0">
                <a:solidFill>
                  <a:prstClr val="black"/>
                </a:solidFill>
                <a:latin typeface="+mj-lt"/>
                <a:cs typeface="Times New Roman" panose="02020603050405020304" pitchFamily="18" charset="0"/>
              </a:rPr>
              <a:t>*the most stressful thing in my life right now</a:t>
            </a:r>
          </a:p>
          <a:p>
            <a:pPr lvl="1"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2</a:t>
            </a:r>
            <a:r>
              <a:rPr lang="en-GB" altLang="en-US" sz="2400" dirty="0" smtClean="0">
                <a:solidFill>
                  <a:prstClr val="black"/>
                </a:solidFill>
                <a:latin typeface="+mj-lt"/>
              </a:rPr>
              <a:t>. </a:t>
            </a:r>
            <a:r>
              <a:rPr lang="en-GB" altLang="en-US" sz="2400" b="1" dirty="0" smtClean="0">
                <a:solidFill>
                  <a:schemeClr val="accent6"/>
                </a:solidFill>
                <a:latin typeface="+mj-lt"/>
              </a:rPr>
              <a:t>Social media pressure </a:t>
            </a:r>
            <a:r>
              <a:rPr lang="en-GB" altLang="en-US" sz="1100" dirty="0" smtClean="0">
                <a:solidFill>
                  <a:prstClr val="black"/>
                </a:solidFill>
                <a:latin typeface="+mj-lt"/>
                <a:cs typeface="Times New Roman" panose="02020603050405020304" pitchFamily="18" charset="0"/>
              </a:rPr>
              <a:t>*</a:t>
            </a:r>
            <a:r>
              <a:rPr lang="en-GB" altLang="en-US" sz="1100" dirty="0">
                <a:solidFill>
                  <a:prstClr val="black"/>
                </a:solidFill>
                <a:latin typeface="+mj-lt"/>
                <a:cs typeface="Times New Roman" panose="02020603050405020304" pitchFamily="18" charset="0"/>
              </a:rPr>
              <a:t>the </a:t>
            </a:r>
            <a:r>
              <a:rPr lang="en-GB" altLang="en-US" sz="1100" dirty="0" smtClean="0">
                <a:solidFill>
                  <a:prstClr val="black"/>
                </a:solidFill>
                <a:latin typeface="+mj-lt"/>
                <a:cs typeface="Times New Roman" panose="02020603050405020304" pitchFamily="18" charset="0"/>
              </a:rPr>
              <a:t>second most </a:t>
            </a:r>
            <a:r>
              <a:rPr lang="en-GB" altLang="en-US" sz="1100" dirty="0">
                <a:solidFill>
                  <a:prstClr val="black"/>
                </a:solidFill>
                <a:latin typeface="+mj-lt"/>
                <a:cs typeface="Times New Roman" panose="02020603050405020304" pitchFamily="18" charset="0"/>
              </a:rPr>
              <a:t>stressful thing in my life right now</a:t>
            </a:r>
          </a:p>
          <a:p>
            <a:pPr lvl="1"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3. </a:t>
            </a:r>
            <a:r>
              <a:rPr lang="en-GB" altLang="en-US" sz="2400" b="1" dirty="0" smtClean="0">
                <a:solidFill>
                  <a:schemeClr val="accent2"/>
                </a:solidFill>
                <a:latin typeface="+mj-lt"/>
                <a:cs typeface="Times New Roman" panose="02020603050405020304" pitchFamily="18" charset="0"/>
              </a:rPr>
              <a:t>Home life pressure</a:t>
            </a:r>
          </a:p>
          <a:p>
            <a:pPr lvl="1"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4. </a:t>
            </a:r>
            <a:r>
              <a:rPr lang="en-GB" altLang="en-US" sz="2400" b="1" dirty="0" smtClean="0">
                <a:solidFill>
                  <a:srgbClr val="FB23C2"/>
                </a:solidFill>
                <a:latin typeface="+mj-lt"/>
                <a:cs typeface="Times New Roman" panose="02020603050405020304" pitchFamily="18" charset="0"/>
              </a:rPr>
              <a:t>Relationships</a:t>
            </a:r>
          </a:p>
          <a:p>
            <a:pPr eaLnBrk="0" fontAlgn="base" hangingPunct="0">
              <a:spcBef>
                <a:spcPct val="0"/>
              </a:spcBef>
              <a:spcAft>
                <a:spcPct val="0"/>
              </a:spcAft>
            </a:pPr>
            <a:endParaRPr lang="en-GB" altLang="en-US" sz="2400" dirty="0" smtClean="0">
              <a:solidFill>
                <a:prstClr val="black"/>
              </a:solidFill>
              <a:latin typeface="+mj-lt"/>
              <a:cs typeface="Times New Roman" panose="02020603050405020304" pitchFamily="18" charset="0"/>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8339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1000"/>
                                        <p:tgtEl>
                                          <p:spTgt spid="9">
                                            <p:txEl>
                                              <p:pRg st="6" end="6"/>
                                            </p:txEl>
                                          </p:spTgt>
                                        </p:tgtEl>
                                      </p:cBhvr>
                                    </p:animEffect>
                                    <p:anim calcmode="lin" valueType="num">
                                      <p:cBhvr>
                                        <p:cTn id="2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1000"/>
                                        <p:tgtEl>
                                          <p:spTgt spid="9">
                                            <p:txEl>
                                              <p:pRg st="7" end="7"/>
                                            </p:txEl>
                                          </p:spTgt>
                                        </p:tgtEl>
                                      </p:cBhvr>
                                    </p:animEffect>
                                    <p:anim calcmode="lin" valueType="num">
                                      <p:cBhvr>
                                        <p:cTn id="2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1000"/>
                                        <p:tgtEl>
                                          <p:spTgt spid="9">
                                            <p:txEl>
                                              <p:pRg st="8" end="8"/>
                                            </p:txEl>
                                          </p:spTgt>
                                        </p:tgtEl>
                                      </p:cBhvr>
                                    </p:animEffect>
                                    <p:anim calcmode="lin" valueType="num">
                                      <p:cBhvr>
                                        <p:cTn id="3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1000"/>
                                        <p:tgtEl>
                                          <p:spTgt spid="9">
                                            <p:txEl>
                                              <p:pRg st="9" end="9"/>
                                            </p:txEl>
                                          </p:spTgt>
                                        </p:tgtEl>
                                      </p:cBhvr>
                                    </p:animEffect>
                                    <p:anim calcmode="lin" valueType="num">
                                      <p:cBhvr>
                                        <p:cTn id="3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endParaRPr>
          </a:p>
          <a:p>
            <a:pPr marL="457205" lvl="1" indent="0">
              <a:buNone/>
            </a:pPr>
            <a:endParaRPr lang="en-GB" dirty="0"/>
          </a:p>
          <a:p>
            <a:endParaRPr lang="en-GB" dirty="0"/>
          </a:p>
        </p:txBody>
      </p:sp>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mj-lt"/>
            </a:endParaRPr>
          </a:p>
        </p:txBody>
      </p:sp>
      <p:sp>
        <p:nvSpPr>
          <p:cNvPr id="7"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latin typeface="+mj-lt"/>
            </a:endParaRPr>
          </a:p>
        </p:txBody>
      </p:sp>
      <p:sp>
        <p:nvSpPr>
          <p:cNvPr id="10" name="Rectangle 6"/>
          <p:cNvSpPr>
            <a:spLocks noChangeArrowheads="1"/>
          </p:cNvSpPr>
          <p:nvPr/>
        </p:nvSpPr>
        <p:spPr bwMode="auto">
          <a:xfrm>
            <a:off x="548641" y="5096967"/>
            <a:ext cx="11643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smtClean="0">
                <a:solidFill>
                  <a:prstClr val="black"/>
                </a:solidFill>
                <a:latin typeface="+mj-lt"/>
                <a:cs typeface="Times New Roman" panose="02020603050405020304" pitchFamily="18" charset="0"/>
              </a:rPr>
              <a:t>Talk to the person next to you and see if you can share ideas for preventing such high levels of stress.</a:t>
            </a:r>
            <a:endParaRPr lang="en-GB" altLang="en-US" sz="4000" dirty="0">
              <a:solidFill>
                <a:prstClr val="black"/>
              </a:solidFill>
              <a:latin typeface="+mj-lt"/>
            </a:endParaRP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0577" y="1116865"/>
            <a:ext cx="3622312" cy="3622312"/>
          </a:xfrm>
          <a:prstGeom prst="rect">
            <a:avLst/>
          </a:prstGeom>
        </p:spPr>
      </p:pic>
      <p:sp>
        <p:nvSpPr>
          <p:cNvPr id="13" name="TextBox 12"/>
          <p:cNvSpPr txBox="1"/>
          <p:nvPr/>
        </p:nvSpPr>
        <p:spPr>
          <a:xfrm>
            <a:off x="4443830" y="2039443"/>
            <a:ext cx="3195806" cy="1938992"/>
          </a:xfrm>
          <a:prstGeom prst="rect">
            <a:avLst/>
          </a:prstGeom>
          <a:noFill/>
        </p:spPr>
        <p:txBody>
          <a:bodyPr wrap="square" rtlCol="0">
            <a:spAutoFit/>
          </a:bodyPr>
          <a:lstStyle/>
          <a:p>
            <a:pPr algn="ctr"/>
            <a:r>
              <a:rPr lang="en-GB" sz="2400" dirty="0" smtClean="0">
                <a:solidFill>
                  <a:srgbClr val="353739"/>
                </a:solidFill>
                <a:latin typeface="+mj-lt"/>
              </a:rPr>
              <a:t>What do you think should change to stop  young people having such high levels of anxiety and stress? </a:t>
            </a:r>
            <a:endParaRPr lang="en-GB" sz="2400" dirty="0">
              <a:solidFill>
                <a:srgbClr val="353739"/>
              </a:solidFill>
              <a:latin typeface="+mj-lt"/>
            </a:endParaRPr>
          </a:p>
        </p:txBody>
      </p:sp>
    </p:spTree>
    <p:extLst>
      <p:ext uri="{BB962C8B-B14F-4D97-AF65-F5344CB8AC3E}">
        <p14:creationId xmlns:p14="http://schemas.microsoft.com/office/powerpoint/2010/main" val="338962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093581" y="4129238"/>
            <a:ext cx="4026407" cy="1754326"/>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L E A R N I N G  T O  B E </a:t>
            </a:r>
          </a:p>
          <a:p>
            <a:pPr algn="ctr"/>
            <a:r>
              <a:rPr lang="en-GB" sz="2400" b="1" dirty="0" smtClean="0">
                <a:solidFill>
                  <a:prstClr val="white"/>
                </a:solidFill>
                <a:latin typeface="Foco" panose="020B0504050202020203" pitchFamily="34" charset="0"/>
              </a:rPr>
              <a:t>E M O T I O N A L </a:t>
            </a:r>
            <a:r>
              <a:rPr lang="en-GB" sz="2400" b="1" dirty="0" err="1" smtClean="0">
                <a:solidFill>
                  <a:prstClr val="white"/>
                </a:solidFill>
                <a:latin typeface="Foco" panose="020B0504050202020203" pitchFamily="34" charset="0"/>
              </a:rPr>
              <a:t>L</a:t>
            </a:r>
            <a:r>
              <a:rPr lang="en-GB" sz="2400" b="1" dirty="0" smtClean="0">
                <a:solidFill>
                  <a:prstClr val="white"/>
                </a:solidFill>
                <a:latin typeface="Foco" panose="020B0504050202020203" pitchFamily="34" charset="0"/>
              </a:rPr>
              <a:t> Y </a:t>
            </a:r>
          </a:p>
          <a:p>
            <a:pPr algn="ctr"/>
            <a:r>
              <a:rPr lang="en-GB" sz="2400" b="1" dirty="0" smtClean="0">
                <a:solidFill>
                  <a:prstClr val="white"/>
                </a:solidFill>
                <a:latin typeface="Foco" panose="020B0504050202020203" pitchFamily="34" charset="0"/>
              </a:rPr>
              <a:t>  H E A L T H Y</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a:t>
            </a:r>
            <a:r>
              <a:rPr lang="en-GB" b="1" dirty="0" smtClean="0">
                <a:solidFill>
                  <a:srgbClr val="FEE725"/>
                </a:solidFill>
                <a:latin typeface="Foco" panose="020B0504050202020203" pitchFamily="34" charset="0"/>
              </a:rPr>
              <a:t>0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81695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31" y="1615122"/>
            <a:ext cx="11540422" cy="3583306"/>
          </a:xfrm>
        </p:spPr>
        <p:txBody>
          <a:bodyPr>
            <a:normAutofit/>
          </a:bodyPr>
          <a:lstStyle/>
          <a:p>
            <a:pPr marL="0" indent="0">
              <a:buNone/>
            </a:pPr>
            <a:r>
              <a:rPr lang="en-GB" sz="2400" dirty="0" smtClean="0"/>
              <a:t>Hand out a piece of paper to each student and ask them to answer the following questions six questions about their current levels of happiness, anxiety and stress.</a:t>
            </a:r>
          </a:p>
          <a:p>
            <a:pPr marL="0" indent="0">
              <a:buNone/>
            </a:pPr>
            <a:endParaRPr lang="en-GB" sz="2400" dirty="0"/>
          </a:p>
          <a:p>
            <a:pPr marL="0" indent="0">
              <a:buNone/>
            </a:pPr>
            <a:r>
              <a:rPr lang="en-GB" sz="2400" dirty="0" smtClean="0"/>
              <a:t>NB: these are </a:t>
            </a:r>
            <a:r>
              <a:rPr lang="en-GB" sz="2400" b="1" dirty="0" smtClean="0"/>
              <a:t>private, personal responses </a:t>
            </a:r>
            <a:r>
              <a:rPr lang="en-GB" sz="2400" dirty="0" smtClean="0"/>
              <a:t>and will not be shared with anyone, they are just for themselves.</a:t>
            </a:r>
            <a:endParaRPr lang="en-GB" sz="2400" dirty="0"/>
          </a:p>
          <a:p>
            <a:pPr marL="0" indent="0">
              <a:buNone/>
            </a:pPr>
            <a:endParaRPr lang="en-GB" sz="2400" dirty="0" smtClean="0"/>
          </a:p>
          <a:p>
            <a:pPr marL="0" indent="0">
              <a:buNone/>
            </a:pPr>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7" name="Picture 2" descr="https://c1.staticflickr.com/5/4144/5175526725_32cbf9dbb7_m.jpg"/>
          <p:cNvPicPr>
            <a:picLocks noChangeAspect="1" noChangeArrowheads="1"/>
          </p:cNvPicPr>
          <p:nvPr/>
        </p:nvPicPr>
        <p:blipFill rotWithShape="1">
          <a:blip r:embed="rId2">
            <a:extLst>
              <a:ext uri="{28A0092B-C50C-407E-A947-70E740481C1C}">
                <a14:useLocalDpi xmlns:a14="http://schemas.microsoft.com/office/drawing/2010/main" val="0"/>
              </a:ext>
            </a:extLst>
          </a:blip>
          <a:srcRect t="27739"/>
          <a:stretch/>
        </p:blipFill>
        <p:spPr bwMode="auto">
          <a:xfrm>
            <a:off x="9400675" y="4425697"/>
            <a:ext cx="3161524" cy="211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20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168" y="1492567"/>
            <a:ext cx="11507783" cy="5046346"/>
          </a:xfrm>
        </p:spPr>
        <p:txBody>
          <a:bodyPr>
            <a:normAutofit/>
          </a:bodyPr>
          <a:lstStyle/>
          <a:p>
            <a:pPr marL="514350" indent="-514350">
              <a:buFont typeface="+mj-lt"/>
              <a:buAutoNum type="arabicPeriod"/>
            </a:pPr>
            <a:r>
              <a:rPr lang="en-GB" b="1" dirty="0"/>
              <a:t>How happy are you in school, on a scale of 1-10</a:t>
            </a:r>
            <a:r>
              <a:rPr lang="en-GB" b="1" dirty="0" smtClean="0"/>
              <a:t>?</a:t>
            </a:r>
          </a:p>
          <a:p>
            <a:pPr marL="514350" indent="-514350">
              <a:buFont typeface="+mj-lt"/>
              <a:buAutoNum type="arabicPeriod"/>
            </a:pPr>
            <a:endParaRPr lang="en-GB" dirty="0"/>
          </a:p>
          <a:p>
            <a:pPr marL="514350" lvl="0" indent="-514350">
              <a:buFont typeface="+mj-lt"/>
              <a:buAutoNum type="arabicPeriod"/>
            </a:pPr>
            <a:r>
              <a:rPr lang="en-GB" b="1" dirty="0" smtClean="0"/>
              <a:t>What </a:t>
            </a:r>
            <a:r>
              <a:rPr lang="en-GB" b="1" dirty="0"/>
              <a:t>are some of the things stopping you from being happy right now</a:t>
            </a:r>
            <a:r>
              <a:rPr lang="en-GB" b="1" dirty="0" smtClean="0"/>
              <a:t>?</a:t>
            </a:r>
          </a:p>
          <a:p>
            <a:pPr marL="514350" lvl="0" indent="-514350">
              <a:buFont typeface="+mj-lt"/>
              <a:buAutoNum type="arabicPeriod"/>
            </a:pPr>
            <a:endParaRPr lang="en-GB" dirty="0"/>
          </a:p>
          <a:p>
            <a:pPr marL="514350" lvl="0" indent="-514350">
              <a:buFont typeface="+mj-lt"/>
              <a:buAutoNum type="arabicPeriod"/>
            </a:pPr>
            <a:r>
              <a:rPr lang="en-GB" b="1" dirty="0" smtClean="0"/>
              <a:t>Which of these things </a:t>
            </a:r>
            <a:r>
              <a:rPr lang="en-GB" b="1" dirty="0"/>
              <a:t>do you have direct control over or </a:t>
            </a:r>
            <a:r>
              <a:rPr lang="en-GB" b="1" dirty="0" smtClean="0"/>
              <a:t>could change?</a:t>
            </a:r>
          </a:p>
          <a:p>
            <a:pPr marL="514350" lvl="0" indent="-514350">
              <a:buFont typeface="+mj-lt"/>
              <a:buAutoNum type="arabicPeriod"/>
            </a:pPr>
            <a:endParaRPr lang="en-GB" sz="2400" dirty="0"/>
          </a:p>
          <a:p>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7" name="Picture 2" descr="https://c1.staticflickr.com/5/4144/5175526725_32cbf9dbb7_m.jpg"/>
          <p:cNvPicPr>
            <a:picLocks noChangeAspect="1" noChangeArrowheads="1"/>
          </p:cNvPicPr>
          <p:nvPr/>
        </p:nvPicPr>
        <p:blipFill rotWithShape="1">
          <a:blip r:embed="rId2">
            <a:extLst>
              <a:ext uri="{28A0092B-C50C-407E-A947-70E740481C1C}">
                <a14:useLocalDpi xmlns:a14="http://schemas.microsoft.com/office/drawing/2010/main" val="0"/>
              </a:ext>
            </a:extLst>
          </a:blip>
          <a:srcRect t="27739"/>
          <a:stretch/>
        </p:blipFill>
        <p:spPr bwMode="auto">
          <a:xfrm>
            <a:off x="9763762" y="5007119"/>
            <a:ext cx="2428238" cy="162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995680"/>
            <a:ext cx="10631103" cy="5046346"/>
          </a:xfrm>
        </p:spPr>
        <p:txBody>
          <a:bodyPr>
            <a:normAutofit/>
          </a:bodyPr>
          <a:lstStyle/>
          <a:p>
            <a:pPr marL="514350" lvl="0" indent="-514350">
              <a:buFont typeface="+mj-lt"/>
              <a:buAutoNum type="arabicPeriod" startAt="4"/>
            </a:pPr>
            <a:r>
              <a:rPr lang="en-GB" b="1" dirty="0" smtClean="0"/>
              <a:t>What </a:t>
            </a:r>
            <a:r>
              <a:rPr lang="en-GB" b="1" dirty="0"/>
              <a:t>could make you happier in school</a:t>
            </a:r>
            <a:r>
              <a:rPr lang="en-GB" b="1" dirty="0" smtClean="0"/>
              <a:t>?</a:t>
            </a:r>
          </a:p>
          <a:p>
            <a:pPr marL="514350" lvl="0" indent="-514350">
              <a:buFont typeface="+mj-lt"/>
              <a:buAutoNum type="arabicPeriod" startAt="4"/>
            </a:pPr>
            <a:endParaRPr lang="en-GB" dirty="0"/>
          </a:p>
          <a:p>
            <a:pPr marL="514350" lvl="0" indent="-514350">
              <a:buFont typeface="+mj-lt"/>
              <a:buAutoNum type="arabicPeriod" startAt="4"/>
            </a:pPr>
            <a:r>
              <a:rPr lang="en-GB" b="1" dirty="0"/>
              <a:t>Do the pressures from school or college increase your levels of anxiety and/or happiness</a:t>
            </a:r>
            <a:r>
              <a:rPr lang="en-GB" b="1" dirty="0" smtClean="0"/>
              <a:t>?</a:t>
            </a:r>
          </a:p>
          <a:p>
            <a:pPr marL="514350" lvl="0" indent="-514350">
              <a:buFont typeface="+mj-lt"/>
              <a:buAutoNum type="arabicPeriod" startAt="4"/>
            </a:pPr>
            <a:endParaRPr lang="en-GB" dirty="0"/>
          </a:p>
          <a:p>
            <a:pPr marL="514350" lvl="0" indent="-514350">
              <a:buFont typeface="+mj-lt"/>
              <a:buAutoNum type="arabicPeriod" startAt="4"/>
            </a:pPr>
            <a:r>
              <a:rPr lang="en-GB" b="1" dirty="0"/>
              <a:t>What are the key areas within your school or college that increase levels of anxiety and/ or suppress levels of happiness?</a:t>
            </a:r>
            <a:endParaRPr lang="en-GB" dirty="0"/>
          </a:p>
          <a:p>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7" name="Picture 2" descr="https://c1.staticflickr.com/5/4144/5175526725_32cbf9dbb7_m.jpg"/>
          <p:cNvPicPr>
            <a:picLocks noChangeAspect="1" noChangeArrowheads="1"/>
          </p:cNvPicPr>
          <p:nvPr/>
        </p:nvPicPr>
        <p:blipFill rotWithShape="1">
          <a:blip r:embed="rId2">
            <a:extLst>
              <a:ext uri="{28A0092B-C50C-407E-A947-70E740481C1C}">
                <a14:useLocalDpi xmlns:a14="http://schemas.microsoft.com/office/drawing/2010/main" val="0"/>
              </a:ext>
            </a:extLst>
          </a:blip>
          <a:srcRect t="27739"/>
          <a:stretch/>
        </p:blipFill>
        <p:spPr bwMode="auto">
          <a:xfrm>
            <a:off x="9929203" y="4993705"/>
            <a:ext cx="2584870" cy="172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61428" y="980135"/>
            <a:ext cx="2976911" cy="2976911"/>
          </a:xfrm>
        </p:spPr>
      </p:pic>
      <p:sp>
        <p:nvSpPr>
          <p:cNvPr id="5" name="TextBox 4"/>
          <p:cNvSpPr txBox="1"/>
          <p:nvPr/>
        </p:nvSpPr>
        <p:spPr>
          <a:xfrm>
            <a:off x="3336684" y="1868425"/>
            <a:ext cx="2626397" cy="1200329"/>
          </a:xfrm>
          <a:prstGeom prst="rect">
            <a:avLst/>
          </a:prstGeom>
          <a:noFill/>
        </p:spPr>
        <p:txBody>
          <a:bodyPr wrap="square" rtlCol="0">
            <a:spAutoFit/>
          </a:bodyPr>
          <a:lstStyle/>
          <a:p>
            <a:pPr algn="ctr"/>
            <a:r>
              <a:rPr lang="en-GB" sz="2400" dirty="0">
                <a:solidFill>
                  <a:prstClr val="black"/>
                </a:solidFill>
                <a:latin typeface="Calibri Light" panose="020F0302020204030204"/>
              </a:rPr>
              <a:t>Should we teach about emotions at school?</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2771" y="1973433"/>
            <a:ext cx="2976911" cy="2976911"/>
          </a:xfrm>
          <a:prstGeom prst="rect">
            <a:avLst/>
          </a:prstGeom>
        </p:spPr>
      </p:pic>
      <p:sp>
        <p:nvSpPr>
          <p:cNvPr id="7" name="TextBox 6"/>
          <p:cNvSpPr txBox="1"/>
          <p:nvPr/>
        </p:nvSpPr>
        <p:spPr>
          <a:xfrm>
            <a:off x="6691568" y="2689530"/>
            <a:ext cx="2448046"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If so, how do you think emotions could (or should) be taught?</a:t>
            </a:r>
          </a:p>
        </p:txBody>
      </p:sp>
    </p:spTree>
    <p:extLst>
      <p:ext uri="{BB962C8B-B14F-4D97-AF65-F5344CB8AC3E}">
        <p14:creationId xmlns:p14="http://schemas.microsoft.com/office/powerpoint/2010/main" val="18505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607927" y="3454400"/>
            <a:ext cx="5013841" cy="892552"/>
          </a:xfrm>
          <a:prstGeom prst="rect">
            <a:avLst/>
          </a:prstGeom>
          <a:noFill/>
        </p:spPr>
        <p:txBody>
          <a:bodyPr wrap="square" rtlCol="0">
            <a:spAutoFit/>
          </a:bodyPr>
          <a:lstStyle/>
          <a:p>
            <a:pPr algn="ctr"/>
            <a:r>
              <a:rPr lang="en-GB" sz="2800" b="1" dirty="0" smtClean="0">
                <a:solidFill>
                  <a:schemeClr val="bg1"/>
                </a:solidFill>
                <a:latin typeface="Foco" panose="020B0504050202020203" pitchFamily="34" charset="0"/>
              </a:rPr>
              <a:t>M I N D  Y O U R  H E A D</a:t>
            </a:r>
            <a:endParaRPr lang="en-GB" sz="1200" b="1" dirty="0" smtClean="0">
              <a:solidFill>
                <a:schemeClr val="bg1"/>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3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schemeClr val="bg1"/>
                </a:solidFill>
                <a:ea typeface="Times New Roman" panose="02020603050405020304" pitchFamily="18" charset="0"/>
                <a:cs typeface="Times New Roman" panose="02020603050405020304" pitchFamily="18" charset="0"/>
              </a:rPr>
              <a:t> 6 0  M I N U T E S </a:t>
            </a:r>
            <a:endParaRPr lang="en-GB" sz="2000" dirty="0">
              <a:solidFill>
                <a:schemeClr val="bg1"/>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2231040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887" y="995680"/>
            <a:ext cx="11424315" cy="5046346"/>
          </a:xfrm>
        </p:spPr>
        <p:txBody>
          <a:bodyPr>
            <a:normAutofit/>
          </a:bodyPr>
          <a:lstStyle/>
          <a:p>
            <a:pPr marL="0" indent="0">
              <a:buNone/>
            </a:pPr>
            <a:r>
              <a:rPr lang="en-GB" sz="2400" dirty="0"/>
              <a:t>Anxiety has been on the rise within schools for the past ten years, and many schools are now </a:t>
            </a:r>
            <a:r>
              <a:rPr lang="en-GB" sz="2400" b="1" dirty="0"/>
              <a:t>teaching happiness</a:t>
            </a:r>
            <a:r>
              <a:rPr lang="en-GB" sz="2400" dirty="0"/>
              <a:t>. Wellington College, in Berkshire, England is most famous for this, as well as Harvard University in America.</a:t>
            </a:r>
          </a:p>
          <a:p>
            <a:pPr marL="0" indent="0">
              <a:buNone/>
            </a:pPr>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11"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3837" y="2132590"/>
            <a:ext cx="3277872" cy="3277872"/>
          </a:xfrm>
          <a:prstGeom prst="rect">
            <a:avLst/>
          </a:prstGeom>
        </p:spPr>
      </p:pic>
      <p:sp>
        <p:nvSpPr>
          <p:cNvPr id="12" name="TextBox 11"/>
          <p:cNvSpPr txBox="1"/>
          <p:nvPr/>
        </p:nvSpPr>
        <p:spPr>
          <a:xfrm>
            <a:off x="4649883" y="2850202"/>
            <a:ext cx="2626397" cy="1938992"/>
          </a:xfrm>
          <a:prstGeom prst="rect">
            <a:avLst/>
          </a:prstGeom>
          <a:noFill/>
        </p:spPr>
        <p:txBody>
          <a:bodyPr wrap="square" rtlCol="0">
            <a:spAutoFit/>
          </a:bodyPr>
          <a:lstStyle/>
          <a:p>
            <a:pPr algn="ctr"/>
            <a:r>
              <a:rPr lang="en-GB" sz="2400" dirty="0">
                <a:solidFill>
                  <a:prstClr val="black"/>
                </a:solidFill>
              </a:rPr>
              <a:t>Should this now be a vital part of school curriculums do you think? Why?</a:t>
            </a:r>
          </a:p>
        </p:txBody>
      </p:sp>
    </p:spTree>
    <p:extLst>
      <p:ext uri="{BB962C8B-B14F-4D97-AF65-F5344CB8AC3E}">
        <p14:creationId xmlns:p14="http://schemas.microsoft.com/office/powerpoint/2010/main" val="16423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indent="0">
              <a:buNone/>
            </a:pPr>
            <a:r>
              <a:rPr lang="en-GB" sz="2400" dirty="0" smtClean="0"/>
              <a:t>If time and interest allow, the following links give </a:t>
            </a:r>
            <a:r>
              <a:rPr lang="en-GB" sz="2400" dirty="0"/>
              <a:t>some information </a:t>
            </a:r>
            <a:r>
              <a:rPr lang="en-GB" sz="2400" dirty="0" smtClean="0"/>
              <a:t>about why schools and universities are teaching </a:t>
            </a:r>
            <a:r>
              <a:rPr lang="en-GB" sz="2400" dirty="0"/>
              <a:t>well-being and happiness</a:t>
            </a:r>
            <a:r>
              <a:rPr lang="en-GB" sz="2400" dirty="0" smtClean="0"/>
              <a:t>:</a:t>
            </a:r>
          </a:p>
          <a:p>
            <a:pPr marL="0" indent="0">
              <a:buNone/>
            </a:pPr>
            <a:endParaRPr lang="en-GB" sz="2400" dirty="0"/>
          </a:p>
          <a:p>
            <a:pPr marL="0" lvl="0" indent="0">
              <a:buNone/>
            </a:pPr>
            <a:r>
              <a:rPr lang="en-GB" sz="2400" dirty="0"/>
              <a:t>Click </a:t>
            </a:r>
            <a:r>
              <a:rPr lang="en-GB" sz="2400" b="1" u="sng" dirty="0">
                <a:hlinkClick r:id="rId2"/>
              </a:rPr>
              <a:t>here</a:t>
            </a:r>
            <a:r>
              <a:rPr lang="en-GB" sz="2400" dirty="0"/>
              <a:t> to Wellington College’s explanation as to why </a:t>
            </a:r>
            <a:r>
              <a:rPr lang="en-GB" sz="2400" i="1" dirty="0"/>
              <a:t>Happiness</a:t>
            </a:r>
            <a:r>
              <a:rPr lang="en-GB" sz="2400" dirty="0"/>
              <a:t> is on the curriculum. </a:t>
            </a:r>
            <a:endParaRPr lang="en-GB" sz="2400" dirty="0" smtClean="0"/>
          </a:p>
          <a:p>
            <a:pPr marL="0" lvl="0" indent="0">
              <a:buNone/>
            </a:pPr>
            <a:endParaRPr lang="en-GB" sz="2400" dirty="0"/>
          </a:p>
          <a:p>
            <a:pPr marL="0" lvl="0" indent="0">
              <a:buNone/>
            </a:pPr>
            <a:r>
              <a:rPr lang="en-GB" sz="2400" dirty="0" smtClean="0"/>
              <a:t>Click </a:t>
            </a:r>
            <a:r>
              <a:rPr lang="en-GB" sz="2400" b="1" u="sng" dirty="0">
                <a:hlinkClick r:id="rId3"/>
              </a:rPr>
              <a:t>here</a:t>
            </a:r>
            <a:r>
              <a:rPr lang="en-GB" sz="2400" dirty="0"/>
              <a:t> to read about Harvard University’s over-subscribed </a:t>
            </a:r>
            <a:r>
              <a:rPr lang="en-GB" sz="2400" i="1" dirty="0"/>
              <a:t>Happiness</a:t>
            </a:r>
            <a:r>
              <a:rPr lang="en-GB" sz="2400" dirty="0"/>
              <a:t> course.</a:t>
            </a:r>
            <a:br>
              <a:rPr lang="en-GB" sz="2400" dirty="0"/>
            </a:br>
            <a:endParaRPr lang="en-GB" sz="2400" dirty="0"/>
          </a:p>
          <a:p>
            <a:pPr marL="0" indent="0">
              <a:buNone/>
            </a:pPr>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7" name="Picture 6" descr="http://vignette3.wikia.nocookie.net/mrmen/images/3/31/Mr.Happy.jpg/revision/latest?cb=200907110749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379" y="4377629"/>
            <a:ext cx="2716894" cy="234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7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730129" y="6378385"/>
            <a:ext cx="4114800" cy="365125"/>
          </a:xfrm>
          <a:prstGeom prst="rect">
            <a:avLst/>
          </a:prstGeom>
        </p:spPr>
        <p:txBody>
          <a:bodyPr/>
          <a:lstStyle/>
          <a:p>
            <a:endParaRPr lang="en-GB" sz="1600" dirty="0">
              <a:solidFill>
                <a:prstClr val="black">
                  <a:tint val="75000"/>
                </a:prstClr>
              </a:solidFill>
              <a:latin typeface="Calibri Light" panose="020F0302020204030204"/>
            </a:endParaRPr>
          </a:p>
        </p:txBody>
      </p:sp>
      <p:sp>
        <p:nvSpPr>
          <p:cNvPr id="2" name="Rectangle 1"/>
          <p:cNvSpPr/>
          <p:nvPr/>
        </p:nvSpPr>
        <p:spPr>
          <a:xfrm>
            <a:off x="332785" y="710424"/>
            <a:ext cx="11371036" cy="1938992"/>
          </a:xfrm>
          <a:prstGeom prst="rect">
            <a:avLst/>
          </a:prstGeom>
        </p:spPr>
        <p:txBody>
          <a:bodyPr wrap="square">
            <a:spAutoFit/>
          </a:bodyPr>
          <a:lstStyle/>
          <a:p>
            <a:r>
              <a:rPr lang="en-GB" sz="2400" dirty="0">
                <a:solidFill>
                  <a:prstClr val="black"/>
                </a:solidFill>
                <a:latin typeface="Calibri Light" panose="020F0302020204030204"/>
              </a:rPr>
              <a:t>Disney Pixar's </a:t>
            </a:r>
            <a:r>
              <a:rPr lang="en-GB" sz="2400" dirty="0" smtClean="0">
                <a:solidFill>
                  <a:prstClr val="black"/>
                </a:solidFill>
                <a:latin typeface="Calibri Light" panose="020F0302020204030204"/>
              </a:rPr>
              <a:t>animated </a:t>
            </a:r>
            <a:r>
              <a:rPr lang="en-GB" sz="2400" dirty="0">
                <a:solidFill>
                  <a:prstClr val="black"/>
                </a:solidFill>
                <a:latin typeface="Calibri Light" panose="020F0302020204030204"/>
              </a:rPr>
              <a:t>movie </a:t>
            </a:r>
            <a:r>
              <a:rPr lang="en-GB" sz="2400" b="1" dirty="0">
                <a:solidFill>
                  <a:prstClr val="black"/>
                </a:solidFill>
                <a:latin typeface="Calibri Light" panose="020F0302020204030204"/>
              </a:rPr>
              <a:t>Inside Out </a:t>
            </a:r>
            <a:r>
              <a:rPr lang="en-GB" sz="2400" dirty="0">
                <a:solidFill>
                  <a:prstClr val="black"/>
                </a:solidFill>
                <a:latin typeface="Calibri Light" panose="020F0302020204030204"/>
              </a:rPr>
              <a:t>takes a thoughtful </a:t>
            </a:r>
            <a:r>
              <a:rPr lang="en-GB" sz="2400" dirty="0" smtClean="0">
                <a:solidFill>
                  <a:prstClr val="black"/>
                </a:solidFill>
                <a:latin typeface="Calibri Light" panose="020F0302020204030204"/>
              </a:rPr>
              <a:t>look </a:t>
            </a:r>
            <a:r>
              <a:rPr lang="en-GB" sz="2400" dirty="0">
                <a:solidFill>
                  <a:prstClr val="black"/>
                </a:solidFill>
                <a:latin typeface="Calibri Light" panose="020F0302020204030204"/>
              </a:rPr>
              <a:t>at emotions and mental wellbeing, and how this affects one </a:t>
            </a:r>
            <a:r>
              <a:rPr lang="en-GB" sz="2400" dirty="0" smtClean="0">
                <a:solidFill>
                  <a:prstClr val="black"/>
                </a:solidFill>
                <a:latin typeface="Calibri Light" panose="020F0302020204030204"/>
              </a:rPr>
              <a:t>family (in particular a young teenager called Riley).</a:t>
            </a:r>
            <a:r>
              <a:rPr lang="en-GB" sz="2400" dirty="0">
                <a:solidFill>
                  <a:prstClr val="black"/>
                </a:solidFill>
                <a:latin typeface="Calibri Light" panose="020F0302020204030204"/>
              </a:rPr>
              <a:t> </a:t>
            </a:r>
            <a:endParaRPr lang="en-GB" sz="2400" dirty="0" smtClean="0">
              <a:solidFill>
                <a:prstClr val="black"/>
              </a:solidFill>
              <a:latin typeface="Calibri Light" panose="020F0302020204030204"/>
            </a:endParaRPr>
          </a:p>
          <a:p>
            <a:endParaRPr lang="en-GB" sz="2400" dirty="0">
              <a:solidFill>
                <a:prstClr val="black"/>
              </a:solidFill>
              <a:latin typeface="Calibri Light" panose="020F0302020204030204"/>
            </a:endParaRPr>
          </a:p>
          <a:p>
            <a:endParaRPr lang="en-GB" sz="2400" dirty="0">
              <a:solidFill>
                <a:prstClr val="black"/>
              </a:solidFill>
              <a:latin typeface="Calibri Light" panose="020F0302020204030204"/>
            </a:endParaRPr>
          </a:p>
          <a:p>
            <a:endParaRPr lang="en-GB" sz="2400" dirty="0" smtClean="0">
              <a:solidFill>
                <a:prstClr val="black"/>
              </a:solidFill>
              <a:latin typeface="Calibri Light" panose="020F0302020204030204"/>
            </a:endParaRPr>
          </a:p>
        </p:txBody>
      </p:sp>
      <p:pic>
        <p:nvPicPr>
          <p:cNvPr id="13318" name="Picture 6" descr="https://i.ytimg.com/vi/t4okAfKCwRk/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739" y="3249242"/>
            <a:ext cx="3801463" cy="21383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2785" y="1804110"/>
            <a:ext cx="7273382" cy="3785652"/>
          </a:xfrm>
          <a:prstGeom prst="rect">
            <a:avLst/>
          </a:prstGeom>
        </p:spPr>
        <p:txBody>
          <a:bodyPr wrap="square">
            <a:spAutoFit/>
          </a:bodyPr>
          <a:lstStyle/>
          <a:p>
            <a:endParaRPr lang="en-GB" sz="2400" dirty="0">
              <a:solidFill>
                <a:prstClr val="black"/>
              </a:solidFill>
              <a:latin typeface="Calibri Light" panose="020F0302020204030204"/>
            </a:endParaRPr>
          </a:p>
          <a:p>
            <a:r>
              <a:rPr lang="en-GB" sz="2400" dirty="0" smtClean="0">
                <a:solidFill>
                  <a:prstClr val="black"/>
                </a:solidFill>
                <a:latin typeface="Calibri Light" panose="020F0302020204030204"/>
              </a:rPr>
              <a:t>The film goes inside the mind, showing how our emotions control much of what we are doing. It is a clever way </a:t>
            </a:r>
            <a:r>
              <a:rPr lang="en-GB" sz="2400" dirty="0">
                <a:solidFill>
                  <a:prstClr val="black"/>
                </a:solidFill>
                <a:latin typeface="Calibri Light" panose="020F0302020204030204"/>
              </a:rPr>
              <a:t>of explaining to children that </a:t>
            </a:r>
            <a:r>
              <a:rPr lang="en-GB" sz="2400" dirty="0" smtClean="0">
                <a:solidFill>
                  <a:prstClr val="black"/>
                </a:solidFill>
                <a:latin typeface="Calibri Light" panose="020F0302020204030204"/>
              </a:rPr>
              <a:t>about how your mind </a:t>
            </a:r>
            <a:r>
              <a:rPr lang="en-GB" sz="2400" dirty="0">
                <a:solidFill>
                  <a:prstClr val="black"/>
                </a:solidFill>
                <a:latin typeface="Calibri Light" panose="020F0302020204030204"/>
              </a:rPr>
              <a:t>copes with life </a:t>
            </a:r>
            <a:r>
              <a:rPr lang="en-GB" sz="2400" dirty="0" smtClean="0">
                <a:solidFill>
                  <a:prstClr val="black"/>
                </a:solidFill>
                <a:latin typeface="Calibri Light" panose="020F0302020204030204"/>
              </a:rPr>
              <a:t>and </a:t>
            </a:r>
            <a:r>
              <a:rPr lang="en-GB" sz="2400" dirty="0">
                <a:solidFill>
                  <a:prstClr val="black"/>
                </a:solidFill>
                <a:latin typeface="Calibri Light" panose="020F0302020204030204"/>
              </a:rPr>
              <a:t>there is nothing wrong with feeling the way we feel </a:t>
            </a:r>
            <a:r>
              <a:rPr lang="en-GB" sz="2400" dirty="0" smtClean="0">
                <a:solidFill>
                  <a:prstClr val="black"/>
                </a:solidFill>
                <a:latin typeface="Calibri Light" panose="020F0302020204030204"/>
              </a:rPr>
              <a:t>- whether </a:t>
            </a:r>
            <a:r>
              <a:rPr lang="en-GB" sz="2400" dirty="0">
                <a:solidFill>
                  <a:prstClr val="black"/>
                </a:solidFill>
                <a:latin typeface="Calibri Light" panose="020F0302020204030204"/>
              </a:rPr>
              <a:t>happy or sad angry or fearful or disgusted. </a:t>
            </a:r>
            <a:r>
              <a:rPr lang="en-GB" sz="2400" dirty="0" smtClean="0">
                <a:solidFill>
                  <a:prstClr val="black"/>
                </a:solidFill>
                <a:latin typeface="Calibri Light" panose="020F0302020204030204"/>
              </a:rPr>
              <a:t>These emotions are important to make us human. </a:t>
            </a:r>
          </a:p>
          <a:p>
            <a:endParaRPr lang="en-GB" sz="2400" dirty="0">
              <a:solidFill>
                <a:prstClr val="black"/>
              </a:solidFill>
              <a:latin typeface="Calibri Light" panose="020F0302020204030204"/>
            </a:endParaRPr>
          </a:p>
          <a:p>
            <a:endParaRPr lang="en-GB" sz="2400" dirty="0" smtClean="0">
              <a:solidFill>
                <a:prstClr val="black"/>
              </a:solidFill>
              <a:latin typeface="Calibri Light" panose="020F0302020204030204"/>
            </a:endParaRPr>
          </a:p>
        </p:txBody>
      </p:sp>
    </p:spTree>
    <p:extLst>
      <p:ext uri="{BB962C8B-B14F-4D97-AF65-F5344CB8AC3E}">
        <p14:creationId xmlns:p14="http://schemas.microsoft.com/office/powerpoint/2010/main" val="35065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575893" y="6378384"/>
            <a:ext cx="4114800" cy="365125"/>
          </a:xfrm>
          <a:prstGeom prst="rect">
            <a:avLst/>
          </a:prstGeom>
        </p:spPr>
        <p:txBody>
          <a:bodyPr/>
          <a:lstStyle/>
          <a:p>
            <a:endParaRPr lang="en-GB" dirty="0">
              <a:solidFill>
                <a:prstClr val="black">
                  <a:tint val="75000"/>
                </a:prstClr>
              </a:solidFill>
              <a:latin typeface="Calibri Light" panose="020F0302020204030204"/>
            </a:endParaRPr>
          </a:p>
        </p:txBody>
      </p:sp>
      <p:sp>
        <p:nvSpPr>
          <p:cNvPr id="2" name="Rectangle 1"/>
          <p:cNvSpPr/>
          <p:nvPr/>
        </p:nvSpPr>
        <p:spPr>
          <a:xfrm>
            <a:off x="341109" y="1064838"/>
            <a:ext cx="10446350" cy="3139321"/>
          </a:xfrm>
          <a:prstGeom prst="rect">
            <a:avLst/>
          </a:prstGeom>
        </p:spPr>
        <p:txBody>
          <a:bodyPr wrap="square">
            <a:spAutoFit/>
          </a:bodyPr>
          <a:lstStyle/>
          <a:p>
            <a:r>
              <a:rPr lang="en-GB" sz="2800" dirty="0">
                <a:solidFill>
                  <a:prstClr val="black"/>
                </a:solidFill>
                <a:latin typeface="Calibri Light" panose="020F0302020204030204"/>
              </a:rPr>
              <a:t>Watch the </a:t>
            </a:r>
            <a:r>
              <a:rPr lang="en-GB" sz="2800" dirty="0" smtClean="0">
                <a:solidFill>
                  <a:prstClr val="black"/>
                </a:solidFill>
                <a:latin typeface="Calibri Light" panose="020F0302020204030204"/>
              </a:rPr>
              <a:t>short video (2.32mins) put together by </a:t>
            </a:r>
            <a:r>
              <a:rPr lang="en-GB" sz="2800" dirty="0" smtClean="0">
                <a:solidFill>
                  <a:prstClr val="black"/>
                </a:solidFill>
                <a:latin typeface="Calibri Light" panose="020F0302020204030204"/>
                <a:hlinkClick r:id="rId2"/>
              </a:rPr>
              <a:t>The Creative Mind </a:t>
            </a:r>
            <a:r>
              <a:rPr lang="en-GB" sz="2800" dirty="0" smtClean="0">
                <a:solidFill>
                  <a:prstClr val="black"/>
                </a:solidFill>
                <a:latin typeface="Calibri Light" panose="020F0302020204030204"/>
              </a:rPr>
              <a:t>using clips from the film entitled:   </a:t>
            </a:r>
            <a:endParaRPr lang="en-GB" sz="2800" dirty="0">
              <a:solidFill>
                <a:prstClr val="black"/>
              </a:solidFill>
              <a:latin typeface="Calibri Light" panose="020F0302020204030204"/>
            </a:endParaRPr>
          </a:p>
          <a:p>
            <a:endParaRPr lang="en-GB" sz="2800" dirty="0">
              <a:solidFill>
                <a:prstClr val="black"/>
              </a:solidFill>
              <a:latin typeface="Calibri Light" panose="020F0302020204030204"/>
            </a:endParaRPr>
          </a:p>
          <a:p>
            <a:r>
              <a:rPr lang="en-GB" sz="4000" b="1" u="sng" dirty="0" smtClean="0">
                <a:solidFill>
                  <a:prstClr val="black"/>
                </a:solidFill>
                <a:latin typeface="Calibri Light" panose="020F0302020204030204"/>
                <a:hlinkClick r:id="rId3"/>
              </a:rPr>
              <a:t>Inside out and emotional health</a:t>
            </a:r>
            <a:endParaRPr lang="en-GB" sz="4000" b="1" u="sng" dirty="0">
              <a:solidFill>
                <a:prstClr val="black"/>
              </a:solidFill>
              <a:latin typeface="Calibri Light" panose="020F0302020204030204"/>
            </a:endParaRPr>
          </a:p>
          <a:p>
            <a:endParaRPr lang="en-GB" altLang="en-US" sz="1200" b="1" dirty="0" smtClean="0">
              <a:solidFill>
                <a:prstClr val="black"/>
              </a:solidFill>
              <a:latin typeface="Calibri Light" panose="020F0302020204030204"/>
              <a:ea typeface="Calibri" panose="020F0502020204030204" pitchFamily="34" charset="0"/>
              <a:cs typeface="Times New Roman" panose="02020603050405020304" pitchFamily="18" charset="0"/>
            </a:endParaRPr>
          </a:p>
          <a:p>
            <a:r>
              <a:rPr lang="en-GB" altLang="en-US" sz="1200" b="1" dirty="0">
                <a:solidFill>
                  <a:prstClr val="black"/>
                </a:solidFill>
                <a:latin typeface="Calibri Light" panose="020F0302020204030204"/>
                <a:ea typeface="Calibri" panose="020F0502020204030204" pitchFamily="34" charset="0"/>
                <a:cs typeface="Times New Roman" panose="02020603050405020304" pitchFamily="18" charset="0"/>
              </a:rPr>
              <a:t>(Click on the hyperlink above)</a:t>
            </a:r>
            <a:endParaRPr lang="en-GB" sz="2000" dirty="0">
              <a:solidFill>
                <a:prstClr val="black"/>
              </a:solidFill>
              <a:latin typeface="Calibri Light" panose="020F0302020204030204"/>
            </a:endParaRPr>
          </a:p>
          <a:p>
            <a:endParaRPr lang="en-GB" sz="1400" dirty="0" smtClean="0">
              <a:solidFill>
                <a:prstClr val="black"/>
              </a:solidFill>
              <a:latin typeface="Calibri Light" panose="020F0302020204030204"/>
            </a:endParaRPr>
          </a:p>
          <a:p>
            <a:endParaRPr lang="en-GB" dirty="0">
              <a:solidFill>
                <a:prstClr val="black"/>
              </a:solidFill>
              <a:latin typeface="Calibri Light" panose="020F0302020204030204"/>
            </a:endParaRPr>
          </a:p>
          <a:p>
            <a:endParaRPr lang="en-GB" dirty="0" smtClean="0">
              <a:solidFill>
                <a:prstClr val="black"/>
              </a:solidFill>
              <a:latin typeface="Calibri Light" panose="020F0302020204030204"/>
            </a:endParaRPr>
          </a:p>
        </p:txBody>
      </p:sp>
      <p:pic>
        <p:nvPicPr>
          <p:cNvPr id="13314" name="Picture 2" descr="https://c1.staticflickr.com/4/3788/19995797742_36805c2a3c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294" y="2453748"/>
            <a:ext cx="4138295" cy="232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714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282395"/>
            <a:ext cx="478841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smtClean="0">
                <a:solidFill>
                  <a:prstClr val="black"/>
                </a:solidFill>
                <a:latin typeface="Calibri Light" panose="020F0302020204030204"/>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smtClean="0">
              <a:solidFill>
                <a:prstClr val="black"/>
              </a:solidFill>
              <a:latin typeface="Calibri Light" panose="020F0302020204030204"/>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smtClean="0">
                <a:solidFill>
                  <a:prstClr val="black"/>
                </a:solidFill>
                <a:latin typeface="Calibri Light" panose="020F0302020204030204"/>
                <a:ea typeface="Calibri" panose="020F0502020204030204" pitchFamily="34" charset="0"/>
                <a:cs typeface="Times New Roman" panose="02020603050405020304" pitchFamily="18" charset="0"/>
              </a:rPr>
              <a:t>Now discuss the following questions together as a class:</a:t>
            </a:r>
            <a:endParaRPr lang="en-GB" altLang="en-US" sz="4000" dirty="0">
              <a:solidFill>
                <a:prstClr val="black"/>
              </a:solidFill>
              <a:latin typeface="Calibri Light" panose="020F0302020204030204"/>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pic>
        <p:nvPicPr>
          <p:cNvPr id="10" name="Picture 2" descr="https://c1.staticflickr.com/4/3788/19995797742_36805c2a3c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513" y="1987949"/>
            <a:ext cx="5443212" cy="306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21302" y="1641146"/>
            <a:ext cx="2976911" cy="2976911"/>
          </a:xfrm>
        </p:spPr>
      </p:pic>
      <p:sp>
        <p:nvSpPr>
          <p:cNvPr id="5" name="TextBox 4"/>
          <p:cNvSpPr txBox="1"/>
          <p:nvPr/>
        </p:nvSpPr>
        <p:spPr>
          <a:xfrm>
            <a:off x="3224730" y="2344771"/>
            <a:ext cx="2370053" cy="1569660"/>
          </a:xfrm>
          <a:prstGeom prst="rect">
            <a:avLst/>
          </a:prstGeom>
          <a:noFill/>
        </p:spPr>
        <p:txBody>
          <a:bodyPr wrap="square" rtlCol="0">
            <a:spAutoFit/>
          </a:bodyPr>
          <a:lstStyle/>
          <a:p>
            <a:pPr algn="ctr"/>
            <a:r>
              <a:rPr lang="en-GB" sz="2400" dirty="0">
                <a:solidFill>
                  <a:prstClr val="black"/>
                </a:solidFill>
                <a:latin typeface="Calibri Light" panose="020F0302020204030204"/>
              </a:rPr>
              <a:t>Do you think it is important to talk about our emotions?</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9396" y="2216957"/>
            <a:ext cx="2976911" cy="2976911"/>
          </a:xfrm>
          <a:prstGeom prst="rect">
            <a:avLst/>
          </a:prstGeom>
        </p:spPr>
      </p:pic>
      <p:sp>
        <p:nvSpPr>
          <p:cNvPr id="7" name="TextBox 6"/>
          <p:cNvSpPr txBox="1"/>
          <p:nvPr/>
        </p:nvSpPr>
        <p:spPr>
          <a:xfrm>
            <a:off x="6424832" y="2735917"/>
            <a:ext cx="2564932" cy="1938992"/>
          </a:xfrm>
          <a:prstGeom prst="rect">
            <a:avLst/>
          </a:prstGeom>
          <a:noFill/>
        </p:spPr>
        <p:txBody>
          <a:bodyPr wrap="square" rtlCol="0">
            <a:spAutoFit/>
          </a:bodyPr>
          <a:lstStyle/>
          <a:p>
            <a:pPr algn="ctr"/>
            <a:r>
              <a:rPr lang="en-GB" sz="2400" dirty="0">
                <a:solidFill>
                  <a:prstClr val="black"/>
                </a:solidFill>
                <a:latin typeface="Calibri Light" panose="020F0302020204030204"/>
              </a:rPr>
              <a:t>Why do many people find it difficult to talk about how they feel?</a:t>
            </a:r>
          </a:p>
        </p:txBody>
      </p:sp>
      <p:pic>
        <p:nvPicPr>
          <p:cNvPr id="10" name="Picture 2" descr="https://upload.wikimedia.org/wikipedia/commons/5/57/Joy_Inside_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764" y="3189609"/>
            <a:ext cx="3562985" cy="380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L E A R N I N G  T O  B E  </a:t>
            </a:r>
          </a:p>
          <a:p>
            <a:pPr algn="ctr"/>
            <a:r>
              <a:rPr lang="en-GB" sz="2400" b="1" dirty="0" smtClean="0">
                <a:solidFill>
                  <a:prstClr val="white"/>
                </a:solidFill>
                <a:latin typeface="Foco" panose="020B0504050202020203" pitchFamily="34" charset="0"/>
              </a:rPr>
              <a:t>M I N D F U L </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a:solidFill>
                  <a:srgbClr val="FEE725"/>
                </a:solidFill>
                <a:latin typeface="Foco" panose="020B0504050202020203" pitchFamily="34" charset="0"/>
              </a:rPr>
              <a:t>1</a:t>
            </a:r>
            <a:r>
              <a:rPr lang="en-GB" b="1"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594947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408" y="5138124"/>
            <a:ext cx="11221187" cy="1308811"/>
          </a:xfrm>
        </p:spPr>
        <p:txBody>
          <a:bodyPr>
            <a:normAutofit/>
          </a:bodyPr>
          <a:lstStyle/>
          <a:p>
            <a:pPr marL="0" indent="0">
              <a:buNone/>
            </a:pPr>
            <a:r>
              <a:rPr lang="en-GB" sz="2400" dirty="0" smtClean="0"/>
              <a:t>Talk with the person next to you and see if you can come up with a definition for ‘Mindfulness’. Share your ideas with the class.</a:t>
            </a:r>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3074" name="Picture 2" descr="Meditate, Frog, Yoga, Toy, Glasses, Green, Shi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2167" y="5115644"/>
            <a:ext cx="1103701" cy="13537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3937" y="1719243"/>
            <a:ext cx="2898522" cy="2898522"/>
          </a:xfrm>
          <a:prstGeom prst="rect">
            <a:avLst/>
          </a:prstGeom>
        </p:spPr>
      </p:pic>
      <p:sp>
        <p:nvSpPr>
          <p:cNvPr id="8" name="TextBox 7"/>
          <p:cNvSpPr txBox="1"/>
          <p:nvPr/>
        </p:nvSpPr>
        <p:spPr>
          <a:xfrm>
            <a:off x="4879999" y="2199008"/>
            <a:ext cx="2626397" cy="1938992"/>
          </a:xfrm>
          <a:prstGeom prst="rect">
            <a:avLst/>
          </a:prstGeom>
          <a:noFill/>
        </p:spPr>
        <p:txBody>
          <a:bodyPr wrap="square" rtlCol="0">
            <a:spAutoFit/>
          </a:bodyPr>
          <a:lstStyle/>
          <a:p>
            <a:pPr algn="ctr"/>
            <a:r>
              <a:rPr lang="en-GB" sz="2400" dirty="0">
                <a:solidFill>
                  <a:prstClr val="black"/>
                </a:solidFill>
              </a:rPr>
              <a:t>What is ‘mindfulness</a:t>
            </a:r>
            <a:r>
              <a:rPr lang="en-GB" sz="2400" dirty="0" smtClean="0">
                <a:solidFill>
                  <a:prstClr val="black"/>
                </a:solidFill>
              </a:rPr>
              <a:t>’? </a:t>
            </a:r>
            <a:r>
              <a:rPr lang="en-GB" sz="2400" dirty="0">
                <a:solidFill>
                  <a:prstClr val="black"/>
                </a:solidFill>
              </a:rPr>
              <a:t>Have you heard of this practice before? </a:t>
            </a:r>
          </a:p>
        </p:txBody>
      </p:sp>
    </p:spTree>
    <p:extLst>
      <p:ext uri="{BB962C8B-B14F-4D97-AF65-F5344CB8AC3E}">
        <p14:creationId xmlns:p14="http://schemas.microsoft.com/office/powerpoint/2010/main" val="38796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3074" name="Picture 2" descr="Meditate, Frog, Yoga, Toy, Glasses, Green, Shi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472" y="5077259"/>
            <a:ext cx="1163768" cy="14274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907364" y="680720"/>
            <a:ext cx="5246038" cy="4834556"/>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rPr>
              <a:t>Mindfulness is the basic human ability to be fully present, aware of where we are and what we’re doing, and not overly reactive or overwhelmed by what’s going on around us.</a:t>
            </a:r>
          </a:p>
        </p:txBody>
      </p:sp>
    </p:spTree>
    <p:extLst>
      <p:ext uri="{BB962C8B-B14F-4D97-AF65-F5344CB8AC3E}">
        <p14:creationId xmlns:p14="http://schemas.microsoft.com/office/powerpoint/2010/main" val="1477387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624" y="1229360"/>
            <a:ext cx="11083336" cy="4490720"/>
          </a:xfrm>
        </p:spPr>
        <p:txBody>
          <a:bodyPr>
            <a:normAutofit/>
          </a:bodyPr>
          <a:lstStyle/>
          <a:p>
            <a:pPr marL="0" indent="0">
              <a:buNone/>
            </a:pPr>
            <a:r>
              <a:rPr lang="en-GB" dirty="0" smtClean="0"/>
              <a:t>Many schools across the world are now using mindfulness and meditation to support well-being amongst students. The idea is to give students </a:t>
            </a:r>
            <a:r>
              <a:rPr lang="en-GB" b="1" dirty="0" smtClean="0"/>
              <a:t>time to breathe</a:t>
            </a:r>
            <a:r>
              <a:rPr lang="en-GB" dirty="0" smtClean="0"/>
              <a:t>, to practice being calm when they feel stressed and to support them in developing tools for a happier life.</a:t>
            </a:r>
          </a:p>
          <a:p>
            <a:pPr marL="0" indent="0">
              <a:buNone/>
            </a:pPr>
            <a:endParaRPr lang="en-GB" dirty="0"/>
          </a:p>
          <a:p>
            <a:pPr marL="0" indent="0">
              <a:buNone/>
            </a:pPr>
            <a:r>
              <a:rPr lang="en-GB" dirty="0" smtClean="0"/>
              <a:t>Take a look at the following three initiatives in schools and discuss whether you think these are </a:t>
            </a:r>
            <a:r>
              <a:rPr lang="en-GB" b="1" dirty="0" smtClean="0"/>
              <a:t>positive ideas</a:t>
            </a:r>
            <a:r>
              <a:rPr lang="en-GB" dirty="0" smtClean="0"/>
              <a:t>. Either break the class up into small groups and give each group an initiative to research and feedback on, or look at them all together as a group.</a:t>
            </a:r>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3074" name="Picture 2" descr="Meditate, Frog, Yoga, Toy, Glasses, Green, Shi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9657" y="4899609"/>
            <a:ext cx="1336488" cy="163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fontScale="92500"/>
          </a:bodyPr>
          <a:lstStyle/>
          <a:p>
            <a:pPr marL="0" indent="0">
              <a:buNone/>
            </a:pPr>
            <a:r>
              <a:rPr lang="en-GB" dirty="0"/>
              <a:t>Think about and discuss some of the stigma surrounding mental health and how we all need to take good emotional care of ourselves</a:t>
            </a:r>
          </a:p>
          <a:p>
            <a:pPr marL="0" indent="0">
              <a:buNone/>
            </a:pPr>
            <a:endParaRPr lang="en-GB" dirty="0"/>
          </a:p>
          <a:p>
            <a:pPr marL="0" indent="0">
              <a:buNone/>
            </a:pPr>
            <a:r>
              <a:rPr lang="en-GB" dirty="0"/>
              <a:t>Understand some of the causes of mental health issues for young people and think about how using mindfulness and meditation can support our emotional health</a:t>
            </a:r>
          </a:p>
          <a:p>
            <a:pPr marL="0" indent="0">
              <a:buNone/>
            </a:pPr>
            <a:endParaRPr lang="en-GB" dirty="0"/>
          </a:p>
          <a:p>
            <a:pPr marL="0" indent="0">
              <a:buNone/>
            </a:pPr>
            <a:r>
              <a:rPr lang="en-GB" dirty="0"/>
              <a:t>Explore and unravel some of the stigma and stereotypes surrounding mental illness which prevents us from discussing our negative emotions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graphicFrame>
        <p:nvGraphicFramePr>
          <p:cNvPr id="6" name="Table 5"/>
          <p:cNvGraphicFramePr>
            <a:graphicFrameLocks noGrp="1"/>
          </p:cNvGraphicFramePr>
          <p:nvPr>
            <p:extLst/>
          </p:nvPr>
        </p:nvGraphicFramePr>
        <p:xfrm>
          <a:off x="440675" y="453504"/>
          <a:ext cx="11369406" cy="5616790"/>
        </p:xfrm>
        <a:graphic>
          <a:graphicData uri="http://schemas.openxmlformats.org/drawingml/2006/table">
            <a:tbl>
              <a:tblPr firstRow="1" bandRow="1">
                <a:tableStyleId>{5C22544A-7EE6-4342-B048-85BDC9FD1C3A}</a:tableStyleId>
              </a:tblPr>
              <a:tblGrid>
                <a:gridCol w="3789802"/>
                <a:gridCol w="3789802"/>
                <a:gridCol w="3789802"/>
              </a:tblGrid>
              <a:tr h="776947">
                <a:tc>
                  <a:txBody>
                    <a:bodyPr/>
                    <a:lstStyle/>
                    <a:p>
                      <a:r>
                        <a:rPr lang="en-GB" sz="2400" dirty="0" smtClean="0"/>
                        <a:t>1. Mindfulness detentions</a:t>
                      </a:r>
                      <a:endParaRPr lang="en-GB" sz="2400" dirty="0"/>
                    </a:p>
                  </a:txBody>
                  <a:tcPr>
                    <a:solidFill>
                      <a:srgbClr val="FB23C2"/>
                    </a:solidFill>
                  </a:tcPr>
                </a:tc>
                <a:tc>
                  <a:txBody>
                    <a:bodyPr/>
                    <a:lstStyle/>
                    <a:p>
                      <a:r>
                        <a:rPr lang="en-GB" sz="2400" dirty="0" smtClean="0"/>
                        <a:t>2. The Peac</a:t>
                      </a:r>
                      <a:r>
                        <a:rPr lang="en-GB" sz="2400" baseline="0" dirty="0" smtClean="0"/>
                        <a:t>e Button</a:t>
                      </a:r>
                      <a:endParaRPr lang="en-GB" sz="2400" dirty="0"/>
                    </a:p>
                  </a:txBody>
                  <a:tcPr>
                    <a:solidFill>
                      <a:srgbClr val="92D050"/>
                    </a:solidFill>
                  </a:tcPr>
                </a:tc>
                <a:tc>
                  <a:txBody>
                    <a:bodyPr/>
                    <a:lstStyle/>
                    <a:p>
                      <a:r>
                        <a:rPr lang="en-GB" sz="2400" dirty="0" smtClean="0"/>
                        <a:t>3. Happiness lessons</a:t>
                      </a:r>
                      <a:endParaRPr lang="en-GB" sz="2400" dirty="0"/>
                    </a:p>
                  </a:txBody>
                  <a:tcPr>
                    <a:solidFill>
                      <a:srgbClr val="00B0F0"/>
                    </a:solidFill>
                  </a:tcPr>
                </a:tc>
              </a:tr>
              <a:tr h="4042250">
                <a:tc>
                  <a:txBody>
                    <a:bodyPr/>
                    <a:lstStyle/>
                    <a:p>
                      <a:endParaRPr lang="en-GB" dirty="0"/>
                    </a:p>
                  </a:txBody>
                  <a:tcPr>
                    <a:blipFill>
                      <a:blip r:embed="rId2"/>
                      <a:stretch>
                        <a:fillRect/>
                      </a:stretch>
                    </a:blipFill>
                  </a:tcPr>
                </a:tc>
                <a:tc>
                  <a:txBody>
                    <a:bodyPr/>
                    <a:lstStyle/>
                    <a:p>
                      <a:endParaRPr lang="en-GB" dirty="0"/>
                    </a:p>
                  </a:txBody>
                  <a:tcPr>
                    <a:blipFill>
                      <a:blip r:embed="rId3"/>
                      <a:stretch>
                        <a:fillRect/>
                      </a:stretch>
                    </a:blipFill>
                  </a:tcPr>
                </a:tc>
                <a:tc>
                  <a:txBody>
                    <a:bodyPr/>
                    <a:lstStyle/>
                    <a:p>
                      <a:endParaRPr lang="en-GB" dirty="0"/>
                    </a:p>
                  </a:txBody>
                  <a:tcPr>
                    <a:blipFill>
                      <a:blip r:embed="rId4"/>
                      <a:stretch>
                        <a:fillRect/>
                      </a:stretch>
                    </a:blipFill>
                  </a:tcPr>
                </a:tc>
              </a:tr>
              <a:tr h="797593">
                <a:tc>
                  <a:txBody>
                    <a:bodyPr/>
                    <a:lstStyle/>
                    <a:p>
                      <a:pPr algn="ctr"/>
                      <a:r>
                        <a:rPr lang="en-GB" sz="1400" b="1" dirty="0" smtClean="0">
                          <a:solidFill>
                            <a:schemeClr val="accent4">
                              <a:lumMod val="20000"/>
                              <a:lumOff val="80000"/>
                            </a:schemeClr>
                          </a:solidFill>
                        </a:rPr>
                        <a:t>https://www.youtube.com/watch?v=Adg-S2hY07w</a:t>
                      </a:r>
                      <a:endParaRPr lang="en-GB" sz="1400" b="1" dirty="0">
                        <a:solidFill>
                          <a:schemeClr val="accent4">
                            <a:lumMod val="20000"/>
                            <a:lumOff val="80000"/>
                          </a:schemeClr>
                        </a:solidFill>
                      </a:endParaRPr>
                    </a:p>
                  </a:txBody>
                  <a:tcPr>
                    <a:solidFill>
                      <a:srgbClr val="FB23C2"/>
                    </a:solidFill>
                  </a:tcPr>
                </a:tc>
                <a:tc>
                  <a:txBody>
                    <a:bodyPr/>
                    <a:lstStyle/>
                    <a:p>
                      <a:pPr algn="ctr"/>
                      <a:r>
                        <a:rPr lang="en-GB" sz="1400" b="1" dirty="0" smtClean="0">
                          <a:solidFill>
                            <a:schemeClr val="accent4">
                              <a:lumMod val="20000"/>
                              <a:lumOff val="80000"/>
                            </a:schemeClr>
                          </a:solidFill>
                        </a:rPr>
                        <a:t>https://www.youtube.com/watch?v=YrA-z3GTn40</a:t>
                      </a:r>
                      <a:endParaRPr lang="en-GB" sz="1400" b="1" dirty="0">
                        <a:solidFill>
                          <a:schemeClr val="accent4">
                            <a:lumMod val="20000"/>
                            <a:lumOff val="80000"/>
                          </a:schemeClr>
                        </a:solidFill>
                      </a:endParaRPr>
                    </a:p>
                  </a:txBody>
                  <a:tcPr>
                    <a:solidFill>
                      <a:srgbClr val="92D050"/>
                    </a:solidFill>
                  </a:tcPr>
                </a:tc>
                <a:tc>
                  <a:txBody>
                    <a:bodyPr/>
                    <a:lstStyle/>
                    <a:p>
                      <a:pPr algn="ctr"/>
                      <a:r>
                        <a:rPr lang="en-GB" sz="1400" b="1" dirty="0" smtClean="0">
                          <a:solidFill>
                            <a:schemeClr val="accent4">
                              <a:lumMod val="20000"/>
                              <a:lumOff val="80000"/>
                            </a:schemeClr>
                          </a:solidFill>
                        </a:rPr>
                        <a:t>https://www.wellingtoncollege.org.uk/pastoral-care/well-being/</a:t>
                      </a:r>
                      <a:endParaRPr lang="en-GB" sz="1400" b="1" dirty="0">
                        <a:solidFill>
                          <a:schemeClr val="accent4">
                            <a:lumMod val="20000"/>
                            <a:lumOff val="80000"/>
                          </a:schemeClr>
                        </a:solidFill>
                      </a:endParaRPr>
                    </a:p>
                  </a:txBody>
                  <a:tcPr>
                    <a:solidFill>
                      <a:srgbClr val="00B0F0"/>
                    </a:solidFill>
                  </a:tcPr>
                </a:tc>
              </a:tr>
            </a:tbl>
          </a:graphicData>
        </a:graphic>
      </p:graphicFrame>
    </p:spTree>
    <p:extLst>
      <p:ext uri="{BB962C8B-B14F-4D97-AF65-F5344CB8AC3E}">
        <p14:creationId xmlns:p14="http://schemas.microsoft.com/office/powerpoint/2010/main" val="2594081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graphicFrame>
        <p:nvGraphicFramePr>
          <p:cNvPr id="6" name="Table 5"/>
          <p:cNvGraphicFramePr>
            <a:graphicFrameLocks noGrp="1"/>
          </p:cNvGraphicFramePr>
          <p:nvPr>
            <p:extLst/>
          </p:nvPr>
        </p:nvGraphicFramePr>
        <p:xfrm>
          <a:off x="1327841" y="440068"/>
          <a:ext cx="4165600" cy="5748381"/>
        </p:xfrm>
        <a:graphic>
          <a:graphicData uri="http://schemas.openxmlformats.org/drawingml/2006/table">
            <a:tbl>
              <a:tblPr firstRow="1" bandRow="1">
                <a:tableStyleId>{5C22544A-7EE6-4342-B048-85BDC9FD1C3A}</a:tableStyleId>
              </a:tblPr>
              <a:tblGrid>
                <a:gridCol w="4165600"/>
              </a:tblGrid>
              <a:tr h="842522">
                <a:tc>
                  <a:txBody>
                    <a:bodyPr/>
                    <a:lstStyle/>
                    <a:p>
                      <a:r>
                        <a:rPr lang="en-GB" sz="2400" dirty="0" smtClean="0"/>
                        <a:t>1. Mindfulness detentions</a:t>
                      </a:r>
                      <a:endParaRPr lang="en-GB" sz="2400" dirty="0"/>
                    </a:p>
                  </a:txBody>
                  <a:tcPr>
                    <a:solidFill>
                      <a:srgbClr val="FB23C2"/>
                    </a:solidFill>
                  </a:tcPr>
                </a:tc>
              </a:tr>
              <a:tr h="4097387">
                <a:tc>
                  <a:txBody>
                    <a:bodyPr/>
                    <a:lstStyle/>
                    <a:p>
                      <a:endParaRPr lang="en-GB" dirty="0"/>
                    </a:p>
                  </a:txBody>
                  <a:tcPr>
                    <a:blipFill>
                      <a:blip r:embed="rId2"/>
                      <a:stretch>
                        <a:fillRect/>
                      </a:stretch>
                    </a:blipFill>
                  </a:tcPr>
                </a:tc>
              </a:tr>
              <a:tr h="808472">
                <a:tc>
                  <a:txBody>
                    <a:bodyPr/>
                    <a:lstStyle/>
                    <a:p>
                      <a:pPr algn="ctr"/>
                      <a:r>
                        <a:rPr lang="en-GB" sz="1400" b="1" dirty="0" smtClean="0">
                          <a:solidFill>
                            <a:schemeClr val="accent4">
                              <a:lumMod val="20000"/>
                              <a:lumOff val="80000"/>
                            </a:schemeClr>
                          </a:solidFill>
                        </a:rPr>
                        <a:t>https://www.youtube.com/watch?v=Adg-S2hY07w</a:t>
                      </a:r>
                      <a:endParaRPr lang="en-GB" sz="1400" b="1" dirty="0">
                        <a:solidFill>
                          <a:schemeClr val="accent4">
                            <a:lumMod val="20000"/>
                            <a:lumOff val="80000"/>
                          </a:schemeClr>
                        </a:solidFill>
                      </a:endParaRPr>
                    </a:p>
                  </a:txBody>
                  <a:tcPr>
                    <a:solidFill>
                      <a:srgbClr val="FB23C2"/>
                    </a:solidFill>
                  </a:tcPr>
                </a:tc>
              </a:tr>
            </a:tbl>
          </a:graphicData>
        </a:graphic>
      </p:graphicFrame>
      <p:sp>
        <p:nvSpPr>
          <p:cNvPr id="5" name="Content Placeholder 1"/>
          <p:cNvSpPr>
            <a:spLocks noGrp="1"/>
          </p:cNvSpPr>
          <p:nvPr>
            <p:ph idx="1"/>
          </p:nvPr>
        </p:nvSpPr>
        <p:spPr>
          <a:xfrm>
            <a:off x="6243136" y="1697729"/>
            <a:ext cx="5049520" cy="4490720"/>
          </a:xfrm>
        </p:spPr>
        <p:txBody>
          <a:bodyPr>
            <a:normAutofit/>
          </a:bodyPr>
          <a:lstStyle/>
          <a:p>
            <a:pPr marL="0" indent="0">
              <a:buNone/>
            </a:pPr>
            <a:r>
              <a:rPr lang="en-GB" sz="2400" dirty="0"/>
              <a:t>Instead of punishing disruptive kids or sending them to the principal's office, </a:t>
            </a:r>
            <a:r>
              <a:rPr lang="en-GB" sz="2400" dirty="0" smtClean="0"/>
              <a:t>this school in Baltimore, USA, </a:t>
            </a:r>
            <a:r>
              <a:rPr lang="en-GB" sz="2400" dirty="0"/>
              <a:t>has something called the </a:t>
            </a:r>
            <a:r>
              <a:rPr lang="en-GB" sz="2400" b="1" dirty="0"/>
              <a:t>Mindful Moment Room </a:t>
            </a:r>
            <a:r>
              <a:rPr lang="en-GB" sz="2400" dirty="0" smtClean="0"/>
              <a:t>instead.</a:t>
            </a:r>
          </a:p>
          <a:p>
            <a:pPr marL="0" indent="0">
              <a:buNone/>
            </a:pPr>
            <a:r>
              <a:rPr lang="en-GB" sz="2400" dirty="0"/>
              <a:t/>
            </a:r>
            <a:br>
              <a:rPr lang="en-GB" sz="2400" dirty="0"/>
            </a:br>
            <a:r>
              <a:rPr lang="en-GB" sz="2400" dirty="0" smtClean="0"/>
              <a:t>Find out more </a:t>
            </a:r>
            <a:r>
              <a:rPr lang="en-GB" sz="2400" b="1" dirty="0" smtClean="0">
                <a:hlinkClick r:id="rId3"/>
              </a:rPr>
              <a:t>here</a:t>
            </a:r>
            <a:r>
              <a:rPr lang="en-GB" sz="2400" b="1" dirty="0" smtClean="0"/>
              <a:t>.</a:t>
            </a:r>
            <a:endParaRPr lang="en-GB" sz="2400" b="1" dirty="0"/>
          </a:p>
        </p:txBody>
      </p:sp>
    </p:spTree>
    <p:extLst>
      <p:ext uri="{BB962C8B-B14F-4D97-AF65-F5344CB8AC3E}">
        <p14:creationId xmlns:p14="http://schemas.microsoft.com/office/powerpoint/2010/main" val="214448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latin typeface="Calibri Light" panose="020F0302020204030204"/>
            </a:endParaRPr>
          </a:p>
        </p:txBody>
      </p:sp>
      <p:graphicFrame>
        <p:nvGraphicFramePr>
          <p:cNvPr id="6" name="Table 5"/>
          <p:cNvGraphicFramePr>
            <a:graphicFrameLocks noGrp="1"/>
          </p:cNvGraphicFramePr>
          <p:nvPr>
            <p:extLst/>
          </p:nvPr>
        </p:nvGraphicFramePr>
        <p:xfrm>
          <a:off x="1209040" y="453504"/>
          <a:ext cx="4084319" cy="5591696"/>
        </p:xfrm>
        <a:graphic>
          <a:graphicData uri="http://schemas.openxmlformats.org/drawingml/2006/table">
            <a:tbl>
              <a:tblPr firstRow="1" bandRow="1">
                <a:tableStyleId>{5C22544A-7EE6-4342-B048-85BDC9FD1C3A}</a:tableStyleId>
              </a:tblPr>
              <a:tblGrid>
                <a:gridCol w="4084319"/>
              </a:tblGrid>
              <a:tr h="773476">
                <a:tc>
                  <a:txBody>
                    <a:bodyPr/>
                    <a:lstStyle/>
                    <a:p>
                      <a:r>
                        <a:rPr lang="en-GB" sz="2400" dirty="0" smtClean="0"/>
                        <a:t>2. The Peac</a:t>
                      </a:r>
                      <a:r>
                        <a:rPr lang="en-GB" sz="2400" baseline="0" dirty="0" smtClean="0"/>
                        <a:t>e Button</a:t>
                      </a:r>
                      <a:endParaRPr lang="en-GB" sz="2400" dirty="0"/>
                    </a:p>
                  </a:txBody>
                  <a:tcPr>
                    <a:solidFill>
                      <a:srgbClr val="92D050"/>
                    </a:solidFill>
                  </a:tcPr>
                </a:tc>
              </a:tr>
              <a:tr h="4024191">
                <a:tc>
                  <a:txBody>
                    <a:bodyPr/>
                    <a:lstStyle/>
                    <a:p>
                      <a:endParaRPr lang="en-GB" dirty="0"/>
                    </a:p>
                  </a:txBody>
                  <a:tcPr>
                    <a:blipFill>
                      <a:blip r:embed="rId2"/>
                      <a:stretch>
                        <a:fillRect/>
                      </a:stretch>
                    </a:blipFill>
                  </a:tcPr>
                </a:tc>
              </a:tr>
              <a:tr h="794029">
                <a:tc>
                  <a:txBody>
                    <a:bodyPr/>
                    <a:lstStyle/>
                    <a:p>
                      <a:pPr algn="ctr"/>
                      <a:r>
                        <a:rPr lang="en-GB" sz="1400" b="1" dirty="0" smtClean="0">
                          <a:solidFill>
                            <a:schemeClr val="accent4">
                              <a:lumMod val="20000"/>
                              <a:lumOff val="80000"/>
                            </a:schemeClr>
                          </a:solidFill>
                        </a:rPr>
                        <a:t>https://www.youtube.com/watch?v=YrA-z3GTn40</a:t>
                      </a:r>
                      <a:endParaRPr lang="en-GB" sz="1400" b="1" dirty="0">
                        <a:solidFill>
                          <a:schemeClr val="accent4">
                            <a:lumMod val="20000"/>
                            <a:lumOff val="80000"/>
                          </a:schemeClr>
                        </a:solidFill>
                      </a:endParaRPr>
                    </a:p>
                  </a:txBody>
                  <a:tcPr>
                    <a:solidFill>
                      <a:srgbClr val="92D050"/>
                    </a:solidFill>
                  </a:tcPr>
                </a:tc>
              </a:tr>
            </a:tbl>
          </a:graphicData>
        </a:graphic>
      </p:graphicFrame>
      <p:sp>
        <p:nvSpPr>
          <p:cNvPr id="5" name="Content Placeholder 1"/>
          <p:cNvSpPr txBox="1">
            <a:spLocks/>
          </p:cNvSpPr>
          <p:nvPr/>
        </p:nvSpPr>
        <p:spPr>
          <a:xfrm>
            <a:off x="6593840" y="1381760"/>
            <a:ext cx="5049520" cy="4490720"/>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prstClr val="black"/>
                </a:solidFill>
                <a:latin typeface="Calibri Light" panose="020F0302020204030204"/>
              </a:rPr>
              <a:t>Peace Button has a mission to </a:t>
            </a:r>
            <a:r>
              <a:rPr lang="en-GB" dirty="0">
                <a:solidFill>
                  <a:prstClr val="black"/>
                </a:solidFill>
                <a:latin typeface="Calibri Light" panose="020F0302020204030204"/>
              </a:rPr>
              <a:t>empower children worldwide by imparting a mindfulness method </a:t>
            </a:r>
            <a:r>
              <a:rPr lang="en-GB" dirty="0" smtClean="0">
                <a:solidFill>
                  <a:prstClr val="black"/>
                </a:solidFill>
                <a:latin typeface="Calibri Light" panose="020F0302020204030204"/>
              </a:rPr>
              <a:t>using their belly button and a chant: </a:t>
            </a:r>
            <a:r>
              <a:rPr lang="en-GB" dirty="0">
                <a:solidFill>
                  <a:prstClr val="black"/>
                </a:solidFill>
                <a:latin typeface="Calibri Light" panose="020F0302020204030204"/>
              </a:rPr>
              <a:t>Peace Inside = Peace Outside = Peace in The World</a:t>
            </a:r>
          </a:p>
          <a:p>
            <a:pPr marL="0" indent="0">
              <a:buFont typeface="Arial" panose="020B0604020202020204" pitchFamily="34" charset="0"/>
              <a:buNone/>
            </a:pPr>
            <a:r>
              <a:rPr lang="en-GB" dirty="0" smtClean="0">
                <a:solidFill>
                  <a:prstClr val="black"/>
                </a:solidFill>
                <a:latin typeface="Calibri Light" panose="020F0302020204030204"/>
              </a:rPr>
              <a:t/>
            </a:r>
            <a:br>
              <a:rPr lang="en-GB" dirty="0" smtClean="0">
                <a:solidFill>
                  <a:prstClr val="black"/>
                </a:solidFill>
                <a:latin typeface="Calibri Light" panose="020F0302020204030204"/>
              </a:rPr>
            </a:br>
            <a:r>
              <a:rPr lang="en-GB" dirty="0" smtClean="0">
                <a:solidFill>
                  <a:prstClr val="black"/>
                </a:solidFill>
                <a:latin typeface="Calibri Light" panose="020F0302020204030204"/>
              </a:rPr>
              <a:t>Find out more </a:t>
            </a:r>
            <a:r>
              <a:rPr lang="en-GB" b="1" dirty="0" smtClean="0">
                <a:solidFill>
                  <a:prstClr val="black"/>
                </a:solidFill>
                <a:latin typeface="Calibri Light" panose="020F0302020204030204"/>
                <a:hlinkClick r:id="rId3"/>
              </a:rPr>
              <a:t>here</a:t>
            </a:r>
            <a:r>
              <a:rPr lang="en-GB" b="1" dirty="0" smtClean="0">
                <a:solidFill>
                  <a:prstClr val="black"/>
                </a:solidFill>
                <a:latin typeface="Calibri Light" panose="020F0302020204030204"/>
              </a:rPr>
              <a:t>.</a:t>
            </a:r>
            <a:endParaRPr lang="en-GB" b="1" dirty="0">
              <a:solidFill>
                <a:prstClr val="black"/>
              </a:solidFill>
              <a:latin typeface="Calibri Light" panose="020F0302020204030204"/>
            </a:endParaRPr>
          </a:p>
        </p:txBody>
      </p:sp>
    </p:spTree>
    <p:extLst>
      <p:ext uri="{BB962C8B-B14F-4D97-AF65-F5344CB8AC3E}">
        <p14:creationId xmlns:p14="http://schemas.microsoft.com/office/powerpoint/2010/main" val="232389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graphicFrame>
        <p:nvGraphicFramePr>
          <p:cNvPr id="6" name="Table 5"/>
          <p:cNvGraphicFramePr>
            <a:graphicFrameLocks noGrp="1"/>
          </p:cNvGraphicFramePr>
          <p:nvPr>
            <p:extLst/>
          </p:nvPr>
        </p:nvGraphicFramePr>
        <p:xfrm>
          <a:off x="1483360" y="453504"/>
          <a:ext cx="4358639" cy="5733936"/>
        </p:xfrm>
        <a:graphic>
          <a:graphicData uri="http://schemas.openxmlformats.org/drawingml/2006/table">
            <a:tbl>
              <a:tblPr firstRow="1" bandRow="1">
                <a:tableStyleId>{5C22544A-7EE6-4342-B048-85BDC9FD1C3A}</a:tableStyleId>
              </a:tblPr>
              <a:tblGrid>
                <a:gridCol w="4358639"/>
              </a:tblGrid>
              <a:tr h="793152">
                <a:tc>
                  <a:txBody>
                    <a:bodyPr/>
                    <a:lstStyle/>
                    <a:p>
                      <a:r>
                        <a:rPr lang="en-GB" sz="2400" dirty="0" smtClean="0"/>
                        <a:t>3. Happiness lessons</a:t>
                      </a:r>
                      <a:endParaRPr lang="en-GB" sz="2400" dirty="0"/>
                    </a:p>
                  </a:txBody>
                  <a:tcPr>
                    <a:solidFill>
                      <a:srgbClr val="00B0F0"/>
                    </a:solidFill>
                  </a:tcPr>
                </a:tc>
              </a:tr>
              <a:tr h="4126557">
                <a:tc>
                  <a:txBody>
                    <a:bodyPr/>
                    <a:lstStyle/>
                    <a:p>
                      <a:endParaRPr lang="en-GB" dirty="0"/>
                    </a:p>
                  </a:txBody>
                  <a:tcPr>
                    <a:blipFill>
                      <a:blip r:embed="rId2"/>
                      <a:stretch>
                        <a:fillRect/>
                      </a:stretch>
                    </a:blipFill>
                  </a:tcPr>
                </a:tc>
              </a:tr>
              <a:tr h="814227">
                <a:tc>
                  <a:txBody>
                    <a:bodyPr/>
                    <a:lstStyle/>
                    <a:p>
                      <a:pPr algn="ctr"/>
                      <a:r>
                        <a:rPr lang="en-GB" sz="1400" b="1" dirty="0" smtClean="0">
                          <a:solidFill>
                            <a:schemeClr val="accent4">
                              <a:lumMod val="20000"/>
                              <a:lumOff val="80000"/>
                            </a:schemeClr>
                          </a:solidFill>
                        </a:rPr>
                        <a:t>https://www.wellingtoncollege.org.uk/pastoral-care/well-being/</a:t>
                      </a:r>
                      <a:endParaRPr lang="en-GB" sz="1400" b="1" dirty="0">
                        <a:solidFill>
                          <a:schemeClr val="accent4">
                            <a:lumMod val="20000"/>
                            <a:lumOff val="80000"/>
                          </a:schemeClr>
                        </a:solidFill>
                      </a:endParaRPr>
                    </a:p>
                  </a:txBody>
                  <a:tcPr>
                    <a:solidFill>
                      <a:srgbClr val="00B0F0"/>
                    </a:solidFill>
                  </a:tcPr>
                </a:tc>
              </a:tr>
            </a:tbl>
          </a:graphicData>
        </a:graphic>
      </p:graphicFrame>
      <p:sp>
        <p:nvSpPr>
          <p:cNvPr id="5" name="Content Placeholder 1"/>
          <p:cNvSpPr txBox="1">
            <a:spLocks/>
          </p:cNvSpPr>
          <p:nvPr/>
        </p:nvSpPr>
        <p:spPr>
          <a:xfrm>
            <a:off x="6593840" y="1381760"/>
            <a:ext cx="5049520" cy="4490720"/>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prstClr val="black"/>
                </a:solidFill>
                <a:latin typeface="Calibri Light" panose="020F0302020204030204"/>
              </a:rPr>
              <a:t>Wellington College was the </a:t>
            </a:r>
            <a:r>
              <a:rPr lang="en-GB" dirty="0">
                <a:solidFill>
                  <a:prstClr val="black"/>
                </a:solidFill>
                <a:latin typeface="Calibri Light" panose="020F0302020204030204"/>
              </a:rPr>
              <a:t>first school in the UK to introduce a course in happiness and well-being in </a:t>
            </a:r>
            <a:r>
              <a:rPr lang="en-GB" dirty="0" smtClean="0">
                <a:solidFill>
                  <a:prstClr val="black"/>
                </a:solidFill>
                <a:latin typeface="Calibri Light" panose="020F0302020204030204"/>
              </a:rPr>
              <a:t>2006 and it has gone from strength to strength, inspiring schools across the world.</a:t>
            </a:r>
            <a:endParaRPr lang="en-GB" dirty="0">
              <a:solidFill>
                <a:prstClr val="black"/>
              </a:solidFill>
              <a:latin typeface="Calibri Light" panose="020F0302020204030204"/>
            </a:endParaRPr>
          </a:p>
          <a:p>
            <a:pPr marL="0" indent="0">
              <a:buFont typeface="Arial" panose="020B0604020202020204" pitchFamily="34" charset="0"/>
              <a:buNone/>
            </a:pPr>
            <a:r>
              <a:rPr lang="en-GB" dirty="0" smtClean="0">
                <a:solidFill>
                  <a:prstClr val="black"/>
                </a:solidFill>
                <a:latin typeface="Calibri Light" panose="020F0302020204030204"/>
              </a:rPr>
              <a:t/>
            </a:r>
            <a:br>
              <a:rPr lang="en-GB" dirty="0" smtClean="0">
                <a:solidFill>
                  <a:prstClr val="black"/>
                </a:solidFill>
                <a:latin typeface="Calibri Light" panose="020F0302020204030204"/>
              </a:rPr>
            </a:br>
            <a:r>
              <a:rPr lang="en-GB" dirty="0" smtClean="0">
                <a:solidFill>
                  <a:prstClr val="black"/>
                </a:solidFill>
                <a:latin typeface="Calibri Light" panose="020F0302020204030204"/>
              </a:rPr>
              <a:t>Find out more </a:t>
            </a:r>
            <a:r>
              <a:rPr lang="en-GB" b="1" dirty="0" smtClean="0">
                <a:solidFill>
                  <a:prstClr val="black"/>
                </a:solidFill>
                <a:latin typeface="Calibri Light" panose="020F0302020204030204"/>
                <a:hlinkClick r:id="rId3"/>
              </a:rPr>
              <a:t>here</a:t>
            </a:r>
            <a:r>
              <a:rPr lang="en-GB" b="1" dirty="0" smtClean="0">
                <a:solidFill>
                  <a:prstClr val="black"/>
                </a:solidFill>
                <a:latin typeface="Calibri Light" panose="020F0302020204030204"/>
              </a:rPr>
              <a:t>.</a:t>
            </a:r>
            <a:endParaRPr lang="en-GB" b="1" dirty="0">
              <a:solidFill>
                <a:prstClr val="black"/>
              </a:solidFill>
              <a:latin typeface="Calibri Light" panose="020F0302020204030204"/>
            </a:endParaRPr>
          </a:p>
        </p:txBody>
      </p:sp>
    </p:spTree>
    <p:extLst>
      <p:ext uri="{BB962C8B-B14F-4D97-AF65-F5344CB8AC3E}">
        <p14:creationId xmlns:p14="http://schemas.microsoft.com/office/powerpoint/2010/main" val="33215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61428" y="980135"/>
            <a:ext cx="2976911" cy="2976911"/>
          </a:xfrm>
        </p:spPr>
      </p:pic>
      <p:sp>
        <p:nvSpPr>
          <p:cNvPr id="5" name="TextBox 4"/>
          <p:cNvSpPr txBox="1"/>
          <p:nvPr/>
        </p:nvSpPr>
        <p:spPr>
          <a:xfrm>
            <a:off x="3464856" y="1522896"/>
            <a:ext cx="2370053" cy="1938992"/>
          </a:xfrm>
          <a:prstGeom prst="rect">
            <a:avLst/>
          </a:prstGeom>
          <a:noFill/>
        </p:spPr>
        <p:txBody>
          <a:bodyPr wrap="square" rtlCol="0">
            <a:spAutoFit/>
          </a:bodyPr>
          <a:lstStyle/>
          <a:p>
            <a:pPr algn="ctr"/>
            <a:r>
              <a:rPr lang="en-GB" sz="2400" dirty="0">
                <a:solidFill>
                  <a:prstClr val="black"/>
                </a:solidFill>
                <a:latin typeface="Calibri Light" panose="020F0302020204030204"/>
              </a:rPr>
              <a:t>Is it a positive idea to teach young people mindfulness? Why?</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1767" y="1973432"/>
            <a:ext cx="2976911" cy="2976911"/>
          </a:xfrm>
          <a:prstGeom prst="rect">
            <a:avLst/>
          </a:prstGeom>
        </p:spPr>
      </p:pic>
      <p:sp>
        <p:nvSpPr>
          <p:cNvPr id="7" name="TextBox 6"/>
          <p:cNvSpPr txBox="1"/>
          <p:nvPr/>
        </p:nvSpPr>
        <p:spPr>
          <a:xfrm>
            <a:off x="6667203" y="2492392"/>
            <a:ext cx="2564932" cy="1938992"/>
          </a:xfrm>
          <a:prstGeom prst="rect">
            <a:avLst/>
          </a:prstGeom>
          <a:noFill/>
        </p:spPr>
        <p:txBody>
          <a:bodyPr wrap="square" rtlCol="0">
            <a:spAutoFit/>
          </a:bodyPr>
          <a:lstStyle/>
          <a:p>
            <a:pPr algn="ctr"/>
            <a:r>
              <a:rPr lang="en-GB" sz="2400" dirty="0">
                <a:solidFill>
                  <a:prstClr val="black"/>
                </a:solidFill>
                <a:latin typeface="Calibri Light" panose="020F0302020204030204"/>
              </a:rPr>
              <a:t>Does your school </a:t>
            </a:r>
            <a:r>
              <a:rPr lang="en-GB" sz="2400" dirty="0" smtClean="0">
                <a:solidFill>
                  <a:prstClr val="black"/>
                </a:solidFill>
                <a:latin typeface="Calibri Light" panose="020F0302020204030204"/>
              </a:rPr>
              <a:t>do enough to support emotional learning do you think?</a:t>
            </a:r>
            <a:endParaRPr lang="en-GB" sz="2400" dirty="0">
              <a:solidFill>
                <a:prstClr val="black"/>
              </a:solidFill>
              <a:latin typeface="Calibri Light" panose="020F0302020204030204"/>
            </a:endParaRPr>
          </a:p>
        </p:txBody>
      </p:sp>
    </p:spTree>
    <p:extLst>
      <p:ext uri="{BB962C8B-B14F-4D97-AF65-F5344CB8AC3E}">
        <p14:creationId xmlns:p14="http://schemas.microsoft.com/office/powerpoint/2010/main" val="9119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R E M O V I N G  T H E  </a:t>
            </a:r>
          </a:p>
          <a:p>
            <a:pPr algn="ctr"/>
            <a:r>
              <a:rPr lang="en-GB" sz="2400" b="1" dirty="0" smtClean="0">
                <a:solidFill>
                  <a:prstClr val="white"/>
                </a:solidFill>
                <a:latin typeface="Foco" panose="020B0504050202020203" pitchFamily="34" charset="0"/>
              </a:rPr>
              <a:t>S T I G M A </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157441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2" name="Oval Callout 1"/>
          <p:cNvSpPr/>
          <p:nvPr/>
        </p:nvSpPr>
        <p:spPr>
          <a:xfrm>
            <a:off x="1386039" y="509333"/>
            <a:ext cx="5839708" cy="5352452"/>
          </a:xfrm>
          <a:prstGeom prst="wedgeEllipseCallou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4">
                    <a:lumMod val="20000"/>
                    <a:lumOff val="80000"/>
                  </a:schemeClr>
                </a:solidFill>
              </a:rPr>
              <a:t>People with mental health problems say that the social stigma attached to mental ill health and the discrimination they experience can make their difficulties worse and make it harder to recover.</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3942" y="2000414"/>
            <a:ext cx="2976911" cy="3149102"/>
          </a:xfrm>
          <a:prstGeom prst="rect">
            <a:avLst/>
          </a:prstGeom>
        </p:spPr>
      </p:pic>
      <p:sp>
        <p:nvSpPr>
          <p:cNvPr id="13" name="TextBox 12"/>
          <p:cNvSpPr txBox="1"/>
          <p:nvPr/>
        </p:nvSpPr>
        <p:spPr>
          <a:xfrm>
            <a:off x="8409198" y="2646966"/>
            <a:ext cx="2626397" cy="1938992"/>
          </a:xfrm>
          <a:prstGeom prst="rect">
            <a:avLst/>
          </a:prstGeom>
          <a:noFill/>
        </p:spPr>
        <p:txBody>
          <a:bodyPr wrap="square" rtlCol="0">
            <a:spAutoFit/>
          </a:bodyPr>
          <a:lstStyle/>
          <a:p>
            <a:pPr algn="ctr"/>
            <a:r>
              <a:rPr lang="en-GB" sz="2400" dirty="0"/>
              <a:t>What are some of the stereotypes and negative ideas associated with mental health?</a:t>
            </a:r>
          </a:p>
        </p:txBody>
      </p:sp>
    </p:spTree>
    <p:extLst>
      <p:ext uri="{BB962C8B-B14F-4D97-AF65-F5344CB8AC3E}">
        <p14:creationId xmlns:p14="http://schemas.microsoft.com/office/powerpoint/2010/main" val="26141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597218" y="1632255"/>
            <a:ext cx="1122940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400" dirty="0">
                <a:latin typeface="+mj-lt"/>
              </a:rPr>
              <a:t>Pupils are taught from a young age how to take care of their bodies, but looking after their minds often comes later, if at all</a:t>
            </a:r>
            <a:r>
              <a:rPr lang="en-GB" sz="2400" dirty="0" smtClean="0">
                <a:latin typeface="+mj-lt"/>
              </a:rPr>
              <a:t>.</a:t>
            </a:r>
          </a:p>
          <a:p>
            <a:r>
              <a:rPr lang="en-GB" sz="2400" dirty="0" smtClean="0">
                <a:latin typeface="+mj-lt"/>
              </a:rPr>
              <a:t> </a:t>
            </a:r>
          </a:p>
          <a:p>
            <a:r>
              <a:rPr lang="en-GB" sz="2400" dirty="0" smtClean="0">
                <a:latin typeface="+mj-lt"/>
              </a:rPr>
              <a:t>Young people </a:t>
            </a:r>
            <a:r>
              <a:rPr lang="en-GB" sz="2400" dirty="0">
                <a:latin typeface="+mj-lt"/>
              </a:rPr>
              <a:t>need to be aware that things will sometimes </a:t>
            </a:r>
            <a:r>
              <a:rPr lang="en-GB" sz="2400" dirty="0" smtClean="0">
                <a:latin typeface="+mj-lt"/>
              </a:rPr>
              <a:t>/ often go </a:t>
            </a:r>
            <a:r>
              <a:rPr lang="en-GB" sz="2400" dirty="0">
                <a:latin typeface="+mj-lt"/>
              </a:rPr>
              <a:t>wrong – and that’s OK. Resilience is, undoubtedly, one of the most valuable skills </a:t>
            </a:r>
            <a:r>
              <a:rPr lang="en-GB" sz="2400" dirty="0" smtClean="0">
                <a:latin typeface="+mj-lt"/>
              </a:rPr>
              <a:t>we can </a:t>
            </a:r>
            <a:r>
              <a:rPr lang="en-GB" sz="2400" dirty="0">
                <a:latin typeface="+mj-lt"/>
              </a:rPr>
              <a:t>develop. </a:t>
            </a:r>
            <a:r>
              <a:rPr lang="en-GB" sz="2400" dirty="0" smtClean="0">
                <a:latin typeface="+mj-lt"/>
              </a:rPr>
              <a:t>However, we are often not taught to be resilient or to deal with failure at school.</a:t>
            </a:r>
            <a:endParaRPr lang="en-GB" sz="2400" dirty="0">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25512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4859" y="1374771"/>
            <a:ext cx="3580598" cy="3451083"/>
          </a:xfrm>
          <a:prstGeom prst="rect">
            <a:avLst/>
          </a:prstGeom>
        </p:spPr>
      </p:pic>
      <p:sp>
        <p:nvSpPr>
          <p:cNvPr id="5" name="TextBox 4"/>
          <p:cNvSpPr txBox="1"/>
          <p:nvPr/>
        </p:nvSpPr>
        <p:spPr>
          <a:xfrm>
            <a:off x="4235116" y="2098326"/>
            <a:ext cx="2962833" cy="1938992"/>
          </a:xfrm>
          <a:prstGeom prst="rect">
            <a:avLst/>
          </a:prstGeom>
          <a:noFill/>
        </p:spPr>
        <p:txBody>
          <a:bodyPr wrap="square" rtlCol="0">
            <a:spAutoFit/>
          </a:bodyPr>
          <a:lstStyle/>
          <a:p>
            <a:pPr algn="ctr"/>
            <a:r>
              <a:rPr lang="en-GB" sz="2400" dirty="0">
                <a:solidFill>
                  <a:srgbClr val="353739"/>
                </a:solidFill>
              </a:rPr>
              <a:t>Why do you think many of us are not taught about </a:t>
            </a:r>
            <a:r>
              <a:rPr lang="en-GB" sz="2400" dirty="0" smtClean="0">
                <a:solidFill>
                  <a:srgbClr val="353739"/>
                </a:solidFill>
              </a:rPr>
              <a:t>dealing with failure </a:t>
            </a:r>
            <a:r>
              <a:rPr lang="en-GB" sz="2400" dirty="0">
                <a:solidFill>
                  <a:srgbClr val="353739"/>
                </a:solidFill>
              </a:rPr>
              <a:t>at school? Should we be?</a:t>
            </a:r>
          </a:p>
        </p:txBody>
      </p:sp>
    </p:spTree>
    <p:extLst>
      <p:ext uri="{BB962C8B-B14F-4D97-AF65-F5344CB8AC3E}">
        <p14:creationId xmlns:p14="http://schemas.microsoft.com/office/powerpoint/2010/main" val="36645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404" y="1152136"/>
            <a:ext cx="10446350" cy="2769989"/>
          </a:xfrm>
          <a:prstGeom prst="rect">
            <a:avLst/>
          </a:prstGeom>
        </p:spPr>
        <p:txBody>
          <a:bodyPr wrap="square">
            <a:spAutoFit/>
          </a:bodyPr>
          <a:lstStyle/>
          <a:p>
            <a:r>
              <a:rPr lang="en-GB" sz="2400" dirty="0">
                <a:solidFill>
                  <a:prstClr val="black"/>
                </a:solidFill>
                <a:latin typeface="+mj-lt"/>
              </a:rPr>
              <a:t>Watch the </a:t>
            </a:r>
            <a:r>
              <a:rPr lang="en-GB" sz="2400" dirty="0" smtClean="0">
                <a:solidFill>
                  <a:prstClr val="black"/>
                </a:solidFill>
                <a:latin typeface="+mj-lt"/>
              </a:rPr>
              <a:t>short film (1.58 mins</a:t>
            </a:r>
            <a:r>
              <a:rPr lang="en-GB" sz="2400" dirty="0">
                <a:solidFill>
                  <a:prstClr val="black"/>
                </a:solidFill>
                <a:latin typeface="+mj-lt"/>
              </a:rPr>
              <a:t>) made </a:t>
            </a:r>
            <a:r>
              <a:rPr lang="en-GB" sz="2400" dirty="0" smtClean="0">
                <a:solidFill>
                  <a:prstClr val="black"/>
                </a:solidFill>
                <a:latin typeface="+mj-lt"/>
              </a:rPr>
              <a:t>for </a:t>
            </a:r>
            <a:r>
              <a:rPr lang="en-GB" sz="2400" dirty="0" smtClean="0">
                <a:solidFill>
                  <a:prstClr val="black"/>
                </a:solidFill>
                <a:latin typeface="+mj-lt"/>
                <a:hlinkClick r:id="rId2"/>
              </a:rPr>
              <a:t>Heads-</a:t>
            </a:r>
            <a:r>
              <a:rPr lang="en-GB" sz="2400" dirty="0">
                <a:solidFill>
                  <a:prstClr val="black"/>
                </a:solidFill>
                <a:latin typeface="+mj-lt"/>
                <a:hlinkClick r:id="rId2"/>
              </a:rPr>
              <a:t>U</a:t>
            </a:r>
            <a:r>
              <a:rPr lang="en-GB" sz="2400" dirty="0" smtClean="0">
                <a:solidFill>
                  <a:prstClr val="black"/>
                </a:solidFill>
                <a:latin typeface="+mj-lt"/>
                <a:hlinkClick r:id="rId2"/>
              </a:rPr>
              <a:t>p</a:t>
            </a:r>
            <a:r>
              <a:rPr lang="en-GB" sz="2400" dirty="0" smtClean="0">
                <a:solidFill>
                  <a:prstClr val="black"/>
                </a:solidFill>
                <a:latin typeface="+mj-lt"/>
              </a:rPr>
              <a:t> as an advert by Mental Health Awareness entitled:   </a:t>
            </a:r>
            <a:endParaRPr lang="en-GB" sz="2400" dirty="0">
              <a:solidFill>
                <a:prstClr val="black"/>
              </a:solidFill>
              <a:latin typeface="+mj-lt"/>
            </a:endParaRPr>
          </a:p>
          <a:p>
            <a:endParaRPr lang="en-GB" sz="2400" dirty="0">
              <a:solidFill>
                <a:prstClr val="black"/>
              </a:solidFill>
              <a:latin typeface="+mj-lt"/>
            </a:endParaRPr>
          </a:p>
          <a:p>
            <a:r>
              <a:rPr lang="en-GB" sz="3600" b="1" u="sng" dirty="0" smtClean="0">
                <a:solidFill>
                  <a:prstClr val="black"/>
                </a:solidFill>
                <a:latin typeface="+mj-lt"/>
                <a:hlinkClick r:id="rId3"/>
              </a:rPr>
              <a:t>We all have problems</a:t>
            </a:r>
            <a:endParaRPr lang="en-GB" sz="3600" b="1" u="sng" dirty="0">
              <a:solidFill>
                <a:prstClr val="black"/>
              </a:solidFill>
              <a:latin typeface="+mj-lt"/>
            </a:endParaRPr>
          </a:p>
          <a:p>
            <a:r>
              <a:rPr lang="en-GB" altLang="en-US" sz="1400" b="1" dirty="0" smtClean="0">
                <a:solidFill>
                  <a:prstClr val="black"/>
                </a:solidFill>
                <a:latin typeface="+mj-lt"/>
                <a:ea typeface="Calibri" panose="020F0502020204030204" pitchFamily="34" charset="0"/>
                <a:cs typeface="Times New Roman" panose="02020603050405020304" pitchFamily="18" charset="0"/>
              </a:rPr>
              <a:t>(Click on </a:t>
            </a:r>
            <a:r>
              <a:rPr lang="en-GB" altLang="en-US" sz="1400" b="1" dirty="0">
                <a:solidFill>
                  <a:prstClr val="black"/>
                </a:solidFill>
                <a:latin typeface="+mj-lt"/>
                <a:ea typeface="Calibri" panose="020F0502020204030204" pitchFamily="34" charset="0"/>
                <a:cs typeface="Times New Roman" panose="02020603050405020304" pitchFamily="18" charset="0"/>
              </a:rPr>
              <a:t>the link above for the </a:t>
            </a:r>
            <a:r>
              <a:rPr lang="en-GB" altLang="en-US" sz="1400" b="1" dirty="0" smtClean="0">
                <a:solidFill>
                  <a:prstClr val="black"/>
                </a:solidFill>
                <a:latin typeface="+mj-lt"/>
                <a:ea typeface="Calibri" panose="020F0502020204030204" pitchFamily="34" charset="0"/>
                <a:cs typeface="Times New Roman" panose="02020603050405020304" pitchFamily="18" charset="0"/>
              </a:rPr>
              <a:t>hyperlink)</a:t>
            </a:r>
            <a:endParaRPr lang="en-GB" sz="2400" dirty="0">
              <a:solidFill>
                <a:prstClr val="black"/>
              </a:solidFill>
              <a:latin typeface="+mj-lt"/>
            </a:endParaRPr>
          </a:p>
          <a:p>
            <a:endParaRPr lang="en-GB" sz="1600" dirty="0" smtClean="0">
              <a:solidFill>
                <a:prstClr val="black"/>
              </a:solidFill>
              <a:latin typeface="+mj-lt"/>
            </a:endParaRPr>
          </a:p>
          <a:p>
            <a:endParaRPr lang="en-GB" sz="1600" dirty="0">
              <a:solidFill>
                <a:prstClr val="black"/>
              </a:solidFill>
              <a:latin typeface="+mj-lt"/>
            </a:endParaRPr>
          </a:p>
          <a:p>
            <a:endParaRPr lang="en-GB" sz="1600" dirty="0" smtClean="0">
              <a:solidFill>
                <a:prstClr val="black"/>
              </a:solidFill>
              <a:latin typeface="+mj-lt"/>
            </a:endParaRPr>
          </a:p>
        </p:txBody>
      </p:sp>
      <p:pic>
        <p:nvPicPr>
          <p:cNvPr id="1026" name="Picture 2" descr="https://i.ytimg.com/vi/TCqm0V8nerY/maxresdefaul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5643" y="1870842"/>
            <a:ext cx="5535275" cy="311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13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528381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189439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pic>
        <p:nvPicPr>
          <p:cNvPr id="8" name="Picture 2" descr="https://i.ytimg.com/vi/TCqm0V8nerY/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0647" y="1750246"/>
            <a:ext cx="5272821" cy="296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8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1996" y="922384"/>
            <a:ext cx="2976911" cy="2976911"/>
          </a:xfrm>
        </p:spPr>
      </p:pic>
      <p:sp>
        <p:nvSpPr>
          <p:cNvPr id="5" name="TextBox 4"/>
          <p:cNvSpPr txBox="1"/>
          <p:nvPr/>
        </p:nvSpPr>
        <p:spPr>
          <a:xfrm>
            <a:off x="1267252" y="1568936"/>
            <a:ext cx="2626397" cy="1938992"/>
          </a:xfrm>
          <a:prstGeom prst="rect">
            <a:avLst/>
          </a:prstGeom>
          <a:noFill/>
        </p:spPr>
        <p:txBody>
          <a:bodyPr wrap="square" rtlCol="0">
            <a:spAutoFit/>
          </a:bodyPr>
          <a:lstStyle/>
          <a:p>
            <a:pPr algn="ctr"/>
            <a:r>
              <a:rPr lang="en-GB" sz="2400" b="1" u="sng" dirty="0">
                <a:solidFill>
                  <a:srgbClr val="35372F"/>
                </a:solidFill>
              </a:rPr>
              <a:t>Think about </a:t>
            </a:r>
            <a:r>
              <a:rPr lang="en-GB" sz="2400" dirty="0">
                <a:solidFill>
                  <a:srgbClr val="35372F"/>
                </a:solidFill>
              </a:rPr>
              <a:t>whether you recognise any of the feelings in the film</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3339" y="1915682"/>
            <a:ext cx="2976911" cy="2976911"/>
          </a:xfrm>
          <a:prstGeom prst="rect">
            <a:avLst/>
          </a:prstGeom>
        </p:spPr>
      </p:pic>
      <p:sp>
        <p:nvSpPr>
          <p:cNvPr id="7" name="TextBox 6"/>
          <p:cNvSpPr txBox="1"/>
          <p:nvPr/>
        </p:nvSpPr>
        <p:spPr>
          <a:xfrm>
            <a:off x="4622136" y="2631779"/>
            <a:ext cx="2448046" cy="1200329"/>
          </a:xfrm>
          <a:prstGeom prst="rect">
            <a:avLst/>
          </a:prstGeom>
          <a:noFill/>
        </p:spPr>
        <p:txBody>
          <a:bodyPr wrap="square" rtlCol="0">
            <a:spAutoFit/>
          </a:bodyPr>
          <a:lstStyle/>
          <a:p>
            <a:pPr algn="ctr"/>
            <a:r>
              <a:rPr lang="en-GB" sz="2400" b="1" u="sng" dirty="0">
                <a:solidFill>
                  <a:srgbClr val="35372F"/>
                </a:solidFill>
              </a:rPr>
              <a:t>Think about </a:t>
            </a:r>
            <a:r>
              <a:rPr lang="en-GB" sz="2400" dirty="0">
                <a:solidFill>
                  <a:srgbClr val="35372F"/>
                </a:solidFill>
              </a:rPr>
              <a:t>who you turn to when you have anxiety </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9452" y="2652086"/>
            <a:ext cx="2976911" cy="2976911"/>
          </a:xfrm>
          <a:prstGeom prst="rect">
            <a:avLst/>
          </a:prstGeom>
        </p:spPr>
      </p:pic>
      <p:sp>
        <p:nvSpPr>
          <p:cNvPr id="9" name="TextBox 8"/>
          <p:cNvSpPr txBox="1"/>
          <p:nvPr/>
        </p:nvSpPr>
        <p:spPr>
          <a:xfrm>
            <a:off x="8423884" y="3355711"/>
            <a:ext cx="2448046" cy="1569660"/>
          </a:xfrm>
          <a:prstGeom prst="rect">
            <a:avLst/>
          </a:prstGeom>
          <a:noFill/>
        </p:spPr>
        <p:txBody>
          <a:bodyPr wrap="square" rtlCol="0">
            <a:spAutoFit/>
          </a:bodyPr>
          <a:lstStyle/>
          <a:p>
            <a:pPr algn="ctr"/>
            <a:r>
              <a:rPr lang="en-GB" sz="2400" b="1" u="sng" dirty="0">
                <a:solidFill>
                  <a:srgbClr val="35372F"/>
                </a:solidFill>
              </a:rPr>
              <a:t>Think about </a:t>
            </a:r>
            <a:r>
              <a:rPr lang="en-GB" sz="2400" dirty="0">
                <a:solidFill>
                  <a:srgbClr val="35372F"/>
                </a:solidFill>
              </a:rPr>
              <a:t>what some of the main causes of your anxiety are</a:t>
            </a:r>
          </a:p>
        </p:txBody>
      </p:sp>
    </p:spTree>
    <p:extLst>
      <p:ext uri="{BB962C8B-B14F-4D97-AF65-F5344CB8AC3E}">
        <p14:creationId xmlns:p14="http://schemas.microsoft.com/office/powerpoint/2010/main" val="216665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387" y="4441676"/>
            <a:ext cx="11239487" cy="2539682"/>
          </a:xfrm>
        </p:spPr>
        <p:txBody>
          <a:bodyPr>
            <a:normAutofit/>
          </a:bodyPr>
          <a:lstStyle/>
          <a:p>
            <a:pPr marL="0" indent="0">
              <a:buNone/>
            </a:pPr>
            <a:r>
              <a:rPr lang="en-GB" sz="2400" dirty="0" smtClean="0"/>
              <a:t>Talk with the person next to you for a few minutes and then share ideas with the class. </a:t>
            </a:r>
            <a:endParaRPr lang="en-GB" sz="2400"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0089" y="1204883"/>
            <a:ext cx="2976911" cy="2976911"/>
          </a:xfrm>
          <a:prstGeom prst="rect">
            <a:avLst/>
          </a:prstGeom>
        </p:spPr>
      </p:pic>
      <p:sp>
        <p:nvSpPr>
          <p:cNvPr id="7" name="TextBox 6"/>
          <p:cNvSpPr txBox="1"/>
          <p:nvPr/>
        </p:nvSpPr>
        <p:spPr>
          <a:xfrm>
            <a:off x="4655345" y="2005439"/>
            <a:ext cx="2626397" cy="1200329"/>
          </a:xfrm>
          <a:prstGeom prst="rect">
            <a:avLst/>
          </a:prstGeom>
          <a:noFill/>
        </p:spPr>
        <p:txBody>
          <a:bodyPr wrap="square" rtlCol="0">
            <a:spAutoFit/>
          </a:bodyPr>
          <a:lstStyle/>
          <a:p>
            <a:pPr algn="ctr"/>
            <a:r>
              <a:rPr lang="en-GB" sz="2400" dirty="0">
                <a:solidFill>
                  <a:srgbClr val="35372F"/>
                </a:solidFill>
              </a:rPr>
              <a:t>Should we teach about emotions at school?</a:t>
            </a:r>
          </a:p>
        </p:txBody>
      </p:sp>
    </p:spTree>
    <p:extLst>
      <p:ext uri="{BB962C8B-B14F-4D97-AF65-F5344CB8AC3E}">
        <p14:creationId xmlns:p14="http://schemas.microsoft.com/office/powerpoint/2010/main" val="28493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738664"/>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 T A K E  I T  F U R T H E R </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p:txBody>
      </p:sp>
    </p:spTree>
    <p:extLst>
      <p:ext uri="{BB962C8B-B14F-4D97-AF65-F5344CB8AC3E}">
        <p14:creationId xmlns:p14="http://schemas.microsoft.com/office/powerpoint/2010/main" val="3274181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it further:</a:t>
            </a:r>
            <a:endParaRPr lang="en-GB" dirty="0"/>
          </a:p>
        </p:txBody>
      </p:sp>
      <p:sp>
        <p:nvSpPr>
          <p:cNvPr id="5" name="Content Placeholder 4"/>
          <p:cNvSpPr>
            <a:spLocks noGrp="1"/>
          </p:cNvSpPr>
          <p:nvPr>
            <p:ph idx="1"/>
          </p:nvPr>
        </p:nvSpPr>
        <p:spPr/>
        <p:txBody>
          <a:bodyPr/>
          <a:lstStyle/>
          <a:p>
            <a:pPr marL="0" indent="0">
              <a:buNone/>
            </a:pPr>
            <a:r>
              <a:rPr lang="en-GB" dirty="0" smtClean="0"/>
              <a:t>Look at the following article exploring some of the arguments for why we should start teaching emotions at school. </a:t>
            </a:r>
            <a:endParaRPr lang="en-GB" dirty="0"/>
          </a:p>
        </p:txBody>
      </p:sp>
    </p:spTree>
    <p:extLst>
      <p:ext uri="{BB962C8B-B14F-4D97-AF65-F5344CB8AC3E}">
        <p14:creationId xmlns:p14="http://schemas.microsoft.com/office/powerpoint/2010/main" val="190644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530" y="1855471"/>
            <a:ext cx="11627318" cy="4500880"/>
          </a:xfrm>
          <a:solidFill>
            <a:schemeClr val="bg1"/>
          </a:solidFill>
        </p:spPr>
        <p:txBody>
          <a:bodyPr>
            <a:normAutofit/>
          </a:bodyPr>
          <a:lstStyle/>
          <a:p>
            <a:pPr marL="0" indent="0">
              <a:buNone/>
            </a:pPr>
            <a:r>
              <a:rPr lang="en-GB" sz="2400" dirty="0" smtClean="0">
                <a:latin typeface="+mj-lt"/>
              </a:rPr>
              <a:t>Who </a:t>
            </a:r>
            <a:r>
              <a:rPr lang="en-GB" sz="2400" dirty="0">
                <a:latin typeface="+mj-lt"/>
              </a:rPr>
              <a:t>taught you how to identify and manage your </a:t>
            </a:r>
            <a:r>
              <a:rPr lang="en-GB" sz="2400" dirty="0">
                <a:latin typeface="+mj-lt"/>
                <a:hlinkClick r:id="rId2"/>
              </a:rPr>
              <a:t>emotions</a:t>
            </a:r>
            <a:r>
              <a:rPr lang="en-GB" sz="2400" dirty="0">
                <a:latin typeface="+mj-lt"/>
              </a:rPr>
              <a:t>, how to recognize them when they arose, and how to navigate your way through them? For many adults, the answer is: No one. You hacked your way through those confusing thickets on your own. </a:t>
            </a:r>
            <a:endParaRPr lang="en-GB" sz="2400" dirty="0" smtClean="0">
              <a:latin typeface="+mj-lt"/>
            </a:endParaRPr>
          </a:p>
          <a:p>
            <a:pPr marL="0" indent="0">
              <a:buNone/>
            </a:pPr>
            <a:r>
              <a:rPr lang="en-GB" sz="2400" dirty="0" smtClean="0">
                <a:latin typeface="+mj-lt"/>
              </a:rPr>
              <a:t>Although </a:t>
            </a:r>
            <a:r>
              <a:rPr lang="en-GB" sz="2400" dirty="0">
                <a:latin typeface="+mj-lt"/>
              </a:rPr>
              <a:t>navigating our inner landscape was not something that was taught to us in school, it should be, contend a number of researchers. They believe </a:t>
            </a:r>
            <a:r>
              <a:rPr lang="en-GB" sz="2400" dirty="0">
                <a:latin typeface="+mj-lt"/>
                <a:hlinkClick r:id="rId3"/>
              </a:rPr>
              <a:t>emotional skills</a:t>
            </a:r>
            <a:r>
              <a:rPr lang="en-GB" sz="2400" dirty="0">
                <a:latin typeface="+mj-lt"/>
              </a:rPr>
              <a:t> should rank as high in importance in children’s educations as </a:t>
            </a:r>
            <a:r>
              <a:rPr lang="en-GB" sz="2400" dirty="0">
                <a:latin typeface="+mj-lt"/>
                <a:hlinkClick r:id="rId4"/>
              </a:rPr>
              <a:t>math</a:t>
            </a:r>
            <a:r>
              <a:rPr lang="en-GB" sz="2400" dirty="0">
                <a:latin typeface="+mj-lt"/>
              </a:rPr>
              <a:t>, </a:t>
            </a:r>
            <a:r>
              <a:rPr lang="en-GB" sz="2400" dirty="0">
                <a:latin typeface="+mj-lt"/>
                <a:hlinkClick r:id="rId5"/>
              </a:rPr>
              <a:t>reading</a:t>
            </a:r>
            <a:r>
              <a:rPr lang="en-GB" sz="2400" dirty="0">
                <a:latin typeface="+mj-lt"/>
              </a:rPr>
              <a:t>, </a:t>
            </a:r>
            <a:r>
              <a:rPr lang="en-GB" sz="2400" dirty="0">
                <a:latin typeface="+mj-lt"/>
                <a:hlinkClick r:id="rId6"/>
              </a:rPr>
              <a:t>history</a:t>
            </a:r>
            <a:r>
              <a:rPr lang="en-GB" sz="2400" dirty="0">
                <a:latin typeface="+mj-lt"/>
              </a:rPr>
              <a:t> and </a:t>
            </a:r>
            <a:r>
              <a:rPr lang="en-GB" sz="2400" dirty="0">
                <a:latin typeface="+mj-lt"/>
                <a:hlinkClick r:id="rId7"/>
              </a:rPr>
              <a:t>science</a:t>
            </a:r>
            <a:r>
              <a:rPr lang="en-GB" sz="2400" dirty="0">
                <a:latin typeface="+mj-lt"/>
              </a:rPr>
              <a:t>.</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5122" name="Picture 2" descr="https://cdn.pixabay.com/photo/2013/07/12/15/54/emoticons-150528_960_720.png"/>
          <p:cNvPicPr>
            <a:picLocks noChangeAspect="1" noChangeArrowheads="1"/>
          </p:cNvPicPr>
          <p:nvPr/>
        </p:nvPicPr>
        <p:blipFill rotWithShape="1">
          <a:blip r:embed="rId8">
            <a:extLst>
              <a:ext uri="{28A0092B-C50C-407E-A947-70E740481C1C}">
                <a14:useLocalDpi xmlns:a14="http://schemas.microsoft.com/office/drawing/2010/main" val="0"/>
              </a:ext>
            </a:extLst>
          </a:blip>
          <a:srcRect b="83704"/>
          <a:stretch/>
        </p:blipFill>
        <p:spPr bwMode="auto">
          <a:xfrm>
            <a:off x="7554027" y="5353618"/>
            <a:ext cx="4400550" cy="11176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423530" y="455279"/>
            <a:ext cx="11357344" cy="1190958"/>
          </a:xfrm>
        </p:spPr>
        <p:txBody>
          <a:bodyPr>
            <a:normAutofit/>
          </a:bodyPr>
          <a:lstStyle/>
          <a:p>
            <a:r>
              <a:rPr lang="en-GB" sz="4000" b="1" dirty="0" smtClean="0"/>
              <a:t>Should emotions be taught at school?</a:t>
            </a:r>
            <a:endParaRPr lang="en-GB" sz="4000" b="1" dirty="0"/>
          </a:p>
        </p:txBody>
      </p:sp>
      <p:sp>
        <p:nvSpPr>
          <p:cNvPr id="7" name="Rectangle 6"/>
          <p:cNvSpPr/>
          <p:nvPr/>
        </p:nvSpPr>
        <p:spPr>
          <a:xfrm>
            <a:off x="423530" y="1306025"/>
            <a:ext cx="3111749" cy="461665"/>
          </a:xfrm>
          <a:prstGeom prst="rect">
            <a:avLst/>
          </a:prstGeom>
        </p:spPr>
        <p:txBody>
          <a:bodyPr wrap="none">
            <a:spAutoFit/>
          </a:bodyPr>
          <a:lstStyle/>
          <a:p>
            <a:r>
              <a:rPr lang="en-GB" sz="2400" dirty="0">
                <a:solidFill>
                  <a:srgbClr val="919191"/>
                </a:solidFill>
                <a:latin typeface="Lora"/>
              </a:rPr>
              <a:t>By Grace Rubenstein</a:t>
            </a:r>
            <a:endParaRPr lang="en-GB" sz="2400" dirty="0"/>
          </a:p>
        </p:txBody>
      </p:sp>
    </p:spTree>
    <p:extLst>
      <p:ext uri="{BB962C8B-B14F-4D97-AF65-F5344CB8AC3E}">
        <p14:creationId xmlns:p14="http://schemas.microsoft.com/office/powerpoint/2010/main" val="3971917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259" y="1063309"/>
            <a:ext cx="11309684" cy="4707572"/>
          </a:xfrm>
          <a:solidFill>
            <a:schemeClr val="bg1"/>
          </a:solidFill>
        </p:spPr>
        <p:txBody>
          <a:bodyPr>
            <a:normAutofit/>
          </a:bodyPr>
          <a:lstStyle/>
          <a:p>
            <a:pPr marL="0" indent="0">
              <a:buNone/>
            </a:pPr>
            <a:r>
              <a:rPr lang="en-GB" sz="2400" dirty="0">
                <a:latin typeface="+mj-lt"/>
              </a:rPr>
              <a:t>Why do emotions matter? Research has found that people who are emotionally skilled perform better in school, have better relationships, and engage less frequently in unhealthy </a:t>
            </a:r>
            <a:r>
              <a:rPr lang="en-GB" sz="2400" dirty="0" smtClean="0">
                <a:latin typeface="+mj-lt"/>
              </a:rPr>
              <a:t>behaviours</a:t>
            </a:r>
            <a:r>
              <a:rPr lang="en-GB" sz="2400" dirty="0">
                <a:latin typeface="+mj-lt"/>
              </a:rPr>
              <a:t>. Plus, as more and more jobs are becoming mechanized, so-called soft skills — which include </a:t>
            </a:r>
            <a:r>
              <a:rPr lang="en-GB" sz="2400" dirty="0">
                <a:latin typeface="+mj-lt"/>
                <a:hlinkClick r:id="rId2"/>
              </a:rPr>
              <a:t>persistence</a:t>
            </a:r>
            <a:r>
              <a:rPr lang="en-GB" sz="2400" dirty="0">
                <a:latin typeface="+mj-lt"/>
              </a:rPr>
              <a:t>, </a:t>
            </a:r>
            <a:r>
              <a:rPr lang="en-GB" sz="2400" dirty="0" smtClean="0">
                <a:latin typeface="+mj-lt"/>
                <a:hlinkClick r:id="rId3"/>
              </a:rPr>
              <a:t>stress management</a:t>
            </a:r>
            <a:r>
              <a:rPr lang="en-GB" sz="2400" dirty="0">
                <a:latin typeface="+mj-lt"/>
              </a:rPr>
              <a:t> and </a:t>
            </a:r>
            <a:r>
              <a:rPr lang="en-GB" sz="2400" dirty="0">
                <a:latin typeface="+mj-lt"/>
                <a:hlinkClick r:id="rId4"/>
              </a:rPr>
              <a:t>communication</a:t>
            </a:r>
            <a:r>
              <a:rPr lang="en-GB" sz="2400" dirty="0">
                <a:latin typeface="+mj-lt"/>
              </a:rPr>
              <a:t> — are seen as a way to make humans irreplaceable by machine. </a:t>
            </a:r>
            <a:endParaRPr lang="en-GB" sz="2400" dirty="0" smtClean="0">
              <a:latin typeface="+mj-lt"/>
            </a:endParaRPr>
          </a:p>
          <a:p>
            <a:pPr marL="0" indent="0">
              <a:buNone/>
            </a:pPr>
            <a:r>
              <a:rPr lang="en-GB" sz="2400" dirty="0" smtClean="0">
                <a:latin typeface="+mj-lt"/>
              </a:rPr>
              <a:t>There </a:t>
            </a:r>
            <a:r>
              <a:rPr lang="en-GB" sz="2400" dirty="0">
                <a:latin typeface="+mj-lt"/>
              </a:rPr>
              <a:t>has been a growing effort in American schools to teach </a:t>
            </a:r>
            <a:r>
              <a:rPr lang="en-GB" sz="2400" dirty="0">
                <a:latin typeface="+mj-lt"/>
                <a:hlinkClick r:id="rId5"/>
              </a:rPr>
              <a:t>social and emotional learning</a:t>
            </a:r>
            <a:r>
              <a:rPr lang="en-GB" sz="2400" dirty="0">
                <a:latin typeface="+mj-lt"/>
              </a:rPr>
              <a:t> (SEL), but these tend to emphasize interpersonal skills like cooperation and </a:t>
            </a:r>
            <a:r>
              <a:rPr lang="en-GB" sz="2400" dirty="0">
                <a:latin typeface="+mj-lt"/>
                <a:hlinkClick r:id="rId6"/>
              </a:rPr>
              <a:t>communication</a:t>
            </a:r>
            <a:r>
              <a:rPr lang="en-GB" sz="2400" dirty="0">
                <a:latin typeface="+mj-lt"/>
              </a:rPr>
              <a:t>.</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6146" name="Picture 2" descr="https://cdn.pixabay.com/photo/2013/07/12/15/54/emoticons-150528_960_720.png"/>
          <p:cNvPicPr>
            <a:picLocks noChangeAspect="1" noChangeArrowheads="1"/>
          </p:cNvPicPr>
          <p:nvPr/>
        </p:nvPicPr>
        <p:blipFill rotWithShape="1">
          <a:blip r:embed="rId7">
            <a:extLst>
              <a:ext uri="{28A0092B-C50C-407E-A947-70E740481C1C}">
                <a14:useLocalDpi xmlns:a14="http://schemas.microsoft.com/office/drawing/2010/main" val="0"/>
              </a:ext>
            </a:extLst>
          </a:blip>
          <a:srcRect t="19879" b="59972"/>
          <a:stretch/>
        </p:blipFill>
        <p:spPr bwMode="auto">
          <a:xfrm>
            <a:off x="7422219" y="5277688"/>
            <a:ext cx="4400550" cy="138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42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635" y="873760"/>
            <a:ext cx="11454063" cy="5303203"/>
          </a:xfrm>
          <a:solidFill>
            <a:schemeClr val="bg1"/>
          </a:solidFill>
        </p:spPr>
        <p:txBody>
          <a:bodyPr>
            <a:normAutofit/>
          </a:bodyPr>
          <a:lstStyle/>
          <a:p>
            <a:pPr marL="0" indent="0">
              <a:buNone/>
            </a:pPr>
            <a:endParaRPr lang="en-GB" sz="2400" dirty="0" smtClean="0"/>
          </a:p>
          <a:p>
            <a:pPr marL="0" indent="0">
              <a:buNone/>
            </a:pPr>
            <a:r>
              <a:rPr lang="en-GB" sz="2400" dirty="0" smtClean="0"/>
              <a:t>Kids </a:t>
            </a:r>
            <a:r>
              <a:rPr lang="en-GB" sz="2400" dirty="0"/>
              <a:t>are often taught to ignore or cover over their emotions. Many Western societies view emotions as an indulgence or distraction, says University of California-Santa Barbara sociologist Thomas Scheff, a proponent of emotional education. Our emotions can give us valuable information about the world, but we’re often taught or socialized not to listen to them. Just as dangerous, Scheff says, is the practice of hiding one emotion behind another. He has found that men, in particular, tend to hide feelings of shame under anger, aggression and, far too often, violence.</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7170" name="Picture 2" descr="https://cdn.pixabay.com/photo/2013/07/12/15/54/emoticons-150528_960_720.png"/>
          <p:cNvPicPr>
            <a:picLocks noChangeAspect="1" noChangeArrowheads="1"/>
          </p:cNvPicPr>
          <p:nvPr/>
        </p:nvPicPr>
        <p:blipFill rotWithShape="1">
          <a:blip r:embed="rId2">
            <a:extLst>
              <a:ext uri="{28A0092B-C50C-407E-A947-70E740481C1C}">
                <a14:useLocalDpi xmlns:a14="http://schemas.microsoft.com/office/drawing/2010/main" val="0"/>
              </a:ext>
            </a:extLst>
          </a:blip>
          <a:srcRect t="39393" b="39421"/>
          <a:stretch/>
        </p:blipFill>
        <p:spPr bwMode="auto">
          <a:xfrm>
            <a:off x="7448148" y="5183739"/>
            <a:ext cx="4400550" cy="145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78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011" y="873760"/>
            <a:ext cx="11165305" cy="5303203"/>
          </a:xfrm>
          <a:solidFill>
            <a:schemeClr val="bg1"/>
          </a:solidFill>
        </p:spPr>
        <p:txBody>
          <a:bodyPr>
            <a:normAutofit/>
          </a:bodyPr>
          <a:lstStyle/>
          <a:p>
            <a:pPr marL="0" indent="0">
              <a:buNone/>
            </a:pPr>
            <a:r>
              <a:rPr lang="en-GB" sz="2400" dirty="0" smtClean="0">
                <a:latin typeface="+mj-lt"/>
              </a:rPr>
              <a:t>How </a:t>
            </a:r>
            <a:r>
              <a:rPr lang="en-GB" sz="2400" dirty="0">
                <a:latin typeface="+mj-lt"/>
              </a:rPr>
              <a:t>does one go about teaching emotions? One of the most prominent school programs for teaching about emotions is </a:t>
            </a:r>
            <a:r>
              <a:rPr lang="en-GB" sz="2400" dirty="0">
                <a:latin typeface="+mj-lt"/>
                <a:hlinkClick r:id="rId2"/>
              </a:rPr>
              <a:t>RULER</a:t>
            </a:r>
            <a:r>
              <a:rPr lang="en-GB" sz="2400" dirty="0">
                <a:latin typeface="+mj-lt"/>
              </a:rPr>
              <a:t>, developed in 2005 by Marc Brackett, David Caruso and Robin Stern of the Yale </a:t>
            </a:r>
            <a:r>
              <a:rPr lang="en-GB" sz="2400" dirty="0" smtClean="0">
                <a:latin typeface="+mj-lt"/>
              </a:rPr>
              <a:t>Centre </a:t>
            </a:r>
            <a:r>
              <a:rPr lang="en-GB" sz="2400" dirty="0">
                <a:latin typeface="+mj-lt"/>
              </a:rPr>
              <a:t>for Emotional Intelligence. </a:t>
            </a:r>
            <a:endParaRPr lang="en-GB" sz="2400" dirty="0" smtClean="0">
              <a:latin typeface="+mj-lt"/>
            </a:endParaRPr>
          </a:p>
          <a:p>
            <a:pPr marL="0" indent="0">
              <a:buNone/>
            </a:pPr>
            <a:r>
              <a:rPr lang="en-GB" sz="2400" dirty="0" smtClean="0">
                <a:latin typeface="+mj-lt"/>
              </a:rPr>
              <a:t>The </a:t>
            </a:r>
            <a:r>
              <a:rPr lang="en-GB" sz="2400" dirty="0">
                <a:latin typeface="+mj-lt"/>
              </a:rPr>
              <a:t>multiyear program is used in more than 1,000 schools, in the US and abroad, across grades K-8. The name, RULER, is an acronym for its five goals: </a:t>
            </a:r>
            <a:r>
              <a:rPr lang="en-GB" sz="2400" dirty="0">
                <a:latin typeface="+mj-lt"/>
                <a:hlinkClick r:id="rId3"/>
              </a:rPr>
              <a:t>recognizing emotions in oneself and others</a:t>
            </a:r>
            <a:r>
              <a:rPr lang="en-GB" sz="2400" dirty="0">
                <a:latin typeface="+mj-lt"/>
              </a:rPr>
              <a:t>; understanding the causes and consequences of emotions; </a:t>
            </a:r>
            <a:r>
              <a:rPr lang="en-GB" sz="2400" dirty="0" smtClean="0">
                <a:latin typeface="+mj-lt"/>
              </a:rPr>
              <a:t>labelling </a:t>
            </a:r>
            <a:r>
              <a:rPr lang="en-GB" sz="2400" dirty="0">
                <a:latin typeface="+mj-lt"/>
              </a:rPr>
              <a:t>emotional experiences with an accurate and diverse vocabulary; and expressing and regulating emotions in ways that </a:t>
            </a:r>
            <a:r>
              <a:rPr lang="en-GB" sz="2400" dirty="0">
                <a:latin typeface="+mj-lt"/>
                <a:hlinkClick r:id="rId4"/>
              </a:rPr>
              <a:t>promote growth</a:t>
            </a:r>
            <a:r>
              <a:rPr lang="en-GB" sz="2400" dirty="0">
                <a:latin typeface="+mj-lt"/>
              </a:rPr>
              <a:t>.</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8194" name="Picture 2" descr="https://cdn.pixabay.com/photo/2013/07/12/15/54/emoticons-150528_960_720.png"/>
          <p:cNvPicPr>
            <a:picLocks noChangeAspect="1" noChangeArrowheads="1"/>
          </p:cNvPicPr>
          <p:nvPr/>
        </p:nvPicPr>
        <p:blipFill rotWithShape="1">
          <a:blip r:embed="rId5">
            <a:extLst>
              <a:ext uri="{28A0092B-C50C-407E-A947-70E740481C1C}">
                <a14:useLocalDpi xmlns:a14="http://schemas.microsoft.com/office/drawing/2010/main" val="0"/>
              </a:ext>
            </a:extLst>
          </a:blip>
          <a:srcRect t="58504" b="20310"/>
          <a:stretch/>
        </p:blipFill>
        <p:spPr bwMode="auto">
          <a:xfrm>
            <a:off x="7485951" y="5200266"/>
            <a:ext cx="4400550" cy="145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72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38" y="1016001"/>
            <a:ext cx="11107554" cy="4754880"/>
          </a:xfrm>
          <a:solidFill>
            <a:schemeClr val="bg1"/>
          </a:solidFill>
        </p:spPr>
        <p:txBody>
          <a:bodyPr>
            <a:normAutofit/>
          </a:bodyPr>
          <a:lstStyle/>
          <a:p>
            <a:pPr marL="0" indent="0">
              <a:buNone/>
            </a:pPr>
            <a:r>
              <a:rPr lang="en-GB" sz="2400" dirty="0">
                <a:latin typeface="+mj-lt"/>
              </a:rPr>
              <a:t>As a strategy, children are taught to focus on the underlying theme of an emotion rather than getting lost in trying to define it. When an emotion grips you, explains Stern, understanding its thematic contours can help “name it to tame it.” </a:t>
            </a:r>
            <a:endParaRPr lang="en-GB" sz="2400" dirty="0" smtClean="0">
              <a:latin typeface="+mj-lt"/>
            </a:endParaRPr>
          </a:p>
          <a:p>
            <a:pPr marL="0" indent="0">
              <a:buNone/>
            </a:pPr>
            <a:r>
              <a:rPr lang="en-GB" sz="2400" dirty="0" smtClean="0">
                <a:latin typeface="+mj-lt"/>
              </a:rPr>
              <a:t>Even </a:t>
            </a:r>
            <a:r>
              <a:rPr lang="en-GB" sz="2400" dirty="0">
                <a:latin typeface="+mj-lt"/>
              </a:rPr>
              <a:t>though anger is experienced differently by different people, she explains, “the theme underlying anger is the same. It’s injustice or unfairness. The theme that underlies disappointment is an unmet expectation. The theme that underlies frustration is feeling blocked on your way to a goal. Pinning down the theme can “help a person be seen and understood and met where she is,” says Stern.</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9218" name="Picture 2" descr="https://cdn.pixabay.com/photo/2013/07/12/15/54/emoticons-150528_960_720.png"/>
          <p:cNvPicPr>
            <a:picLocks noChangeAspect="1" noChangeArrowheads="1"/>
          </p:cNvPicPr>
          <p:nvPr/>
        </p:nvPicPr>
        <p:blipFill rotWithShape="1">
          <a:blip r:embed="rId2">
            <a:extLst>
              <a:ext uri="{28A0092B-C50C-407E-A947-70E740481C1C}">
                <a14:useLocalDpi xmlns:a14="http://schemas.microsoft.com/office/drawing/2010/main" val="0"/>
              </a:ext>
            </a:extLst>
          </a:blip>
          <a:srcRect t="79542"/>
          <a:stretch/>
        </p:blipFill>
        <p:spPr bwMode="auto">
          <a:xfrm>
            <a:off x="7534077" y="5168433"/>
            <a:ext cx="4400550" cy="140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5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ea typeface="Calibri" panose="020F0502020204030204" pitchFamily="34" charset="0"/>
                <a:cs typeface="Times New Roman" panose="02020603050405020304" pitchFamily="18" charset="0"/>
              </a:rPr>
              <a:t>Introduce the following REFLECTIVE QUESTIONS for students to consider during the lesson:</a:t>
            </a:r>
            <a:endParaRPr lang="en-GB" dirty="0">
              <a:solidFill>
                <a:srgbClr val="35372F"/>
              </a:solidFill>
              <a:ea typeface="Calibri" panose="020F0502020204030204" pitchFamily="34" charset="0"/>
              <a:cs typeface="Times New Roman" panose="02020603050405020304" pitchFamily="18" charset="0"/>
            </a:endParaRPr>
          </a:p>
          <a:p>
            <a:pPr marL="514350" lvl="0" indent="-514350">
              <a:buFont typeface="+mj-lt"/>
              <a:buAutoNum type="arabicPeriod"/>
            </a:pPr>
            <a:r>
              <a:rPr lang="en-GB" b="1" dirty="0" smtClean="0">
                <a:solidFill>
                  <a:srgbClr val="35372F"/>
                </a:solidFill>
              </a:rPr>
              <a:t>Do </a:t>
            </a:r>
            <a:r>
              <a:rPr lang="en-GB" b="1" dirty="0" smtClean="0">
                <a:solidFill>
                  <a:srgbClr val="35372F"/>
                </a:solidFill>
              </a:rPr>
              <a:t>you feel emotionally healthy?</a:t>
            </a:r>
          </a:p>
          <a:p>
            <a:pPr marL="514350" lvl="0" indent="-514350">
              <a:buFont typeface="+mj-lt"/>
              <a:buAutoNum type="arabicPeriod"/>
            </a:pPr>
            <a:r>
              <a:rPr lang="en-GB" b="1" dirty="0" smtClean="0">
                <a:solidFill>
                  <a:srgbClr val="35372F"/>
                </a:solidFill>
              </a:rPr>
              <a:t>If not, do you know why not?</a:t>
            </a:r>
          </a:p>
          <a:p>
            <a:pPr marL="514350" indent="-514350">
              <a:buFont typeface="+mj-lt"/>
              <a:buAutoNum type="arabicPeriod"/>
            </a:pPr>
            <a:r>
              <a:rPr lang="en-GB" b="1" dirty="0">
                <a:solidFill>
                  <a:srgbClr val="35372F"/>
                </a:solidFill>
              </a:rPr>
              <a:t>Do you have support with any mental health worries in your school and community?</a:t>
            </a:r>
          </a:p>
          <a:p>
            <a:pPr marL="514350" lvl="0" indent="-514350">
              <a:buFont typeface="+mj-lt"/>
              <a:buAutoNum type="arabicPeriod"/>
            </a:pPr>
            <a:r>
              <a:rPr lang="en-GB" b="1" dirty="0" smtClean="0">
                <a:solidFill>
                  <a:srgbClr val="35372F"/>
                </a:solidFill>
              </a:rPr>
              <a:t>Should </a:t>
            </a:r>
            <a:r>
              <a:rPr lang="en-GB" b="1" dirty="0">
                <a:solidFill>
                  <a:srgbClr val="35372F"/>
                </a:solidFill>
              </a:rPr>
              <a:t>schools be doing more to support positive emotional health in young people</a:t>
            </a:r>
            <a:r>
              <a:rPr lang="en-GB" b="1" dirty="0" smtClean="0">
                <a:solidFill>
                  <a:srgbClr val="35372F"/>
                </a:solidFill>
              </a:rPr>
              <a:t>?</a:t>
            </a:r>
          </a:p>
          <a:p>
            <a:pPr marL="0" lvl="0" indent="0">
              <a:buNone/>
            </a:pPr>
            <a:endParaRPr lang="en-GB" dirty="0">
              <a:solidFill>
                <a:srgbClr val="35372F"/>
              </a:solidFill>
            </a:endParaRPr>
          </a:p>
        </p:txBody>
      </p:sp>
    </p:spTree>
    <p:extLst>
      <p:ext uri="{BB962C8B-B14F-4D97-AF65-F5344CB8AC3E}">
        <p14:creationId xmlns:p14="http://schemas.microsoft.com/office/powerpoint/2010/main" val="115534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886" y="873760"/>
            <a:ext cx="10939916" cy="5303203"/>
          </a:xfrm>
          <a:solidFill>
            <a:schemeClr val="bg1"/>
          </a:solidFill>
        </p:spPr>
        <p:txBody>
          <a:bodyPr>
            <a:normAutofit/>
          </a:bodyPr>
          <a:lstStyle/>
          <a:p>
            <a:pPr marL="0" indent="0">
              <a:buNone/>
            </a:pPr>
            <a:r>
              <a:rPr lang="en-GB" sz="2400" dirty="0">
                <a:latin typeface="+mj-lt"/>
              </a:rPr>
              <a:t>RULER’s lessons are woven into all classes and subjects. So, for example, if “elated’ is the emotional vocabulary word under discussion, a teacher would ask students in an American history class to link “elated” to the voyage of Lewis and Clark. Instruction reaches beyond the classroom, too; kids are prompted to talk with their parents or caregivers about when they last felt </a:t>
            </a:r>
            <a:r>
              <a:rPr lang="en-GB" sz="2400" dirty="0">
                <a:latin typeface="+mj-lt"/>
                <a:hlinkClick r:id="rId2"/>
              </a:rPr>
              <a:t>elated</a:t>
            </a:r>
            <a:r>
              <a:rPr lang="en-GB" sz="2400" dirty="0">
                <a:latin typeface="+mj-lt"/>
              </a:rPr>
              <a:t>. </a:t>
            </a:r>
            <a:endParaRPr lang="en-GB" sz="2400" dirty="0" smtClean="0">
              <a:latin typeface="+mj-lt"/>
            </a:endParaRPr>
          </a:p>
          <a:p>
            <a:pPr marL="0" indent="0">
              <a:buNone/>
            </a:pPr>
            <a:r>
              <a:rPr lang="en-GB" sz="2400" dirty="0" smtClean="0">
                <a:latin typeface="+mj-lt"/>
              </a:rPr>
              <a:t>Researchers </a:t>
            </a:r>
            <a:r>
              <a:rPr lang="en-GB" sz="2400" dirty="0">
                <a:latin typeface="+mj-lt"/>
              </a:rPr>
              <a:t>at the Yale </a:t>
            </a:r>
            <a:r>
              <a:rPr lang="en-GB" sz="2400" dirty="0" smtClean="0">
                <a:latin typeface="+mj-lt"/>
              </a:rPr>
              <a:t>Centre </a:t>
            </a:r>
            <a:r>
              <a:rPr lang="en-GB" sz="2400" dirty="0">
                <a:latin typeface="+mj-lt"/>
              </a:rPr>
              <a:t>for Emotional Intelligence has found RULER schools tend to see less-frequent </a:t>
            </a:r>
            <a:r>
              <a:rPr lang="en-GB" sz="2400" dirty="0">
                <a:latin typeface="+mj-lt"/>
                <a:hlinkClick r:id="rId3"/>
              </a:rPr>
              <a:t>bullying</a:t>
            </a:r>
            <a:r>
              <a:rPr lang="en-GB" sz="2400" dirty="0">
                <a:latin typeface="+mj-lt"/>
              </a:rPr>
              <a:t>, lower </a:t>
            </a:r>
            <a:r>
              <a:rPr lang="en-GB" sz="2400" dirty="0">
                <a:latin typeface="+mj-lt"/>
                <a:hlinkClick r:id="rId4"/>
              </a:rPr>
              <a:t>anxiety</a:t>
            </a:r>
            <a:r>
              <a:rPr lang="en-GB" sz="2400" dirty="0">
                <a:latin typeface="+mj-lt"/>
              </a:rPr>
              <a:t> and </a:t>
            </a:r>
            <a:r>
              <a:rPr lang="en-GB" sz="2400" dirty="0">
                <a:latin typeface="+mj-lt"/>
                <a:hlinkClick r:id="rId5"/>
              </a:rPr>
              <a:t>depression</a:t>
            </a:r>
            <a:r>
              <a:rPr lang="en-GB" sz="2400" dirty="0">
                <a:latin typeface="+mj-lt"/>
              </a:rPr>
              <a:t>, more student leadership and higher grades. So why isn’t emotional education the norm rather than the exception?</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5" name="Picture 2" descr="https://cdn.pixabay.com/photo/2013/07/12/15/54/emoticons-150528_960_720.png"/>
          <p:cNvPicPr>
            <a:picLocks noChangeAspect="1" noChangeArrowheads="1"/>
          </p:cNvPicPr>
          <p:nvPr/>
        </p:nvPicPr>
        <p:blipFill rotWithShape="1">
          <a:blip r:embed="rId6">
            <a:extLst>
              <a:ext uri="{28A0092B-C50C-407E-A947-70E740481C1C}">
                <a14:useLocalDpi xmlns:a14="http://schemas.microsoft.com/office/drawing/2010/main" val="0"/>
              </a:ext>
            </a:extLst>
          </a:blip>
          <a:srcRect b="83704"/>
          <a:stretch/>
        </p:blipFill>
        <p:spPr bwMode="auto">
          <a:xfrm>
            <a:off x="7505201" y="5421312"/>
            <a:ext cx="4400550" cy="111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88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261" y="1550989"/>
            <a:ext cx="11232682" cy="3854132"/>
          </a:xfrm>
          <a:solidFill>
            <a:schemeClr val="bg1"/>
          </a:solidFill>
        </p:spPr>
        <p:txBody>
          <a:bodyPr>
            <a:normAutofit/>
          </a:bodyPr>
          <a:lstStyle/>
          <a:p>
            <a:pPr marL="0" indent="0">
              <a:buNone/>
            </a:pPr>
            <a:r>
              <a:rPr lang="en-GB" sz="2400" dirty="0">
                <a:latin typeface="+mj-lt"/>
              </a:rPr>
              <a:t>Surprising fact: While scientists and educators agree on the need to teach emotions, they don’t agree on how many there are and what they are. RULER’s curriculum consists of hundreds of “</a:t>
            </a:r>
            <a:r>
              <a:rPr lang="en-GB" sz="2400" dirty="0">
                <a:latin typeface="+mj-lt"/>
                <a:hlinkClick r:id="rId2"/>
              </a:rPr>
              <a:t>feeling words</a:t>
            </a:r>
            <a:r>
              <a:rPr lang="en-GB" sz="2400" dirty="0">
                <a:latin typeface="+mj-lt"/>
              </a:rPr>
              <a:t>,” including curious, ecstatic, hopeless, frustrated, jealous, relieved and embarrassed. </a:t>
            </a:r>
            <a:endParaRPr lang="en-GB" sz="2400" dirty="0" smtClean="0">
              <a:latin typeface="+mj-lt"/>
            </a:endParaRPr>
          </a:p>
          <a:p>
            <a:pPr marL="0" indent="0">
              <a:buNone/>
            </a:pPr>
            <a:r>
              <a:rPr lang="en-GB" sz="2400" dirty="0" smtClean="0">
                <a:latin typeface="+mj-lt"/>
              </a:rPr>
              <a:t>Other </a:t>
            </a:r>
            <a:r>
              <a:rPr lang="en-GB" sz="2400" dirty="0">
                <a:latin typeface="+mj-lt"/>
              </a:rPr>
              <a:t>scholars’ lists of emotions have ranged in number from two to eleven. Scheff suggests starting students out with six: </a:t>
            </a:r>
            <a:r>
              <a:rPr lang="en-GB" sz="2400" dirty="0">
                <a:latin typeface="+mj-lt"/>
                <a:hlinkClick r:id="rId3"/>
              </a:rPr>
              <a:t>grief</a:t>
            </a:r>
            <a:r>
              <a:rPr lang="en-GB" sz="2400" dirty="0">
                <a:latin typeface="+mj-lt"/>
              </a:rPr>
              <a:t>, </a:t>
            </a:r>
            <a:r>
              <a:rPr lang="en-GB" sz="2400" dirty="0">
                <a:latin typeface="+mj-lt"/>
                <a:hlinkClick r:id="rId4"/>
              </a:rPr>
              <a:t>fear</a:t>
            </a:r>
            <a:r>
              <a:rPr lang="en-GB" sz="2400" dirty="0">
                <a:latin typeface="+mj-lt"/>
              </a:rPr>
              <a:t>, anger, pride, </a:t>
            </a:r>
            <a:r>
              <a:rPr lang="en-GB" sz="2400" dirty="0">
                <a:latin typeface="+mj-lt"/>
                <a:hlinkClick r:id="rId5"/>
              </a:rPr>
              <a:t>shame</a:t>
            </a:r>
            <a:r>
              <a:rPr lang="en-GB" sz="2400" dirty="0">
                <a:latin typeface="+mj-lt"/>
              </a:rPr>
              <a:t> and </a:t>
            </a:r>
            <a:r>
              <a:rPr lang="en-GB" sz="2400" dirty="0">
                <a:latin typeface="+mj-lt"/>
                <a:hlinkClick r:id="rId6"/>
              </a:rPr>
              <a:t>excessive fatigue</a:t>
            </a:r>
            <a:r>
              <a:rPr lang="en-GB" sz="2400" dirty="0">
                <a:latin typeface="+mj-lt"/>
              </a:rPr>
              <a:t>.</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5" name="Picture 2" descr="https://cdn.pixabay.com/photo/2013/07/12/15/54/emoticons-150528_960_720.png"/>
          <p:cNvPicPr>
            <a:picLocks noChangeAspect="1" noChangeArrowheads="1"/>
          </p:cNvPicPr>
          <p:nvPr/>
        </p:nvPicPr>
        <p:blipFill rotWithShape="1">
          <a:blip r:embed="rId7">
            <a:extLst>
              <a:ext uri="{28A0092B-C50C-407E-A947-70E740481C1C}">
                <a14:useLocalDpi xmlns:a14="http://schemas.microsoft.com/office/drawing/2010/main" val="0"/>
              </a:ext>
            </a:extLst>
          </a:blip>
          <a:srcRect t="79542"/>
          <a:stretch/>
        </p:blipFill>
        <p:spPr bwMode="auto">
          <a:xfrm>
            <a:off x="7534076" y="5135880"/>
            <a:ext cx="4400550" cy="140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24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261" y="1473201"/>
            <a:ext cx="11040981" cy="4145280"/>
          </a:xfrm>
          <a:solidFill>
            <a:schemeClr val="bg1"/>
          </a:solidFill>
        </p:spPr>
        <p:txBody>
          <a:bodyPr>
            <a:normAutofit/>
          </a:bodyPr>
          <a:lstStyle/>
          <a:p>
            <a:pPr marL="0" indent="0">
              <a:buNone/>
            </a:pPr>
            <a:r>
              <a:rPr lang="en-GB" sz="2400" dirty="0">
                <a:latin typeface="+mj-lt"/>
              </a:rPr>
              <a:t>While psychology began to be studied as a science more than a century ago, up to now it has focused more on identifying and treating disorders. Scheff, who has spent years studying one taboo emotion — shame — and its destructive impact on human actions, admits, “We don’t know much about emotions, even though we think we do, and that goes for the public and for researchers.” </a:t>
            </a:r>
            <a:endParaRPr lang="en-GB" sz="2400" dirty="0" smtClean="0">
              <a:latin typeface="+mj-lt"/>
            </a:endParaRPr>
          </a:p>
          <a:p>
            <a:pPr marL="0" indent="0">
              <a:buNone/>
            </a:pPr>
            <a:r>
              <a:rPr lang="en-GB" sz="2400" dirty="0" smtClean="0">
                <a:latin typeface="+mj-lt"/>
              </a:rPr>
              <a:t>Or</a:t>
            </a:r>
            <a:r>
              <a:rPr lang="en-GB" sz="2400" dirty="0">
                <a:latin typeface="+mj-lt"/>
              </a:rPr>
              <a:t>, as Virginia Woolf so beautifully put it, “The streets of London have their map; but our passions are uncharted.”</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5" name="Picture 2" descr="https://cdn.pixabay.com/photo/2013/07/12/15/54/emoticons-150528_960_720.png"/>
          <p:cNvPicPr>
            <a:picLocks noChangeAspect="1" noChangeArrowheads="1"/>
          </p:cNvPicPr>
          <p:nvPr/>
        </p:nvPicPr>
        <p:blipFill rotWithShape="1">
          <a:blip r:embed="rId2">
            <a:extLst>
              <a:ext uri="{28A0092B-C50C-407E-A947-70E740481C1C}">
                <a14:useLocalDpi xmlns:a14="http://schemas.microsoft.com/office/drawing/2010/main" val="0"/>
              </a:ext>
            </a:extLst>
          </a:blip>
          <a:srcRect t="39393" b="39421"/>
          <a:stretch/>
        </p:blipFill>
        <p:spPr bwMode="auto">
          <a:xfrm>
            <a:off x="7558242" y="5260976"/>
            <a:ext cx="4400550" cy="145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72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506" y="664679"/>
            <a:ext cx="11007293" cy="4609564"/>
          </a:xfrm>
          <a:solidFill>
            <a:schemeClr val="bg1"/>
          </a:solidFill>
        </p:spPr>
        <p:txBody>
          <a:bodyPr>
            <a:normAutofit/>
          </a:bodyPr>
          <a:lstStyle/>
          <a:p>
            <a:endParaRPr lang="en-GB" sz="2400" dirty="0" smtClean="0">
              <a:latin typeface="+mj-lt"/>
            </a:endParaRPr>
          </a:p>
          <a:p>
            <a:pPr marL="0" indent="0">
              <a:buNone/>
            </a:pPr>
            <a:r>
              <a:rPr lang="en-GB" sz="2400" dirty="0" smtClean="0">
                <a:latin typeface="+mj-lt"/>
              </a:rPr>
              <a:t>Parents </a:t>
            </a:r>
            <a:r>
              <a:rPr lang="en-GB" sz="2400" dirty="0">
                <a:latin typeface="+mj-lt"/>
              </a:rPr>
              <a:t>can start to encourage their kids’ emotional awareness with a simple prompt “Tell me about some of your best moments,” a phrase Scheff has used to initiate discussions with his university students. </a:t>
            </a:r>
            <a:endParaRPr lang="en-GB" sz="2400" dirty="0" smtClean="0">
              <a:latin typeface="+mj-lt"/>
            </a:endParaRPr>
          </a:p>
          <a:p>
            <a:pPr marL="0" indent="0">
              <a:buNone/>
            </a:pPr>
            <a:r>
              <a:rPr lang="en-GB" sz="2400" dirty="0" smtClean="0">
                <a:latin typeface="+mj-lt"/>
              </a:rPr>
              <a:t>But </a:t>
            </a:r>
            <a:r>
              <a:rPr lang="en-GB" sz="2400" dirty="0">
                <a:latin typeface="+mj-lt"/>
              </a:rPr>
              <a:t>he and Stern agree that schools can’t wait until academics have sorted out the name and number of emotions before they </a:t>
            </a:r>
            <a:r>
              <a:rPr lang="en-GB" sz="2400" dirty="0">
                <a:latin typeface="+mj-lt"/>
                <a:hlinkClick r:id="rId2"/>
              </a:rPr>
              <a:t>act</a:t>
            </a:r>
            <a:r>
              <a:rPr lang="en-GB" sz="2400" dirty="0">
                <a:latin typeface="+mj-lt"/>
              </a:rPr>
              <a:t>. “We know we have emotions all day long, whether we’re aware of them or not,” Stern points out. Let’s teach kids how to </a:t>
            </a:r>
            <a:r>
              <a:rPr lang="en-GB" sz="2400" dirty="0">
                <a:latin typeface="+mj-lt"/>
                <a:hlinkClick r:id="rId3"/>
              </a:rPr>
              <a:t>ride those moment-by-moment waves</a:t>
            </a:r>
            <a:r>
              <a:rPr lang="en-GB" sz="2400" dirty="0">
                <a:latin typeface="+mj-lt"/>
              </a:rPr>
              <a:t>, instead of getting tossed around.</a:t>
            </a: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sp>
        <p:nvSpPr>
          <p:cNvPr id="3" name="Rectangle 2"/>
          <p:cNvSpPr/>
          <p:nvPr/>
        </p:nvSpPr>
        <p:spPr>
          <a:xfrm>
            <a:off x="269506" y="4876180"/>
            <a:ext cx="11099798" cy="584775"/>
          </a:xfrm>
          <a:prstGeom prst="rect">
            <a:avLst/>
          </a:prstGeom>
        </p:spPr>
        <p:txBody>
          <a:bodyPr wrap="square">
            <a:spAutoFit/>
          </a:bodyPr>
          <a:lstStyle/>
          <a:p>
            <a:r>
              <a:rPr lang="en-GB" sz="1600" i="1" dirty="0">
                <a:solidFill>
                  <a:srgbClr val="555555"/>
                </a:solidFill>
                <a:latin typeface="inherit"/>
              </a:rPr>
              <a:t> </a:t>
            </a:r>
            <a:r>
              <a:rPr lang="en-GB" sz="1600" i="1" dirty="0">
                <a:solidFill>
                  <a:srgbClr val="555555"/>
                </a:solidFill>
                <a:latin typeface="Lora"/>
              </a:rPr>
              <a:t>Author </a:t>
            </a:r>
            <a:r>
              <a:rPr lang="en-GB" sz="1600" i="1" dirty="0" smtClean="0">
                <a:solidFill>
                  <a:srgbClr val="DD3333"/>
                </a:solidFill>
                <a:latin typeface="inherit"/>
                <a:hlinkClick r:id="rId4"/>
              </a:rPr>
              <a:t>Grace </a:t>
            </a:r>
            <a:r>
              <a:rPr lang="en-GB" sz="1600" i="1" dirty="0">
                <a:solidFill>
                  <a:srgbClr val="DD3333"/>
                </a:solidFill>
                <a:latin typeface="inherit"/>
                <a:hlinkClick r:id="rId4"/>
              </a:rPr>
              <a:t>Rubenstein</a:t>
            </a:r>
            <a:r>
              <a:rPr lang="en-GB" sz="1600" i="1" dirty="0">
                <a:solidFill>
                  <a:srgbClr val="555555"/>
                </a:solidFill>
                <a:latin typeface="inherit"/>
              </a:rPr>
              <a:t> is a journalist, editor and multimedia producer in California</a:t>
            </a:r>
            <a:r>
              <a:rPr lang="en-GB" sz="1600" i="1" dirty="0" smtClean="0">
                <a:solidFill>
                  <a:srgbClr val="555555"/>
                </a:solidFill>
                <a:latin typeface="inherit"/>
              </a:rPr>
              <a:t>. The article </a:t>
            </a:r>
            <a:r>
              <a:rPr lang="en-GB" sz="1600" i="1" dirty="0">
                <a:solidFill>
                  <a:srgbClr val="555555"/>
                </a:solidFill>
                <a:latin typeface="inherit"/>
              </a:rPr>
              <a:t>is from http://blog.ed.ted.com/2017/02/24/should-emotions-be-taught-in-schools/</a:t>
            </a:r>
            <a:endParaRPr lang="en-GB" sz="1600" dirty="0"/>
          </a:p>
        </p:txBody>
      </p:sp>
      <p:pic>
        <p:nvPicPr>
          <p:cNvPr id="5" name="Picture 2" descr="https://cdn.pixabay.com/photo/2013/07/12/15/54/emoticons-150528_960_720.png"/>
          <p:cNvPicPr>
            <a:picLocks noChangeAspect="1" noChangeArrowheads="1"/>
          </p:cNvPicPr>
          <p:nvPr/>
        </p:nvPicPr>
        <p:blipFill rotWithShape="1">
          <a:blip r:embed="rId5">
            <a:extLst>
              <a:ext uri="{28A0092B-C50C-407E-A947-70E740481C1C}">
                <a14:useLocalDpi xmlns:a14="http://schemas.microsoft.com/office/drawing/2010/main" val="0"/>
              </a:ext>
            </a:extLst>
          </a:blip>
          <a:srcRect r="72857" b="83704"/>
          <a:stretch/>
        </p:blipFill>
        <p:spPr bwMode="auto">
          <a:xfrm>
            <a:off x="10679582" y="5421312"/>
            <a:ext cx="1194433" cy="111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74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 y="0"/>
            <a:ext cx="12192000" cy="6858000"/>
          </a:xfrm>
          <a:prstGeom prst="rect">
            <a:avLst/>
          </a:prstGeom>
          <a:solidFill>
            <a:srgbClr val="850D6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43874" y="2784000"/>
            <a:ext cx="5013841" cy="1569660"/>
          </a:xfrm>
          <a:prstGeom prst="rect">
            <a:avLst/>
          </a:prstGeom>
          <a:noFill/>
        </p:spPr>
        <p:txBody>
          <a:bodyPr wrap="square" rtlCol="0">
            <a:spAutoFit/>
          </a:bodyPr>
          <a:lstStyle/>
          <a:p>
            <a:pPr algn="ctr"/>
            <a:r>
              <a:rPr lang="en-GB" sz="4800" b="1" dirty="0" smtClean="0">
                <a:solidFill>
                  <a:prstClr val="white"/>
                </a:solidFill>
                <a:latin typeface="Foco" panose="020B0504050202020203" pitchFamily="34" charset="0"/>
              </a:rPr>
              <a:t>H A P P I N E S S</a:t>
            </a:r>
          </a:p>
          <a:p>
            <a:pPr algn="ctr"/>
            <a:endParaRPr lang="en-GB" sz="1200" b="1" dirty="0" smtClean="0">
              <a:solidFill>
                <a:prstClr val="white"/>
              </a:solidFill>
              <a:latin typeface="Foco" panose="020B0504050202020203" pitchFamily="34" charset="0"/>
            </a:endParaRPr>
          </a:p>
          <a:p>
            <a:pPr algn="ctr"/>
            <a:r>
              <a:rPr lang="en-GB" b="1" dirty="0" smtClean="0">
                <a:solidFill>
                  <a:srgbClr val="FEE725"/>
                </a:solidFill>
                <a:latin typeface="Foco" panose="020B0504050202020203" pitchFamily="34" charset="0"/>
              </a:rPr>
              <a:t>T H I S </a:t>
            </a:r>
            <a:r>
              <a:rPr lang="en-GB" b="1" dirty="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S O R T  O F  L E A R N I N G  </a:t>
            </a:r>
          </a:p>
          <a:p>
            <a:pPr algn="ctr"/>
            <a:r>
              <a:rPr lang="en-GB" b="1" dirty="0" smtClean="0">
                <a:solidFill>
                  <a:srgbClr val="FEE725"/>
                </a:solidFill>
                <a:latin typeface="Foco" panose="020B0504050202020203" pitchFamily="34" charset="0"/>
              </a:rPr>
              <a:t>C A N</a:t>
            </a:r>
            <a:r>
              <a:rPr lang="en-GB" dirty="0" smtClean="0">
                <a:solidFill>
                  <a:srgbClr val="FEE725"/>
                </a:solidFill>
                <a:latin typeface="Foco" panose="020B0504050202020203" pitchFamily="34" charset="0"/>
              </a:rPr>
              <a:t> ’ </a:t>
            </a:r>
            <a:r>
              <a:rPr lang="en-GB" b="1" dirty="0" smtClean="0">
                <a:solidFill>
                  <a:srgbClr val="FEE725"/>
                </a:solidFill>
                <a:latin typeface="Foco" panose="020B0504050202020203" pitchFamily="34" charset="0"/>
              </a:rPr>
              <a:t>T  W A I T </a:t>
            </a:r>
          </a:p>
        </p:txBody>
      </p:sp>
      <p:sp>
        <p:nvSpPr>
          <p:cNvPr id="11" name="Oval 10"/>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Oval 11"/>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53853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U N D E R S T A N D I N G </a:t>
            </a:r>
          </a:p>
          <a:p>
            <a:pPr algn="ctr"/>
            <a:r>
              <a:rPr lang="en-GB" sz="2400" b="1" dirty="0" smtClean="0">
                <a:solidFill>
                  <a:prstClr val="white"/>
                </a:solidFill>
                <a:latin typeface="Foco" panose="020B0504050202020203" pitchFamily="34" charset="0"/>
              </a:rPr>
              <a:t>O U R  A N X I E T Y</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a:t>
            </a:r>
            <a:r>
              <a:rPr lang="en-GB" b="1" dirty="0">
                <a:solidFill>
                  <a:srgbClr val="FEE725"/>
                </a:solidFill>
                <a:latin typeface="Foco" panose="020B0504050202020203" pitchFamily="34" charset="0"/>
              </a:rPr>
              <a:t>0</a:t>
            </a:r>
            <a:r>
              <a:rPr lang="en-GB" b="1" dirty="0" smtClean="0">
                <a:solidFill>
                  <a:srgbClr val="FEE725"/>
                </a:solidFill>
                <a:latin typeface="Foco" panose="020B0504050202020203" pitchFamily="34" charset="0"/>
              </a:rPr>
              <a:t>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65207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2" name="Rectangle 1"/>
          <p:cNvSpPr/>
          <p:nvPr/>
        </p:nvSpPr>
        <p:spPr>
          <a:xfrm>
            <a:off x="423512" y="1042805"/>
            <a:ext cx="10826656" cy="3139321"/>
          </a:xfrm>
          <a:prstGeom prst="rect">
            <a:avLst/>
          </a:prstGeom>
        </p:spPr>
        <p:txBody>
          <a:bodyPr wrap="square">
            <a:spAutoFit/>
          </a:bodyPr>
          <a:lstStyle/>
          <a:p>
            <a:r>
              <a:rPr lang="en-GB" sz="2800" dirty="0">
                <a:solidFill>
                  <a:prstClr val="black"/>
                </a:solidFill>
                <a:latin typeface="+mj-lt"/>
              </a:rPr>
              <a:t>Watch the </a:t>
            </a:r>
            <a:r>
              <a:rPr lang="en-GB" sz="2800" dirty="0" smtClean="0">
                <a:solidFill>
                  <a:prstClr val="black"/>
                </a:solidFill>
                <a:latin typeface="+mj-lt"/>
              </a:rPr>
              <a:t>short film (6.40 mins</a:t>
            </a:r>
            <a:r>
              <a:rPr lang="en-GB" sz="2800" dirty="0">
                <a:solidFill>
                  <a:prstClr val="black"/>
                </a:solidFill>
                <a:latin typeface="+mj-lt"/>
              </a:rPr>
              <a:t>) </a:t>
            </a:r>
            <a:r>
              <a:rPr lang="en-GB" sz="2800" dirty="0" smtClean="0">
                <a:solidFill>
                  <a:prstClr val="black"/>
                </a:solidFill>
                <a:latin typeface="+mj-lt"/>
              </a:rPr>
              <a:t>made by mental health organisation </a:t>
            </a:r>
            <a:r>
              <a:rPr lang="en-GB" sz="2800" dirty="0" smtClean="0">
                <a:solidFill>
                  <a:prstClr val="black"/>
                </a:solidFill>
                <a:latin typeface="+mj-lt"/>
                <a:hlinkClick r:id="rId2"/>
              </a:rPr>
              <a:t>Mind </a:t>
            </a:r>
            <a:r>
              <a:rPr lang="en-GB" sz="2800" dirty="0" smtClean="0">
                <a:solidFill>
                  <a:prstClr val="black"/>
                </a:solidFill>
                <a:latin typeface="+mj-lt"/>
              </a:rPr>
              <a:t>entitled:   </a:t>
            </a:r>
            <a:endParaRPr lang="en-GB" sz="2800" dirty="0">
              <a:solidFill>
                <a:prstClr val="black"/>
              </a:solidFill>
              <a:latin typeface="+mj-lt"/>
            </a:endParaRPr>
          </a:p>
          <a:p>
            <a:endParaRPr lang="en-GB" sz="2800" dirty="0">
              <a:solidFill>
                <a:prstClr val="black"/>
              </a:solidFill>
              <a:latin typeface="+mj-lt"/>
            </a:endParaRPr>
          </a:p>
          <a:p>
            <a:r>
              <a:rPr lang="en-GB" sz="4000" b="1" u="sng" dirty="0" smtClean="0">
                <a:solidFill>
                  <a:prstClr val="black"/>
                </a:solidFill>
                <a:latin typeface="+mj-lt"/>
                <a:hlinkClick r:id="rId3"/>
              </a:rPr>
              <a:t>In our own words</a:t>
            </a:r>
            <a:endParaRPr lang="en-GB" sz="4000" b="1" u="sng" dirty="0">
              <a:solidFill>
                <a:prstClr val="black"/>
              </a:solidFill>
              <a:latin typeface="+mj-lt"/>
            </a:endParaRPr>
          </a:p>
          <a:p>
            <a:endParaRPr lang="en-GB" altLang="en-US" sz="1200" b="1" dirty="0" smtClean="0">
              <a:solidFill>
                <a:prstClr val="black"/>
              </a:solidFill>
              <a:latin typeface="+mj-lt"/>
              <a:ea typeface="Calibri" panose="020F0502020204030204" pitchFamily="34" charset="0"/>
              <a:cs typeface="Times New Roman" panose="02020603050405020304" pitchFamily="18" charset="0"/>
            </a:endParaRPr>
          </a:p>
          <a:p>
            <a:r>
              <a:rPr lang="en-GB" altLang="en-US" sz="1200" b="1" dirty="0">
                <a:solidFill>
                  <a:prstClr val="black"/>
                </a:solidFill>
                <a:latin typeface="+mj-lt"/>
                <a:ea typeface="Calibri" panose="020F0502020204030204" pitchFamily="34" charset="0"/>
                <a:cs typeface="Times New Roman" panose="02020603050405020304" pitchFamily="18" charset="0"/>
              </a:rPr>
              <a:t>(Click on the hyperlink above)</a:t>
            </a:r>
            <a:endParaRPr lang="en-GB" altLang="en-US" sz="1100" dirty="0">
              <a:solidFill>
                <a:prstClr val="black"/>
              </a:solidFill>
              <a:latin typeface="+mj-lt"/>
            </a:endParaRPr>
          </a:p>
          <a:p>
            <a:endParaRPr lang="en-GB" sz="1400" dirty="0" smtClean="0">
              <a:solidFill>
                <a:prstClr val="black"/>
              </a:solidFill>
              <a:latin typeface="+mj-lt"/>
            </a:endParaRPr>
          </a:p>
          <a:p>
            <a:endParaRPr lang="en-GB" dirty="0">
              <a:solidFill>
                <a:prstClr val="black"/>
              </a:solidFill>
              <a:latin typeface="+mj-lt"/>
            </a:endParaRPr>
          </a:p>
          <a:p>
            <a:endParaRPr lang="en-GB" dirty="0" smtClean="0">
              <a:solidFill>
                <a:prstClr val="black"/>
              </a:solidFill>
              <a:latin typeface="+mj-lt"/>
            </a:endParaRPr>
          </a:p>
        </p:txBody>
      </p:sp>
      <p:pic>
        <p:nvPicPr>
          <p:cNvPr id="1026" name="Picture 2" descr="https://i.ytimg.com/vi/_y97VF5UJcc/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907" y="2062480"/>
            <a:ext cx="6449907" cy="362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9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282395"/>
            <a:ext cx="478841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mj-lt"/>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After sharing </a:t>
            </a:r>
            <a:r>
              <a:rPr lang="en-GB" altLang="en-US" sz="2400" dirty="0" smtClean="0">
                <a:solidFill>
                  <a:prstClr val="black"/>
                </a:solidFill>
                <a:latin typeface="+mj-lt"/>
                <a:ea typeface="Calibri" panose="020F0502020204030204" pitchFamily="34" charset="0"/>
                <a:cs typeface="Times New Roman" panose="02020603050405020304" pitchFamily="18" charset="0"/>
              </a:rPr>
              <a:t>discuss together the following questions:</a:t>
            </a:r>
            <a:endParaRPr lang="en-GB" altLang="en-US" sz="4000" dirty="0">
              <a:solidFill>
                <a:prstClr val="black"/>
              </a:solidFill>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pic>
        <p:nvPicPr>
          <p:cNvPr id="10" name="Picture 2" descr="https://i.ytimg.com/vi/_y97VF5UJc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87" y="1798320"/>
            <a:ext cx="6449907" cy="362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1996" y="922384"/>
            <a:ext cx="2976911" cy="2976911"/>
          </a:xfrm>
        </p:spPr>
      </p:pic>
      <p:sp>
        <p:nvSpPr>
          <p:cNvPr id="5" name="TextBox 4"/>
          <p:cNvSpPr txBox="1"/>
          <p:nvPr/>
        </p:nvSpPr>
        <p:spPr>
          <a:xfrm>
            <a:off x="1267252" y="1568936"/>
            <a:ext cx="2626397" cy="1569660"/>
          </a:xfrm>
          <a:prstGeom prst="rect">
            <a:avLst/>
          </a:prstGeom>
          <a:noFill/>
        </p:spPr>
        <p:txBody>
          <a:bodyPr wrap="square" rtlCol="0">
            <a:spAutoFit/>
          </a:bodyPr>
          <a:lstStyle/>
          <a:p>
            <a:pPr algn="ctr"/>
            <a:r>
              <a:rPr lang="en-GB" sz="2400" dirty="0"/>
              <a:t>Why is there a stigma surrounding mental health, do you think?</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3339" y="1915682"/>
            <a:ext cx="2976911" cy="2976911"/>
          </a:xfrm>
          <a:prstGeom prst="rect">
            <a:avLst/>
          </a:prstGeom>
        </p:spPr>
      </p:pic>
      <p:sp>
        <p:nvSpPr>
          <p:cNvPr id="7" name="TextBox 6"/>
          <p:cNvSpPr txBox="1"/>
          <p:nvPr/>
        </p:nvSpPr>
        <p:spPr>
          <a:xfrm>
            <a:off x="4597771" y="2425603"/>
            <a:ext cx="2448046" cy="1938992"/>
          </a:xfrm>
          <a:prstGeom prst="rect">
            <a:avLst/>
          </a:prstGeom>
          <a:noFill/>
        </p:spPr>
        <p:txBody>
          <a:bodyPr wrap="square" rtlCol="0">
            <a:spAutoFit/>
          </a:bodyPr>
          <a:lstStyle/>
          <a:p>
            <a:pPr algn="ctr"/>
            <a:r>
              <a:rPr lang="en-GB" sz="2400" dirty="0"/>
              <a:t>What role do you think schools should play in supporting mental health?</a:t>
            </a:r>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9452" y="2652086"/>
            <a:ext cx="2976911" cy="2976911"/>
          </a:xfrm>
          <a:prstGeom prst="rect">
            <a:avLst/>
          </a:prstGeom>
        </p:spPr>
      </p:pic>
      <p:sp>
        <p:nvSpPr>
          <p:cNvPr id="9" name="TextBox 8"/>
          <p:cNvSpPr txBox="1"/>
          <p:nvPr/>
        </p:nvSpPr>
        <p:spPr>
          <a:xfrm>
            <a:off x="8423884" y="3355711"/>
            <a:ext cx="2448046" cy="1569660"/>
          </a:xfrm>
          <a:prstGeom prst="rect">
            <a:avLst/>
          </a:prstGeom>
          <a:noFill/>
        </p:spPr>
        <p:txBody>
          <a:bodyPr wrap="square" rtlCol="0">
            <a:spAutoFit/>
          </a:bodyPr>
          <a:lstStyle/>
          <a:p>
            <a:pPr algn="ctr"/>
            <a:r>
              <a:rPr lang="en-GB" sz="2400" dirty="0">
                <a:solidFill>
                  <a:srgbClr val="353739"/>
                </a:solidFill>
              </a:rPr>
              <a:t>Is your school doing enough do you think? Why? Why not?</a:t>
            </a:r>
          </a:p>
        </p:txBody>
      </p:sp>
    </p:spTree>
    <p:extLst>
      <p:ext uri="{BB962C8B-B14F-4D97-AF65-F5344CB8AC3E}">
        <p14:creationId xmlns:p14="http://schemas.microsoft.com/office/powerpoint/2010/main" val="17669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2532</TotalTime>
  <Words>2479</Words>
  <Application>Microsoft Office PowerPoint</Application>
  <PresentationFormat>Widescreen</PresentationFormat>
  <Paragraphs>220</Paragraphs>
  <Slides>54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Century Gothic</vt:lpstr>
      <vt:lpstr>Foco</vt:lpstr>
      <vt:lpstr>inherit</vt:lpstr>
      <vt:lpstr>Lora</vt:lpstr>
      <vt:lpstr>Tahoma</vt:lpstr>
      <vt:lpstr>Times New Roman</vt:lpstr>
      <vt:lpstr>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it further:</vt:lpstr>
      <vt:lpstr>Should emotions be taught at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311</cp:revision>
  <dcterms:created xsi:type="dcterms:W3CDTF">2017-09-06T17:09:35Z</dcterms:created>
  <dcterms:modified xsi:type="dcterms:W3CDTF">2018-04-03T19:42:47Z</dcterms:modified>
</cp:coreProperties>
</file>