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4"/>
  </p:notesMasterIdLst>
  <p:handoutMasterIdLst>
    <p:handoutMasterId r:id="rId25"/>
  </p:handoutMasterIdLst>
  <p:sldIdLst>
    <p:sldId id="390" r:id="rId2"/>
    <p:sldId id="391" r:id="rId3"/>
    <p:sldId id="392" r:id="rId4"/>
    <p:sldId id="263" r:id="rId5"/>
    <p:sldId id="394" r:id="rId6"/>
    <p:sldId id="395" r:id="rId7"/>
    <p:sldId id="397" r:id="rId8"/>
    <p:sldId id="418" r:id="rId9"/>
    <p:sldId id="427" r:id="rId10"/>
    <p:sldId id="419" r:id="rId11"/>
    <p:sldId id="515" r:id="rId12"/>
    <p:sldId id="428" r:id="rId13"/>
    <p:sldId id="480" r:id="rId14"/>
    <p:sldId id="518" r:id="rId15"/>
    <p:sldId id="520" r:id="rId16"/>
    <p:sldId id="531" r:id="rId17"/>
    <p:sldId id="426" r:id="rId18"/>
    <p:sldId id="535" r:id="rId19"/>
    <p:sldId id="536" r:id="rId20"/>
    <p:sldId id="537" r:id="rId21"/>
    <p:sldId id="541" r:id="rId22"/>
    <p:sldId id="3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72F"/>
    <a:srgbClr val="3F8892"/>
    <a:srgbClr val="FB23C2"/>
    <a:srgbClr val="F9FCD0"/>
    <a:srgbClr val="B482DA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1C97E-3B7D-4C0F-A541-B4ED2487108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F111152-8094-472C-AF97-0E0E8111D4B3}">
      <dgm:prSet phldrT="[Text]"/>
      <dgm:spPr>
        <a:solidFill>
          <a:srgbClr val="FB23C2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1. Assume or identify a problem in another country or community</a:t>
          </a:r>
          <a:endParaRPr lang="en-GB" b="1" dirty="0">
            <a:solidFill>
              <a:schemeClr val="bg1"/>
            </a:solidFill>
          </a:endParaRPr>
        </a:p>
      </dgm:t>
    </dgm:pt>
    <dgm:pt modelId="{9F5C8993-AF51-477E-AAA4-49CCD9C44A22}" type="parTrans" cxnId="{E8327734-284C-42C3-B109-5E4B1585521A}">
      <dgm:prSet/>
      <dgm:spPr/>
      <dgm:t>
        <a:bodyPr/>
        <a:lstStyle/>
        <a:p>
          <a:endParaRPr lang="en-GB"/>
        </a:p>
      </dgm:t>
    </dgm:pt>
    <dgm:pt modelId="{787F9311-D5A2-4522-83FB-5BAC82AB68E3}" type="sibTrans" cxnId="{E8327734-284C-42C3-B109-5E4B1585521A}">
      <dgm:prSet/>
      <dgm:spPr/>
      <dgm:t>
        <a:bodyPr/>
        <a:lstStyle/>
        <a:p>
          <a:endParaRPr lang="en-GB"/>
        </a:p>
      </dgm:t>
    </dgm:pt>
    <dgm:pt modelId="{A5F00DDC-CC0B-4C95-8ECA-FE2975E4BE4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2.Make a plan to fix it or how you can help</a:t>
          </a:r>
          <a:endParaRPr lang="en-GB" sz="2000" b="1" dirty="0">
            <a:solidFill>
              <a:schemeClr val="bg1"/>
            </a:solidFill>
          </a:endParaRPr>
        </a:p>
      </dgm:t>
    </dgm:pt>
    <dgm:pt modelId="{E415B791-EF3D-4DE0-8C3C-746A4AD41AE6}" type="parTrans" cxnId="{42EB90A2-9DE7-46A1-BC40-F6E3D4204993}">
      <dgm:prSet/>
      <dgm:spPr/>
      <dgm:t>
        <a:bodyPr/>
        <a:lstStyle/>
        <a:p>
          <a:endParaRPr lang="en-GB"/>
        </a:p>
      </dgm:t>
    </dgm:pt>
    <dgm:pt modelId="{40A0EEF5-F88A-4D44-B96B-A556A1308BD6}" type="sibTrans" cxnId="{42EB90A2-9DE7-46A1-BC40-F6E3D4204993}">
      <dgm:prSet/>
      <dgm:spPr/>
      <dgm:t>
        <a:bodyPr/>
        <a:lstStyle/>
        <a:p>
          <a:endParaRPr lang="en-GB"/>
        </a:p>
      </dgm:t>
    </dgm:pt>
    <dgm:pt modelId="{62C2D925-D9D9-466B-923F-867CAD13272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3. Go and         help</a:t>
          </a:r>
        </a:p>
        <a:p>
          <a:endParaRPr lang="en-GB" sz="2000" b="1" dirty="0">
            <a:solidFill>
              <a:schemeClr val="bg1"/>
            </a:solidFill>
          </a:endParaRPr>
        </a:p>
      </dgm:t>
    </dgm:pt>
    <dgm:pt modelId="{BB9FF172-7A26-4165-AF5F-48CCB611057A}" type="parTrans" cxnId="{40713C09-484B-4A7F-B0C6-132E3006CC44}">
      <dgm:prSet/>
      <dgm:spPr/>
      <dgm:t>
        <a:bodyPr/>
        <a:lstStyle/>
        <a:p>
          <a:endParaRPr lang="en-GB"/>
        </a:p>
      </dgm:t>
    </dgm:pt>
    <dgm:pt modelId="{4204D553-A48D-4D48-B0AF-D4694BA0DBD9}" type="sibTrans" cxnId="{40713C09-484B-4A7F-B0C6-132E3006CC44}">
      <dgm:prSet/>
      <dgm:spPr/>
      <dgm:t>
        <a:bodyPr/>
        <a:lstStyle/>
        <a:p>
          <a:endParaRPr lang="en-GB"/>
        </a:p>
      </dgm:t>
    </dgm:pt>
    <dgm:pt modelId="{09D98FBF-9BD2-40AE-BDB7-E59D0CC9CB72}" type="pres">
      <dgm:prSet presAssocID="{8191C97E-3B7D-4C0F-A541-B4ED2487108C}" presName="Name0" presStyleCnt="0">
        <dgm:presLayoutVars>
          <dgm:dir/>
          <dgm:animLvl val="lvl"/>
          <dgm:resizeHandles val="exact"/>
        </dgm:presLayoutVars>
      </dgm:prSet>
      <dgm:spPr/>
    </dgm:pt>
    <dgm:pt modelId="{925EFF7F-3FF3-41FE-A75C-29BEE1C871C1}" type="pres">
      <dgm:prSet presAssocID="{AF111152-8094-472C-AF97-0E0E8111D4B3}" presName="Name8" presStyleCnt="0"/>
      <dgm:spPr/>
    </dgm:pt>
    <dgm:pt modelId="{B4EF825A-42B0-4158-B860-B74F213EDD17}" type="pres">
      <dgm:prSet presAssocID="{AF111152-8094-472C-AF97-0E0E8111D4B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FDF0E7-66DA-4FB3-8694-1EC0919AD028}" type="pres">
      <dgm:prSet presAssocID="{AF111152-8094-472C-AF97-0E0E8111D4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EA1712-5A7A-456F-9A06-9494DB2B3F37}" type="pres">
      <dgm:prSet presAssocID="{A5F00DDC-CC0B-4C95-8ECA-FE2975E4BE4A}" presName="Name8" presStyleCnt="0"/>
      <dgm:spPr/>
    </dgm:pt>
    <dgm:pt modelId="{A36F6042-1459-42FE-B13A-AB502FD8429C}" type="pres">
      <dgm:prSet presAssocID="{A5F00DDC-CC0B-4C95-8ECA-FE2975E4BE4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2592C-DFB5-4D5E-B1BF-B6AD860EB874}" type="pres">
      <dgm:prSet presAssocID="{A5F00DDC-CC0B-4C95-8ECA-FE2975E4BE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68555-3049-4B6F-8238-9A5C99791904}" type="pres">
      <dgm:prSet presAssocID="{62C2D925-D9D9-466B-923F-867CAD132728}" presName="Name8" presStyleCnt="0"/>
      <dgm:spPr/>
    </dgm:pt>
    <dgm:pt modelId="{6A7AEA35-E60D-42C2-815F-02948FBB2312}" type="pres">
      <dgm:prSet presAssocID="{62C2D925-D9D9-466B-923F-867CAD13272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F387CF-6ABD-4DD8-991B-812B2DDD42D3}" type="pres">
      <dgm:prSet presAssocID="{62C2D925-D9D9-466B-923F-867CAD1327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713C09-484B-4A7F-B0C6-132E3006CC44}" srcId="{8191C97E-3B7D-4C0F-A541-B4ED2487108C}" destId="{62C2D925-D9D9-466B-923F-867CAD132728}" srcOrd="2" destOrd="0" parTransId="{BB9FF172-7A26-4165-AF5F-48CCB611057A}" sibTransId="{4204D553-A48D-4D48-B0AF-D4694BA0DBD9}"/>
    <dgm:cxn modelId="{E8327734-284C-42C3-B109-5E4B1585521A}" srcId="{8191C97E-3B7D-4C0F-A541-B4ED2487108C}" destId="{AF111152-8094-472C-AF97-0E0E8111D4B3}" srcOrd="0" destOrd="0" parTransId="{9F5C8993-AF51-477E-AAA4-49CCD9C44A22}" sibTransId="{787F9311-D5A2-4522-83FB-5BAC82AB68E3}"/>
    <dgm:cxn modelId="{F835BA58-BB6C-4563-9EFE-D2467812FFBA}" type="presOf" srcId="{AF111152-8094-472C-AF97-0E0E8111D4B3}" destId="{3DFDF0E7-66DA-4FB3-8694-1EC0919AD028}" srcOrd="1" destOrd="0" presId="urn:microsoft.com/office/officeart/2005/8/layout/pyramid3"/>
    <dgm:cxn modelId="{AB3C59C5-C7B1-452D-AC97-6A7EED119059}" type="presOf" srcId="{A5F00DDC-CC0B-4C95-8ECA-FE2975E4BE4A}" destId="{AC82592C-DFB5-4D5E-B1BF-B6AD860EB874}" srcOrd="1" destOrd="0" presId="urn:microsoft.com/office/officeart/2005/8/layout/pyramid3"/>
    <dgm:cxn modelId="{E1D64265-6BDE-4961-9ECD-5AC0223DC672}" type="presOf" srcId="{A5F00DDC-CC0B-4C95-8ECA-FE2975E4BE4A}" destId="{A36F6042-1459-42FE-B13A-AB502FD8429C}" srcOrd="0" destOrd="0" presId="urn:microsoft.com/office/officeart/2005/8/layout/pyramid3"/>
    <dgm:cxn modelId="{8E7C2FC4-D2C2-4118-83F4-9E1F1AD55253}" type="presOf" srcId="{8191C97E-3B7D-4C0F-A541-B4ED2487108C}" destId="{09D98FBF-9BD2-40AE-BDB7-E59D0CC9CB72}" srcOrd="0" destOrd="0" presId="urn:microsoft.com/office/officeart/2005/8/layout/pyramid3"/>
    <dgm:cxn modelId="{30ACB627-1E62-4BE4-85C5-1733F372E1C2}" type="presOf" srcId="{62C2D925-D9D9-466B-923F-867CAD132728}" destId="{FDF387CF-6ABD-4DD8-991B-812B2DDD42D3}" srcOrd="1" destOrd="0" presId="urn:microsoft.com/office/officeart/2005/8/layout/pyramid3"/>
    <dgm:cxn modelId="{42EB90A2-9DE7-46A1-BC40-F6E3D4204993}" srcId="{8191C97E-3B7D-4C0F-A541-B4ED2487108C}" destId="{A5F00DDC-CC0B-4C95-8ECA-FE2975E4BE4A}" srcOrd="1" destOrd="0" parTransId="{E415B791-EF3D-4DE0-8C3C-746A4AD41AE6}" sibTransId="{40A0EEF5-F88A-4D44-B96B-A556A1308BD6}"/>
    <dgm:cxn modelId="{15D5CFBF-78E3-4D24-B012-596457160745}" type="presOf" srcId="{AF111152-8094-472C-AF97-0E0E8111D4B3}" destId="{B4EF825A-42B0-4158-B860-B74F213EDD17}" srcOrd="0" destOrd="0" presId="urn:microsoft.com/office/officeart/2005/8/layout/pyramid3"/>
    <dgm:cxn modelId="{D63F94A3-D9DA-4EE2-B406-57DBA2BB28C5}" type="presOf" srcId="{62C2D925-D9D9-466B-923F-867CAD132728}" destId="{6A7AEA35-E60D-42C2-815F-02948FBB2312}" srcOrd="0" destOrd="0" presId="urn:microsoft.com/office/officeart/2005/8/layout/pyramid3"/>
    <dgm:cxn modelId="{711827CC-4FC0-4F34-B8C2-F8AB1F9C2923}" type="presParOf" srcId="{09D98FBF-9BD2-40AE-BDB7-E59D0CC9CB72}" destId="{925EFF7F-3FF3-41FE-A75C-29BEE1C871C1}" srcOrd="0" destOrd="0" presId="urn:microsoft.com/office/officeart/2005/8/layout/pyramid3"/>
    <dgm:cxn modelId="{014AF74A-C814-461B-BAE1-12B7F1B2C6C8}" type="presParOf" srcId="{925EFF7F-3FF3-41FE-A75C-29BEE1C871C1}" destId="{B4EF825A-42B0-4158-B860-B74F213EDD17}" srcOrd="0" destOrd="0" presId="urn:microsoft.com/office/officeart/2005/8/layout/pyramid3"/>
    <dgm:cxn modelId="{AE463FDB-36E0-4026-82A3-25A78AE7DCD7}" type="presParOf" srcId="{925EFF7F-3FF3-41FE-A75C-29BEE1C871C1}" destId="{3DFDF0E7-66DA-4FB3-8694-1EC0919AD028}" srcOrd="1" destOrd="0" presId="urn:microsoft.com/office/officeart/2005/8/layout/pyramid3"/>
    <dgm:cxn modelId="{E21DB3FF-23D4-4E15-A4FE-874F33EB483E}" type="presParOf" srcId="{09D98FBF-9BD2-40AE-BDB7-E59D0CC9CB72}" destId="{1BEA1712-5A7A-456F-9A06-9494DB2B3F37}" srcOrd="1" destOrd="0" presId="urn:microsoft.com/office/officeart/2005/8/layout/pyramid3"/>
    <dgm:cxn modelId="{AEEE8E78-5E62-4F58-A116-57DF1B16AC68}" type="presParOf" srcId="{1BEA1712-5A7A-456F-9A06-9494DB2B3F37}" destId="{A36F6042-1459-42FE-B13A-AB502FD8429C}" srcOrd="0" destOrd="0" presId="urn:microsoft.com/office/officeart/2005/8/layout/pyramid3"/>
    <dgm:cxn modelId="{9757117D-69C7-4240-9398-B1EEBEA25E59}" type="presParOf" srcId="{1BEA1712-5A7A-456F-9A06-9494DB2B3F37}" destId="{AC82592C-DFB5-4D5E-B1BF-B6AD860EB874}" srcOrd="1" destOrd="0" presId="urn:microsoft.com/office/officeart/2005/8/layout/pyramid3"/>
    <dgm:cxn modelId="{BACA771B-B0ED-420F-B58C-A14CEECC31E2}" type="presParOf" srcId="{09D98FBF-9BD2-40AE-BDB7-E59D0CC9CB72}" destId="{4FC68555-3049-4B6F-8238-9A5C99791904}" srcOrd="2" destOrd="0" presId="urn:microsoft.com/office/officeart/2005/8/layout/pyramid3"/>
    <dgm:cxn modelId="{C0E55A25-143F-4427-AC8B-CD68B03BD1D0}" type="presParOf" srcId="{4FC68555-3049-4B6F-8238-9A5C99791904}" destId="{6A7AEA35-E60D-42C2-815F-02948FBB2312}" srcOrd="0" destOrd="0" presId="urn:microsoft.com/office/officeart/2005/8/layout/pyramid3"/>
    <dgm:cxn modelId="{F15101D2-A1C5-4167-AEE7-7C677FF8E098}" type="presParOf" srcId="{4FC68555-3049-4B6F-8238-9A5C99791904}" destId="{FDF387CF-6ABD-4DD8-991B-812B2DDD42D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A210A-AF49-4F68-9CDD-A0B519BFE32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14E24C0-EB70-4509-B22A-078E6DC3154D}">
      <dgm:prSet phldrT="[Text]" custT="1"/>
      <dgm:spPr>
        <a:solidFill>
          <a:srgbClr val="FB23C2"/>
        </a:solidFill>
      </dgm:spPr>
      <dgm:t>
        <a:bodyPr/>
        <a:lstStyle/>
        <a:p>
          <a:endParaRPr lang="en-GB" sz="1200" b="1" dirty="0" smtClean="0"/>
        </a:p>
        <a:p>
          <a:endParaRPr lang="en-GB" sz="1200" b="1" dirty="0" smtClean="0">
            <a:solidFill>
              <a:schemeClr val="bg1"/>
            </a:solidFill>
          </a:endParaRPr>
        </a:p>
        <a:p>
          <a:r>
            <a:rPr lang="en-GB" sz="1600" b="1" dirty="0" smtClean="0">
              <a:solidFill>
                <a:schemeClr val="bg1"/>
              </a:solidFill>
            </a:rPr>
            <a:t>3.Work                        with the               community</a:t>
          </a:r>
        </a:p>
        <a:p>
          <a:endParaRPr lang="en-GB" sz="1200" b="1" dirty="0"/>
        </a:p>
      </dgm:t>
    </dgm:pt>
    <dgm:pt modelId="{7FA9DFB9-2B45-479D-85B0-BA334A06A0AE}" type="parTrans" cxnId="{99412C1F-8EE9-4265-91CA-49B2FB6C2645}">
      <dgm:prSet/>
      <dgm:spPr/>
      <dgm:t>
        <a:bodyPr/>
        <a:lstStyle/>
        <a:p>
          <a:endParaRPr lang="en-GB"/>
        </a:p>
      </dgm:t>
    </dgm:pt>
    <dgm:pt modelId="{A983722F-2A6B-435D-9257-C6469C860555}" type="sibTrans" cxnId="{99412C1F-8EE9-4265-91CA-49B2FB6C2645}">
      <dgm:prSet/>
      <dgm:spPr/>
      <dgm:t>
        <a:bodyPr/>
        <a:lstStyle/>
        <a:p>
          <a:endParaRPr lang="en-GB"/>
        </a:p>
      </dgm:t>
    </dgm:pt>
    <dgm:pt modelId="{B4101B92-B8DE-4787-A5A0-565D6FC3312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800" b="1" dirty="0" smtClean="0">
              <a:solidFill>
                <a:schemeClr val="bg1"/>
              </a:solidFill>
            </a:rPr>
            <a:t>2.Talk with other organisations to discuss ways to support the problem</a:t>
          </a:r>
          <a:endParaRPr lang="en-GB" sz="1800" b="1" dirty="0">
            <a:solidFill>
              <a:schemeClr val="bg1"/>
            </a:solidFill>
          </a:endParaRPr>
        </a:p>
      </dgm:t>
    </dgm:pt>
    <dgm:pt modelId="{87053E05-F4E7-483C-855D-3EE90F10571D}" type="parTrans" cxnId="{12F7927B-A97A-4C56-8C9B-3026BBA8ABB8}">
      <dgm:prSet/>
      <dgm:spPr/>
      <dgm:t>
        <a:bodyPr/>
        <a:lstStyle/>
        <a:p>
          <a:endParaRPr lang="en-GB"/>
        </a:p>
      </dgm:t>
    </dgm:pt>
    <dgm:pt modelId="{E4D3C897-DA1F-45BD-A726-0D6DE75DBEA9}" type="sibTrans" cxnId="{12F7927B-A97A-4C56-8C9B-3026BBA8ABB8}">
      <dgm:prSet/>
      <dgm:spPr/>
      <dgm:t>
        <a:bodyPr/>
        <a:lstStyle/>
        <a:p>
          <a:endParaRPr lang="en-GB"/>
        </a:p>
      </dgm:t>
    </dgm:pt>
    <dgm:pt modelId="{1DAAD6D6-6C4A-4484-A500-F2E40CD9AB9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800" b="1" dirty="0" smtClean="0">
              <a:solidFill>
                <a:schemeClr val="bg1"/>
              </a:solidFill>
            </a:rPr>
            <a:t>1.Local community identify a problem and ask for help</a:t>
          </a:r>
          <a:endParaRPr lang="en-GB" sz="2800" b="1" dirty="0">
            <a:solidFill>
              <a:schemeClr val="bg1"/>
            </a:solidFill>
          </a:endParaRPr>
        </a:p>
      </dgm:t>
    </dgm:pt>
    <dgm:pt modelId="{3434B261-2731-4978-976B-00A7545ECAF0}" type="parTrans" cxnId="{B0936888-63FF-417D-A9A9-1C8990DC8198}">
      <dgm:prSet/>
      <dgm:spPr/>
      <dgm:t>
        <a:bodyPr/>
        <a:lstStyle/>
        <a:p>
          <a:endParaRPr lang="en-GB"/>
        </a:p>
      </dgm:t>
    </dgm:pt>
    <dgm:pt modelId="{E6411BC9-4522-4E42-8BF5-E66116A69314}" type="sibTrans" cxnId="{B0936888-63FF-417D-A9A9-1C8990DC8198}">
      <dgm:prSet/>
      <dgm:spPr/>
      <dgm:t>
        <a:bodyPr/>
        <a:lstStyle/>
        <a:p>
          <a:endParaRPr lang="en-GB"/>
        </a:p>
      </dgm:t>
    </dgm:pt>
    <dgm:pt modelId="{966C754A-11B9-4C22-8B0E-51C5510F024F}" type="pres">
      <dgm:prSet presAssocID="{8AAA210A-AF49-4F68-9CDD-A0B519BFE329}" presName="Name0" presStyleCnt="0">
        <dgm:presLayoutVars>
          <dgm:dir/>
          <dgm:animLvl val="lvl"/>
          <dgm:resizeHandles val="exact"/>
        </dgm:presLayoutVars>
      </dgm:prSet>
      <dgm:spPr/>
    </dgm:pt>
    <dgm:pt modelId="{617AB128-56D6-417B-8CED-17180C502A0E}" type="pres">
      <dgm:prSet presAssocID="{A14E24C0-EB70-4509-B22A-078E6DC3154D}" presName="Name8" presStyleCnt="0"/>
      <dgm:spPr/>
    </dgm:pt>
    <dgm:pt modelId="{EB5B013E-DB91-4216-9028-1E26E7EBB19E}" type="pres">
      <dgm:prSet presAssocID="{A14E24C0-EB70-4509-B22A-078E6DC3154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120047-57CC-473A-A46D-A25B825F7863}" type="pres">
      <dgm:prSet presAssocID="{A14E24C0-EB70-4509-B22A-078E6DC315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2FA9A-EEFC-47D6-8862-CA6881BB8E58}" type="pres">
      <dgm:prSet presAssocID="{B4101B92-B8DE-4787-A5A0-565D6FC3312F}" presName="Name8" presStyleCnt="0"/>
      <dgm:spPr/>
    </dgm:pt>
    <dgm:pt modelId="{195EFA66-830C-4DBF-802C-505E2ABB4AED}" type="pres">
      <dgm:prSet presAssocID="{B4101B92-B8DE-4787-A5A0-565D6FC3312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719BB-D85B-49DB-B209-BD7DF1BE3989}" type="pres">
      <dgm:prSet presAssocID="{B4101B92-B8DE-4787-A5A0-565D6FC331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70A9AD-259A-4C68-889D-7242579EDCFC}" type="pres">
      <dgm:prSet presAssocID="{1DAAD6D6-6C4A-4484-A500-F2E40CD9AB92}" presName="Name8" presStyleCnt="0"/>
      <dgm:spPr/>
    </dgm:pt>
    <dgm:pt modelId="{030ACBE6-19FA-4A58-A404-3587A7E11298}" type="pres">
      <dgm:prSet presAssocID="{1DAAD6D6-6C4A-4484-A500-F2E40CD9AB9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1B369F-6291-49E6-9091-6EE691D87FAF}" type="pres">
      <dgm:prSet presAssocID="{1DAAD6D6-6C4A-4484-A500-F2E40CD9AB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CA20C5-E13F-4323-B768-FD440342DE33}" type="presOf" srcId="{A14E24C0-EB70-4509-B22A-078E6DC3154D}" destId="{92120047-57CC-473A-A46D-A25B825F7863}" srcOrd="1" destOrd="0" presId="urn:microsoft.com/office/officeart/2005/8/layout/pyramid1"/>
    <dgm:cxn modelId="{99412C1F-8EE9-4265-91CA-49B2FB6C2645}" srcId="{8AAA210A-AF49-4F68-9CDD-A0B519BFE329}" destId="{A14E24C0-EB70-4509-B22A-078E6DC3154D}" srcOrd="0" destOrd="0" parTransId="{7FA9DFB9-2B45-479D-85B0-BA334A06A0AE}" sibTransId="{A983722F-2A6B-435D-9257-C6469C860555}"/>
    <dgm:cxn modelId="{DD96B801-5BED-4081-BDFA-8782220E5160}" type="presOf" srcId="{8AAA210A-AF49-4F68-9CDD-A0B519BFE329}" destId="{966C754A-11B9-4C22-8B0E-51C5510F024F}" srcOrd="0" destOrd="0" presId="urn:microsoft.com/office/officeart/2005/8/layout/pyramid1"/>
    <dgm:cxn modelId="{C7A1FEE4-8FF8-4F9E-9BDE-BAA0A3D3FDA2}" type="presOf" srcId="{B4101B92-B8DE-4787-A5A0-565D6FC3312F}" destId="{195EFA66-830C-4DBF-802C-505E2ABB4AED}" srcOrd="0" destOrd="0" presId="urn:microsoft.com/office/officeart/2005/8/layout/pyramid1"/>
    <dgm:cxn modelId="{12F7927B-A97A-4C56-8C9B-3026BBA8ABB8}" srcId="{8AAA210A-AF49-4F68-9CDD-A0B519BFE329}" destId="{B4101B92-B8DE-4787-A5A0-565D6FC3312F}" srcOrd="1" destOrd="0" parTransId="{87053E05-F4E7-483C-855D-3EE90F10571D}" sibTransId="{E4D3C897-DA1F-45BD-A726-0D6DE75DBEA9}"/>
    <dgm:cxn modelId="{75F2E179-871E-4E99-8311-F3840002CFBA}" type="presOf" srcId="{1DAAD6D6-6C4A-4484-A500-F2E40CD9AB92}" destId="{7F1B369F-6291-49E6-9091-6EE691D87FAF}" srcOrd="1" destOrd="0" presId="urn:microsoft.com/office/officeart/2005/8/layout/pyramid1"/>
    <dgm:cxn modelId="{E213AD26-9A2C-448B-8531-3D8B76EF44C7}" type="presOf" srcId="{A14E24C0-EB70-4509-B22A-078E6DC3154D}" destId="{EB5B013E-DB91-4216-9028-1E26E7EBB19E}" srcOrd="0" destOrd="0" presId="urn:microsoft.com/office/officeart/2005/8/layout/pyramid1"/>
    <dgm:cxn modelId="{2F38F6BD-B597-44CE-AC07-F9062D7E9287}" type="presOf" srcId="{1DAAD6D6-6C4A-4484-A500-F2E40CD9AB92}" destId="{030ACBE6-19FA-4A58-A404-3587A7E11298}" srcOrd="0" destOrd="0" presId="urn:microsoft.com/office/officeart/2005/8/layout/pyramid1"/>
    <dgm:cxn modelId="{B0936888-63FF-417D-A9A9-1C8990DC8198}" srcId="{8AAA210A-AF49-4F68-9CDD-A0B519BFE329}" destId="{1DAAD6D6-6C4A-4484-A500-F2E40CD9AB92}" srcOrd="2" destOrd="0" parTransId="{3434B261-2731-4978-976B-00A7545ECAF0}" sibTransId="{E6411BC9-4522-4E42-8BF5-E66116A69314}"/>
    <dgm:cxn modelId="{18295483-6602-4865-912F-6C39C1BCA321}" type="presOf" srcId="{B4101B92-B8DE-4787-A5A0-565D6FC3312F}" destId="{D28719BB-D85B-49DB-B209-BD7DF1BE3989}" srcOrd="1" destOrd="0" presId="urn:microsoft.com/office/officeart/2005/8/layout/pyramid1"/>
    <dgm:cxn modelId="{57675AF0-F861-4116-B5C4-0E606EAC33C1}" type="presParOf" srcId="{966C754A-11B9-4C22-8B0E-51C5510F024F}" destId="{617AB128-56D6-417B-8CED-17180C502A0E}" srcOrd="0" destOrd="0" presId="urn:microsoft.com/office/officeart/2005/8/layout/pyramid1"/>
    <dgm:cxn modelId="{15691C5F-4615-4FDC-B9E8-7E8FB281B349}" type="presParOf" srcId="{617AB128-56D6-417B-8CED-17180C502A0E}" destId="{EB5B013E-DB91-4216-9028-1E26E7EBB19E}" srcOrd="0" destOrd="0" presId="urn:microsoft.com/office/officeart/2005/8/layout/pyramid1"/>
    <dgm:cxn modelId="{57E4A2B2-0F62-4A1F-97F7-201436F38216}" type="presParOf" srcId="{617AB128-56D6-417B-8CED-17180C502A0E}" destId="{92120047-57CC-473A-A46D-A25B825F7863}" srcOrd="1" destOrd="0" presId="urn:microsoft.com/office/officeart/2005/8/layout/pyramid1"/>
    <dgm:cxn modelId="{9C68FC52-55A4-4D6D-91C8-7F18A269B14C}" type="presParOf" srcId="{966C754A-11B9-4C22-8B0E-51C5510F024F}" destId="{25C2FA9A-EEFC-47D6-8862-CA6881BB8E58}" srcOrd="1" destOrd="0" presId="urn:microsoft.com/office/officeart/2005/8/layout/pyramid1"/>
    <dgm:cxn modelId="{9AB2E3AC-CDF7-4A4A-8C6F-1F584CC9013C}" type="presParOf" srcId="{25C2FA9A-EEFC-47D6-8862-CA6881BB8E58}" destId="{195EFA66-830C-4DBF-802C-505E2ABB4AED}" srcOrd="0" destOrd="0" presId="urn:microsoft.com/office/officeart/2005/8/layout/pyramid1"/>
    <dgm:cxn modelId="{25AC6848-4C38-4D1A-B548-C29BFF58D2A1}" type="presParOf" srcId="{25C2FA9A-EEFC-47D6-8862-CA6881BB8E58}" destId="{D28719BB-D85B-49DB-B209-BD7DF1BE3989}" srcOrd="1" destOrd="0" presId="urn:microsoft.com/office/officeart/2005/8/layout/pyramid1"/>
    <dgm:cxn modelId="{740A99FB-7ADB-428D-8769-FF1620A9DDED}" type="presParOf" srcId="{966C754A-11B9-4C22-8B0E-51C5510F024F}" destId="{EA70A9AD-259A-4C68-889D-7242579EDCFC}" srcOrd="2" destOrd="0" presId="urn:microsoft.com/office/officeart/2005/8/layout/pyramid1"/>
    <dgm:cxn modelId="{9EBBAA1D-4BF5-4E31-902C-741984603A63}" type="presParOf" srcId="{EA70A9AD-259A-4C68-889D-7242579EDCFC}" destId="{030ACBE6-19FA-4A58-A404-3587A7E11298}" srcOrd="0" destOrd="0" presId="urn:microsoft.com/office/officeart/2005/8/layout/pyramid1"/>
    <dgm:cxn modelId="{424D0867-9D75-4891-89BA-61CB1E600E0F}" type="presParOf" srcId="{EA70A9AD-259A-4C68-889D-7242579EDCFC}" destId="{7F1B369F-6291-49E6-9091-6EE691D87F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F825A-42B0-4158-B860-B74F213EDD17}">
      <dsp:nvSpPr>
        <dsp:cNvPr id="0" name=""/>
        <dsp:cNvSpPr/>
      </dsp:nvSpPr>
      <dsp:spPr>
        <a:xfrm rot="10800000">
          <a:off x="0" y="0"/>
          <a:ext cx="5516880" cy="1156546"/>
        </a:xfrm>
        <a:prstGeom prst="trapezoid">
          <a:avLst>
            <a:gd name="adj" fmla="val 79502"/>
          </a:avLst>
        </a:prstGeom>
        <a:solidFill>
          <a:srgbClr val="FB2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bg1"/>
              </a:solidFill>
            </a:rPr>
            <a:t>1. Assume or identify a problem in another country or community</a:t>
          </a:r>
          <a:endParaRPr lang="en-GB" sz="2800" b="1" kern="1200" dirty="0">
            <a:solidFill>
              <a:schemeClr val="bg1"/>
            </a:solidFill>
          </a:endParaRPr>
        </a:p>
      </dsp:txBody>
      <dsp:txXfrm rot="-10800000">
        <a:off x="965453" y="0"/>
        <a:ext cx="3585972" cy="1156546"/>
      </dsp:txXfrm>
    </dsp:sp>
    <dsp:sp modelId="{A36F6042-1459-42FE-B13A-AB502FD8429C}">
      <dsp:nvSpPr>
        <dsp:cNvPr id="0" name=""/>
        <dsp:cNvSpPr/>
      </dsp:nvSpPr>
      <dsp:spPr>
        <a:xfrm rot="10800000">
          <a:off x="919480" y="1156546"/>
          <a:ext cx="3677920" cy="1156546"/>
        </a:xfrm>
        <a:prstGeom prst="trapezoid">
          <a:avLst>
            <a:gd name="adj" fmla="val 79502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2.Make a plan to fix it or how you can help</a:t>
          </a:r>
          <a:endParaRPr lang="en-GB" sz="2000" b="1" kern="1200" dirty="0">
            <a:solidFill>
              <a:schemeClr val="bg1"/>
            </a:solidFill>
          </a:endParaRPr>
        </a:p>
      </dsp:txBody>
      <dsp:txXfrm rot="-10800000">
        <a:off x="1563115" y="1156546"/>
        <a:ext cx="2390648" cy="1156546"/>
      </dsp:txXfrm>
    </dsp:sp>
    <dsp:sp modelId="{6A7AEA35-E60D-42C2-815F-02948FBB2312}">
      <dsp:nvSpPr>
        <dsp:cNvPr id="0" name=""/>
        <dsp:cNvSpPr/>
      </dsp:nvSpPr>
      <dsp:spPr>
        <a:xfrm rot="10800000">
          <a:off x="1838960" y="2313093"/>
          <a:ext cx="1838960" cy="1156546"/>
        </a:xfrm>
        <a:prstGeom prst="trapezoid">
          <a:avLst>
            <a:gd name="adj" fmla="val 79502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3. Go and         help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bg1"/>
            </a:solidFill>
          </a:endParaRPr>
        </a:p>
      </dsp:txBody>
      <dsp:txXfrm rot="-10800000">
        <a:off x="1838960" y="2313093"/>
        <a:ext cx="1838960" cy="1156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B013E-DB91-4216-9028-1E26E7EBB19E}">
      <dsp:nvSpPr>
        <dsp:cNvPr id="0" name=""/>
        <dsp:cNvSpPr/>
      </dsp:nvSpPr>
      <dsp:spPr>
        <a:xfrm>
          <a:off x="1898226" y="0"/>
          <a:ext cx="1898226" cy="1280160"/>
        </a:xfrm>
        <a:prstGeom prst="trapezoid">
          <a:avLst>
            <a:gd name="adj" fmla="val 74140"/>
          </a:avLst>
        </a:prstGeom>
        <a:solidFill>
          <a:srgbClr val="FB2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</a:rPr>
            <a:t>3.Work                        with the               community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/>
        </a:p>
      </dsp:txBody>
      <dsp:txXfrm>
        <a:off x="1898226" y="0"/>
        <a:ext cx="1898226" cy="1280160"/>
      </dsp:txXfrm>
    </dsp:sp>
    <dsp:sp modelId="{195EFA66-830C-4DBF-802C-505E2ABB4AED}">
      <dsp:nvSpPr>
        <dsp:cNvPr id="0" name=""/>
        <dsp:cNvSpPr/>
      </dsp:nvSpPr>
      <dsp:spPr>
        <a:xfrm>
          <a:off x="949113" y="1280160"/>
          <a:ext cx="3796452" cy="1280160"/>
        </a:xfrm>
        <a:prstGeom prst="trapezoid">
          <a:avLst>
            <a:gd name="adj" fmla="val 7414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bg1"/>
              </a:solidFill>
            </a:rPr>
            <a:t>2.Talk with other organisations to discuss ways to support the problem</a:t>
          </a:r>
          <a:endParaRPr lang="en-GB" sz="1800" b="1" kern="1200" dirty="0">
            <a:solidFill>
              <a:schemeClr val="bg1"/>
            </a:solidFill>
          </a:endParaRPr>
        </a:p>
      </dsp:txBody>
      <dsp:txXfrm>
        <a:off x="1613492" y="1280160"/>
        <a:ext cx="2467693" cy="1280160"/>
      </dsp:txXfrm>
    </dsp:sp>
    <dsp:sp modelId="{030ACBE6-19FA-4A58-A404-3587A7E11298}">
      <dsp:nvSpPr>
        <dsp:cNvPr id="0" name=""/>
        <dsp:cNvSpPr/>
      </dsp:nvSpPr>
      <dsp:spPr>
        <a:xfrm>
          <a:off x="0" y="2560320"/>
          <a:ext cx="5694678" cy="1280160"/>
        </a:xfrm>
        <a:prstGeom prst="trapezoid">
          <a:avLst>
            <a:gd name="adj" fmla="val 741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bg1"/>
              </a:solidFill>
            </a:rPr>
            <a:t>1.Local community identify a problem and ask for help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996568" y="2560320"/>
        <a:ext cx="3701540" cy="128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3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44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68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2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30/11/2017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02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30/11/2017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15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30/11/2017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36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30/11/2017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73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30/11/2017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3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30/11/2017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54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1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6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2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1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0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30/11/2017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35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E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9730"/>
            <a:ext cx="10515600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744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i="0" dirty="0" smtClean="0">
                <a:solidFill>
                  <a:srgbClr val="252823"/>
                </a:solidFill>
                <a:latin typeface="Foco"/>
                <a:cs typeface="Foco"/>
              </a:rPr>
              <a:t>VOLUNTOURISM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COPYRIGHT@2017</a:t>
            </a:r>
            <a:r>
              <a:rPr lang="en-US" sz="1200" baseline="0" dirty="0" smtClean="0">
                <a:solidFill>
                  <a:srgbClr val="252823"/>
                </a:solidFill>
              </a:rPr>
              <a:t>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650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Cf9HAfndF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carenetwork.org/bcn-in-action/better-volunteering-better-care/latest-news/better-volunteering-better-care-blogging-blitz" TargetMode="External"/><Relationship Id="rId2" Type="http://schemas.openxmlformats.org/officeDocument/2006/relationships/hyperlink" Target="https://www.tourismconcern.org.uk/ethical-travel-gui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adornetwork.com/change/7-worst-international-aid-ideas/" TargetMode="External"/><Relationship Id="rId4" Type="http://schemas.openxmlformats.org/officeDocument/2006/relationships/hyperlink" Target="https://www.theguardian.com/voluntary-sector-network/2014/sep/29/poverty-porn-charity-adverts-emotional-fundrais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0ci3BExMB4" TargetMode="External"/><Relationship Id="rId2" Type="http://schemas.openxmlformats.org/officeDocument/2006/relationships/hyperlink" Target="http://www.sypo.nl/engels/microfinan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06948"/>
            <a:ext cx="12192000" cy="1351052"/>
          </a:xfrm>
          <a:prstGeom prst="rect">
            <a:avLst/>
          </a:prstGeom>
          <a:solidFill>
            <a:srgbClr val="353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Voluntourism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sz="36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Week 4</a:t>
            </a:r>
            <a:r>
              <a:rPr lang="en-GB" sz="3600" dirty="0" smtClean="0">
                <a:solidFill>
                  <a:prstClr val="white"/>
                </a:solidFill>
                <a:latin typeface="Foco" panose="020B0504050202020203" pitchFamily="34" charset="0"/>
              </a:rPr>
              <a:t> –</a:t>
            </a:r>
            <a:r>
              <a:rPr lang="en-GB" sz="36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Bottoms Up</a:t>
            </a:r>
            <a:endParaRPr lang="en-GB" sz="3600" dirty="0">
              <a:solidFill>
                <a:prstClr val="white"/>
              </a:solidFill>
              <a:latin typeface="Foco" panose="020B0504050202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947" y="5617455"/>
            <a:ext cx="264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EE725"/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Y7&amp;8</a:t>
            </a:r>
            <a:endParaRPr lang="en-GB" sz="2800" b="1" dirty="0">
              <a:solidFill>
                <a:srgbClr val="FEE725"/>
              </a:solidFill>
              <a:latin typeface="Foco" panose="020B0504050202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160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  <a:latin typeface="Foco" panose="020B0504050202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Foco" panose="020B0504050202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515600" y="146304"/>
            <a:ext cx="1547869" cy="1434846"/>
          </a:xfrm>
          <a:prstGeom prst="ellipse">
            <a:avLst/>
          </a:prstGeom>
          <a:solidFill>
            <a:srgbClr val="FEE7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solidFill>
                  <a:srgbClr val="35372F"/>
                </a:solidFill>
              </a:rPr>
              <a:t>15 minutes</a:t>
            </a:r>
            <a:r>
              <a:rPr lang="en-GB" b="1" dirty="0" smtClean="0">
                <a:solidFill>
                  <a:srgbClr val="35372F"/>
                </a:solidFill>
              </a:rPr>
              <a:t>+</a:t>
            </a:r>
            <a:endParaRPr lang="en-GB" b="1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904" y="1112933"/>
            <a:ext cx="3571653" cy="357165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87" y="2214605"/>
            <a:ext cx="3282221" cy="3282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5326" y="2718715"/>
            <a:ext cx="2194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Why is a “bottom up” or “grass roots” approach much more sustainable?</a:t>
            </a:r>
          </a:p>
          <a:p>
            <a:pPr algn="ctr"/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2909850" y="2015090"/>
            <a:ext cx="2637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What does it mean </a:t>
            </a:r>
            <a:r>
              <a:rPr lang="en-GB" sz="2400" dirty="0"/>
              <a:t>to have a “top down” approach to international aid?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0518" y="567809"/>
            <a:ext cx="234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Remind yourself: </a:t>
            </a:r>
          </a:p>
        </p:txBody>
      </p:sp>
    </p:spTree>
    <p:extLst>
      <p:ext uri="{BB962C8B-B14F-4D97-AF65-F5344CB8AC3E}">
        <p14:creationId xmlns:p14="http://schemas.microsoft.com/office/powerpoint/2010/main" val="6404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579120"/>
            <a:ext cx="11001377" cy="559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Look at these two approaches to how charities are working in other countries.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68400" y="2143760"/>
          <a:ext cx="5516880" cy="346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4653916" y="1838960"/>
          <a:ext cx="5694678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http://previews.123rf.com/images/viktor88/viktor881209/viktor88120900014/15234847-Confident-businessman-showing-thumbs-up-sign-Stock-Photo-thumbs-man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13" y="1838960"/>
            <a:ext cx="1422574" cy="18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3.ftcdn.net/jpg/01/01/90/90/240_F_101909083_63qzWw4ZRqqfNcWMqY5cIZgDe4eRSDUP.jp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1552" y="2021840"/>
            <a:ext cx="2496311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8317"/>
            <a:ext cx="10815319" cy="5079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35372F"/>
                </a:solidFill>
              </a:rPr>
              <a:t>To understand whether </a:t>
            </a:r>
            <a:r>
              <a:rPr lang="en-GB" sz="2400" dirty="0" smtClean="0">
                <a:solidFill>
                  <a:srgbClr val="35372F"/>
                </a:solidFill>
              </a:rPr>
              <a:t>an organisation</a:t>
            </a:r>
            <a:r>
              <a:rPr lang="en-GB" sz="2400" dirty="0">
                <a:solidFill>
                  <a:srgbClr val="35372F"/>
                </a:solidFill>
              </a:rPr>
              <a:t>, campaign or initiative </a:t>
            </a:r>
            <a:r>
              <a:rPr lang="en-GB" sz="2400" dirty="0" smtClean="0">
                <a:solidFill>
                  <a:srgbClr val="35372F"/>
                </a:solidFill>
              </a:rPr>
              <a:t>is something </a:t>
            </a:r>
            <a:r>
              <a:rPr lang="en-GB" b="1" dirty="0" smtClean="0">
                <a:solidFill>
                  <a:srgbClr val="35372F"/>
                </a:solidFill>
              </a:rPr>
              <a:t>positive</a:t>
            </a:r>
            <a:r>
              <a:rPr lang="en-GB" dirty="0" smtClean="0">
                <a:solidFill>
                  <a:srgbClr val="35372F"/>
                </a:solidFill>
              </a:rPr>
              <a:t> </a:t>
            </a:r>
            <a:r>
              <a:rPr lang="en-GB" sz="2400" dirty="0" smtClean="0">
                <a:solidFill>
                  <a:srgbClr val="35372F"/>
                </a:solidFill>
              </a:rPr>
              <a:t>to </a:t>
            </a:r>
            <a:r>
              <a:rPr lang="en-GB" sz="2400" dirty="0">
                <a:solidFill>
                  <a:srgbClr val="35372F"/>
                </a:solidFill>
              </a:rPr>
              <a:t>support (whether by volunteering your time or your money) it is important to be able to understand what a </a:t>
            </a:r>
            <a:r>
              <a:rPr lang="en-GB" b="1" dirty="0">
                <a:solidFill>
                  <a:srgbClr val="35372F"/>
                </a:solidFill>
              </a:rPr>
              <a:t>negative</a:t>
            </a:r>
            <a:r>
              <a:rPr lang="en-GB" dirty="0">
                <a:solidFill>
                  <a:srgbClr val="35372F"/>
                </a:solidFill>
              </a:rPr>
              <a:t> </a:t>
            </a:r>
            <a:r>
              <a:rPr lang="en-GB" sz="2400" dirty="0">
                <a:solidFill>
                  <a:srgbClr val="35372F"/>
                </a:solidFill>
              </a:rPr>
              <a:t>organisation may look like. </a:t>
            </a:r>
            <a:endParaRPr lang="en-GB" sz="2400" dirty="0" smtClean="0">
              <a:solidFill>
                <a:srgbClr val="35372F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7450" y="1369695"/>
            <a:ext cx="8199120" cy="5923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 smtClean="0">
              <a:solidFill>
                <a:srgbClr val="35372F"/>
              </a:solidFill>
            </a:endParaRP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Look out for the promotion </a:t>
            </a:r>
            <a:r>
              <a:rPr lang="en-GB" sz="2400" dirty="0">
                <a:solidFill>
                  <a:srgbClr val="35372F"/>
                </a:solidFill>
              </a:rPr>
              <a:t>of </a:t>
            </a:r>
            <a:r>
              <a:rPr lang="en-GB" sz="2400" b="1" u="sng" dirty="0">
                <a:solidFill>
                  <a:srgbClr val="35372F"/>
                </a:solidFill>
              </a:rPr>
              <a:t>negative </a:t>
            </a:r>
            <a:r>
              <a:rPr lang="en-GB" sz="2400" b="1" u="sng" dirty="0" smtClean="0">
                <a:solidFill>
                  <a:srgbClr val="35372F"/>
                </a:solidFill>
              </a:rPr>
              <a:t>stereotypes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Be careful of organisations that are using a </a:t>
            </a:r>
            <a:r>
              <a:rPr lang="en-GB" sz="2400" b="1" u="sng" dirty="0" smtClean="0">
                <a:solidFill>
                  <a:srgbClr val="35372F"/>
                </a:solidFill>
              </a:rPr>
              <a:t>top-down</a:t>
            </a:r>
            <a:r>
              <a:rPr lang="en-GB" sz="2400" u="sng" dirty="0" smtClean="0">
                <a:solidFill>
                  <a:srgbClr val="35372F"/>
                </a:solidFill>
              </a:rPr>
              <a:t> </a:t>
            </a:r>
            <a:r>
              <a:rPr lang="en-GB" sz="2400" dirty="0" smtClean="0">
                <a:solidFill>
                  <a:srgbClr val="35372F"/>
                </a:solidFill>
              </a:rPr>
              <a:t>approach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Avoid organisations that are</a:t>
            </a:r>
            <a:r>
              <a:rPr lang="en-GB" sz="2400" b="1" dirty="0" smtClean="0">
                <a:solidFill>
                  <a:srgbClr val="35372F"/>
                </a:solidFill>
              </a:rPr>
              <a:t> </a:t>
            </a:r>
            <a:r>
              <a:rPr lang="en-GB" sz="2400" b="1" u="sng" dirty="0" smtClean="0">
                <a:solidFill>
                  <a:srgbClr val="35372F"/>
                </a:solidFill>
              </a:rPr>
              <a:t>not sustainable </a:t>
            </a:r>
            <a:r>
              <a:rPr lang="en-GB" sz="2400" dirty="0" smtClean="0">
                <a:solidFill>
                  <a:srgbClr val="35372F"/>
                </a:solidFill>
              </a:rPr>
              <a:t>(e.g. when you leave the work does not continue) </a:t>
            </a:r>
          </a:p>
          <a:p>
            <a:pPr marL="514350" indent="-514350">
              <a:buAutoNum type="arabicPeriod"/>
            </a:pPr>
            <a:r>
              <a:rPr lang="en-GB" sz="2400" dirty="0" smtClean="0">
                <a:solidFill>
                  <a:srgbClr val="35372F"/>
                </a:solidFill>
              </a:rPr>
              <a:t>Stay away from organisations that are </a:t>
            </a:r>
            <a:r>
              <a:rPr lang="en-GB" sz="2400" b="1" u="sng" dirty="0" smtClean="0">
                <a:solidFill>
                  <a:srgbClr val="35372F"/>
                </a:solidFill>
              </a:rPr>
              <a:t>not working</a:t>
            </a:r>
            <a:r>
              <a:rPr lang="en-GB" sz="2400" b="1" i="1" u="sng" dirty="0" smtClean="0">
                <a:solidFill>
                  <a:srgbClr val="35372F"/>
                </a:solidFill>
              </a:rPr>
              <a:t> together </a:t>
            </a:r>
            <a:r>
              <a:rPr lang="en-GB" sz="2400" b="1" i="1" dirty="0" smtClean="0">
                <a:solidFill>
                  <a:srgbClr val="35372F"/>
                </a:solidFill>
              </a:rPr>
              <a:t>with </a:t>
            </a:r>
            <a:r>
              <a:rPr lang="en-GB" sz="2400" dirty="0" smtClean="0">
                <a:solidFill>
                  <a:srgbClr val="35372F"/>
                </a:solidFill>
              </a:rPr>
              <a:t>the communities that they are supporting</a:t>
            </a:r>
            <a:r>
              <a:rPr lang="en-GB" sz="2400" dirty="0">
                <a:solidFill>
                  <a:srgbClr val="35372F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http://res.freestockphotos.biz/pictures/9/9749-3d-illustration-of-people-shaking-hands-while-standing-on-other-shoulder-p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420"/>
            <a:ext cx="4363722" cy="43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2464" y="579120"/>
            <a:ext cx="792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Understanding if a charity or aid organisation is negative:</a:t>
            </a:r>
          </a:p>
        </p:txBody>
      </p:sp>
    </p:spTree>
    <p:extLst>
      <p:ext uri="{BB962C8B-B14F-4D97-AF65-F5344CB8AC3E}">
        <p14:creationId xmlns:p14="http://schemas.microsoft.com/office/powerpoint/2010/main" val="15027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11039477" cy="5310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 smtClean="0"/>
              <a:t>Watch the following media campaign from Comic </a:t>
            </a:r>
            <a:r>
              <a:rPr lang="en-GB" sz="2400" dirty="0"/>
              <a:t>Relief. </a:t>
            </a:r>
            <a:r>
              <a:rPr lang="en-GB" sz="2400" dirty="0" smtClean="0"/>
              <a:t>The organisation and advert are </a:t>
            </a:r>
            <a:r>
              <a:rPr lang="en-GB" sz="2400" i="1" dirty="0"/>
              <a:t>trying</a:t>
            </a:r>
            <a:r>
              <a:rPr lang="en-GB" sz="2400" dirty="0"/>
              <a:t> to do a good thing, but in some ways falling short.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 smtClean="0"/>
              <a:t> </a:t>
            </a:r>
            <a:endParaRPr lang="en-GB" sz="2400" dirty="0" smtClean="0"/>
          </a:p>
          <a:p>
            <a:pPr marL="0" lv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011162" y="3262405"/>
            <a:ext cx="4266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hlinkClick r:id="rId2"/>
              </a:rPr>
              <a:t>Ed Sheeran visits Liberia</a:t>
            </a:r>
            <a:endParaRPr lang="en-GB" sz="3200" b="1" dirty="0" smtClean="0"/>
          </a:p>
          <a:p>
            <a:pPr algn="ctr"/>
            <a:r>
              <a:rPr lang="en-GB" sz="1600" dirty="0" smtClean="0"/>
              <a:t>(click on the link to watch the film)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1353693" y="1786097"/>
            <a:ext cx="5066903" cy="5844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CAMPAIGN 1 – Comic Relief</a:t>
            </a:r>
            <a:endParaRPr lang="en-GB" sz="2400" b="1" dirty="0"/>
          </a:p>
        </p:txBody>
      </p:sp>
      <p:pic>
        <p:nvPicPr>
          <p:cNvPr id="19" name="Picture 2" descr="https://www.thesun.co.uk/wp-content/uploads/2017/03/nintchdbpict0003109866341.jpg?strip=all&amp;w=9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4"/>
          <a:stretch/>
        </p:blipFill>
        <p:spPr bwMode="auto">
          <a:xfrm>
            <a:off x="1353693" y="2345658"/>
            <a:ext cx="5066903" cy="26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19456" y="2526125"/>
            <a:ext cx="4191000" cy="3740532"/>
          </a:xfrm>
          <a:prstGeom prst="ellipse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Watch the advert and </a:t>
            </a:r>
            <a:r>
              <a:rPr lang="en-GB" sz="2400" b="1" dirty="0" smtClean="0">
                <a:solidFill>
                  <a:schemeClr val="bg1"/>
                </a:solidFill>
              </a:rPr>
              <a:t>think about the negative </a:t>
            </a:r>
            <a:r>
              <a:rPr lang="en-GB" sz="2400" b="1" dirty="0">
                <a:solidFill>
                  <a:schemeClr val="bg1"/>
                </a:solidFill>
              </a:rPr>
              <a:t>elements that </a:t>
            </a:r>
            <a:r>
              <a:rPr lang="en-GB" sz="2400" b="1" dirty="0" smtClean="0">
                <a:solidFill>
                  <a:schemeClr val="bg1"/>
                </a:solidFill>
              </a:rPr>
              <a:t>seen  </a:t>
            </a:r>
            <a:r>
              <a:rPr lang="en-GB" sz="2400" b="1" dirty="0" err="1" smtClean="0">
                <a:solidFill>
                  <a:schemeClr val="bg1"/>
                </a:solidFill>
              </a:rPr>
              <a:t>witin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the advertisement</a:t>
            </a:r>
          </a:p>
        </p:txBody>
      </p:sp>
      <p:sp>
        <p:nvSpPr>
          <p:cNvPr id="6" name="Oval 5"/>
          <p:cNvSpPr/>
          <p:nvPr/>
        </p:nvSpPr>
        <p:spPr>
          <a:xfrm>
            <a:off x="7718491" y="2721721"/>
            <a:ext cx="4390260" cy="39145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If time, find </a:t>
            </a:r>
            <a:r>
              <a:rPr lang="en-GB" sz="2400" b="1" dirty="0">
                <a:solidFill>
                  <a:schemeClr val="bg1"/>
                </a:solidFill>
              </a:rPr>
              <a:t>out more about the </a:t>
            </a:r>
            <a:r>
              <a:rPr lang="en-GB" sz="2400" b="1" dirty="0" smtClean="0">
                <a:solidFill>
                  <a:schemeClr val="bg1"/>
                </a:solidFill>
              </a:rPr>
              <a:t>campaign: research </a:t>
            </a:r>
            <a:r>
              <a:rPr lang="en-GB" sz="2400" b="1" dirty="0">
                <a:solidFill>
                  <a:schemeClr val="bg1"/>
                </a:solidFill>
              </a:rPr>
              <a:t>what it is trying to do, how it works, who is behind </a:t>
            </a:r>
            <a:r>
              <a:rPr lang="en-GB" sz="2400" b="1" dirty="0" smtClean="0">
                <a:solidFill>
                  <a:schemeClr val="bg1"/>
                </a:solidFill>
              </a:rPr>
              <a:t>it and the positive/negative </a:t>
            </a:r>
            <a:r>
              <a:rPr lang="en-GB" sz="2400" b="1" dirty="0">
                <a:solidFill>
                  <a:schemeClr val="bg1"/>
                </a:solidFill>
              </a:rPr>
              <a:t>elements</a:t>
            </a:r>
          </a:p>
        </p:txBody>
      </p:sp>
      <p:sp>
        <p:nvSpPr>
          <p:cNvPr id="7" name="Oval 6"/>
          <p:cNvSpPr/>
          <p:nvPr/>
        </p:nvSpPr>
        <p:spPr>
          <a:xfrm>
            <a:off x="3862769" y="158940"/>
            <a:ext cx="4227576" cy="37943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Explore the intention behind the </a:t>
            </a:r>
            <a:r>
              <a:rPr lang="en-GB" sz="2400" b="1" dirty="0" smtClean="0">
                <a:solidFill>
                  <a:schemeClr val="bg1"/>
                </a:solidFill>
              </a:rPr>
              <a:t>advertisement. </a:t>
            </a:r>
          </a:p>
          <a:p>
            <a:pPr algn="ctr"/>
            <a:endParaRPr lang="en-GB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Is </a:t>
            </a:r>
            <a:r>
              <a:rPr lang="en-GB" sz="2400" b="1" dirty="0">
                <a:solidFill>
                  <a:schemeClr val="bg1"/>
                </a:solidFill>
              </a:rPr>
              <a:t>it a </a:t>
            </a:r>
            <a:r>
              <a:rPr lang="en-GB" sz="2400" b="1" dirty="0" smtClean="0">
                <a:solidFill>
                  <a:schemeClr val="bg1"/>
                </a:solidFill>
              </a:rPr>
              <a:t>sustainable campaign</a:t>
            </a:r>
            <a:r>
              <a:rPr lang="en-GB" sz="2400" b="1" dirty="0">
                <a:solidFill>
                  <a:schemeClr val="bg1"/>
                </a:solidFill>
              </a:rPr>
              <a:t>? Why? </a:t>
            </a:r>
          </a:p>
        </p:txBody>
      </p:sp>
    </p:spTree>
    <p:extLst>
      <p:ext uri="{BB962C8B-B14F-4D97-AF65-F5344CB8AC3E}">
        <p14:creationId xmlns:p14="http://schemas.microsoft.com/office/powerpoint/2010/main" val="31695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0" y="1185545"/>
            <a:ext cx="109507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Discuss with the person next to you and then feedback to the class ways in which the campaign was: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Not bottom up / </a:t>
            </a:r>
            <a:r>
              <a:rPr lang="en-GB" b="1" dirty="0" smtClean="0"/>
              <a:t>not working </a:t>
            </a:r>
            <a:r>
              <a:rPr lang="en-GB" b="1" u="sng" dirty="0" smtClean="0"/>
              <a:t>with</a:t>
            </a:r>
            <a:r>
              <a:rPr lang="en-GB" b="1" dirty="0" smtClean="0"/>
              <a:t> the </a:t>
            </a:r>
            <a:r>
              <a:rPr lang="en-GB" b="1" dirty="0"/>
              <a:t>community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Not sustainable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Promoting the “white saviour” rhetoric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42" y="4257675"/>
            <a:ext cx="1070831" cy="22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1369344"/>
            <a:ext cx="11342429" cy="2906162"/>
          </a:xfrm>
        </p:spPr>
        <p:txBody>
          <a:bodyPr/>
          <a:lstStyle/>
          <a:p>
            <a:r>
              <a:rPr lang="en-GB" dirty="0" smtClean="0"/>
              <a:t>Be a positive Voluntourist</a:t>
            </a:r>
            <a:br>
              <a:rPr lang="en-GB" dirty="0" smtClean="0"/>
            </a:br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 </a:t>
            </a:r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minutes</a:t>
            </a:r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8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77" y="1266063"/>
            <a:ext cx="10515600" cy="4487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Being able to travel </a:t>
            </a:r>
            <a:r>
              <a:rPr lang="en-GB" sz="2400" b="1" dirty="0"/>
              <a:t>ethically</a:t>
            </a:r>
            <a:r>
              <a:rPr lang="en-GB" sz="2400" dirty="0"/>
              <a:t> is a </a:t>
            </a:r>
            <a:r>
              <a:rPr lang="en-GB" sz="2400" dirty="0" smtClean="0"/>
              <a:t>useful (and many would argue integral) </a:t>
            </a:r>
            <a:r>
              <a:rPr lang="en-GB" sz="2400" dirty="0"/>
              <a:t>part of any </a:t>
            </a:r>
            <a:r>
              <a:rPr lang="en-GB" sz="2400" dirty="0" smtClean="0"/>
              <a:t>trip or exploration, especially when going overseas.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Beyond </a:t>
            </a:r>
            <a:r>
              <a:rPr lang="en-GB" sz="2400" dirty="0"/>
              <a:t>that, being able to volunteer in an </a:t>
            </a:r>
            <a:r>
              <a:rPr lang="en-GB" sz="2400" b="1" dirty="0"/>
              <a:t>ethical </a:t>
            </a:r>
            <a:r>
              <a:rPr lang="en-GB" sz="2400" b="1" dirty="0" smtClean="0"/>
              <a:t>and sustainable organisation</a:t>
            </a:r>
            <a:r>
              <a:rPr lang="en-GB" sz="2400" dirty="0" smtClean="0"/>
              <a:t> </a:t>
            </a:r>
            <a:r>
              <a:rPr lang="en-GB" sz="2400" dirty="0"/>
              <a:t>is perhaps the most positive type of volunteering that we can do; whether at home or </a:t>
            </a:r>
            <a:r>
              <a:rPr lang="en-GB" sz="2400" dirty="0" smtClean="0"/>
              <a:t>abroad.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picserver.org/images/highway/phrases/eth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2" y="4071938"/>
            <a:ext cx="3465066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904" y="1112933"/>
            <a:ext cx="3571653" cy="357165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87" y="2214605"/>
            <a:ext cx="3282221" cy="3282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5326" y="2718715"/>
            <a:ext cx="2194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5372F"/>
                </a:solidFill>
              </a:rPr>
              <a:t>What does “sustainable” mean when used in relation to a volunteer project?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9850" y="2015090"/>
            <a:ext cx="2637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35372F"/>
                </a:solidFill>
              </a:rPr>
              <a:t>What does “ethical” mean when used in relation to a volunteer project?</a:t>
            </a:r>
          </a:p>
        </p:txBody>
      </p:sp>
    </p:spTree>
    <p:extLst>
      <p:ext uri="{BB962C8B-B14F-4D97-AF65-F5344CB8AC3E}">
        <p14:creationId xmlns:p14="http://schemas.microsoft.com/office/powerpoint/2010/main" val="35077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292939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In this lesson, students will: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433" y="1791910"/>
            <a:ext cx="99769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Think about and discuss some of the merits </a:t>
            </a:r>
            <a:r>
              <a:rPr lang="en-GB" dirty="0" smtClean="0"/>
              <a:t>ethical volunteering and grass roots support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Understand how working </a:t>
            </a:r>
            <a:r>
              <a:rPr lang="en-GB" i="1" dirty="0"/>
              <a:t>with</a:t>
            </a:r>
            <a:r>
              <a:rPr lang="en-GB" dirty="0"/>
              <a:t> communities and local areas is key to a positive </a:t>
            </a:r>
            <a:r>
              <a:rPr lang="en-GB" dirty="0" smtClean="0"/>
              <a:t>relationship and how positive global citizenship can have positive ripple effects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Explore and unravel some of the harmful and negative stereotypes perpetuated by charity </a:t>
            </a:r>
            <a:r>
              <a:rPr lang="en-GB" dirty="0" smtClean="0"/>
              <a:t>campaigns and understand how to counteract these with ethical, sustainable approaches to aid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THINK!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FEEL!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41" y="4971927"/>
            <a:ext cx="1096923" cy="33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UNLEARN!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1141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31" y="1038289"/>
            <a:ext cx="10515600" cy="568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Volunteering time </a:t>
            </a:r>
            <a:r>
              <a:rPr lang="en-GB" sz="2400" dirty="0"/>
              <a:t>can be a very positive contribution to offer the world and it is important </a:t>
            </a:r>
            <a:r>
              <a:rPr lang="en-GB" sz="2400" dirty="0" smtClean="0"/>
              <a:t>to remember that </a:t>
            </a:r>
            <a:r>
              <a:rPr lang="en-GB" sz="2400" dirty="0"/>
              <a:t>this </a:t>
            </a:r>
            <a:r>
              <a:rPr lang="en-GB" sz="2400" dirty="0" smtClean="0"/>
              <a:t>really can be a </a:t>
            </a:r>
            <a:r>
              <a:rPr lang="en-GB" sz="2400" b="1" dirty="0"/>
              <a:t>good thing to </a:t>
            </a:r>
            <a:r>
              <a:rPr lang="en-GB" sz="2400" b="1" dirty="0" smtClean="0"/>
              <a:t>do</a:t>
            </a:r>
            <a:r>
              <a:rPr lang="en-GB" sz="2400" dirty="0" smtClean="0"/>
              <a:t>. HOWEVER it </a:t>
            </a:r>
            <a:r>
              <a:rPr lang="en-GB" sz="2400" dirty="0"/>
              <a:t>is also important </a:t>
            </a:r>
            <a:r>
              <a:rPr lang="en-GB" sz="2400" dirty="0" smtClean="0"/>
              <a:t>to </a:t>
            </a:r>
            <a:r>
              <a:rPr lang="en-GB" sz="2400" dirty="0"/>
              <a:t>understand that </a:t>
            </a:r>
            <a:r>
              <a:rPr lang="en-GB" sz="2400" dirty="0" smtClean="0"/>
              <a:t>we all have </a:t>
            </a:r>
            <a:r>
              <a:rPr lang="en-GB" sz="2400" dirty="0"/>
              <a:t>a responsibility to </a:t>
            </a:r>
            <a:r>
              <a:rPr lang="en-GB" sz="2400" b="1" dirty="0"/>
              <a:t>do it </a:t>
            </a:r>
            <a:r>
              <a:rPr lang="en-GB" sz="2400" b="1" dirty="0" smtClean="0"/>
              <a:t>well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Volunteer, Volunteerism, Volunteering, Particip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20" y="2405190"/>
            <a:ext cx="5268214" cy="39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2531" y="2529015"/>
            <a:ext cx="5433314" cy="510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</a:t>
            </a:r>
            <a:r>
              <a:rPr lang="en-GB" sz="2400" dirty="0" smtClean="0"/>
              <a:t>f volunteering is an option, we have a responsibility to choose a good organisation, project or company to volunteer with – a project that is both </a:t>
            </a:r>
            <a:r>
              <a:rPr lang="en-GB" sz="2400" b="1" dirty="0" smtClean="0">
                <a:solidFill>
                  <a:srgbClr val="FB23C2"/>
                </a:solidFill>
              </a:rPr>
              <a:t>ETHICAL</a:t>
            </a:r>
            <a:r>
              <a:rPr lang="en-GB" sz="2400" dirty="0" smtClean="0">
                <a:solidFill>
                  <a:srgbClr val="FB23C2"/>
                </a:solidFill>
              </a:rPr>
              <a:t> </a:t>
            </a:r>
            <a:r>
              <a:rPr lang="en-GB" sz="2400" dirty="0" smtClean="0"/>
              <a:t>and </a:t>
            </a:r>
            <a:r>
              <a:rPr lang="en-GB" sz="2400" b="1" dirty="0" smtClean="0">
                <a:solidFill>
                  <a:srgbClr val="00B050"/>
                </a:solidFill>
              </a:rPr>
              <a:t>SUSTAINABLE</a:t>
            </a:r>
            <a:r>
              <a:rPr lang="en-GB" sz="240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Research, planning and critical thinking are key skills here!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169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2" y="1090422"/>
            <a:ext cx="10515600" cy="5143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more information, here are a range of articles exploring some of the criteria for ethical travel as well as the importance of ethical volunteering:</a:t>
            </a:r>
          </a:p>
          <a:p>
            <a:pPr marL="0" indent="0">
              <a:buNone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2"/>
              </a:rPr>
              <a:t>Ethical Travel Guide</a:t>
            </a: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3"/>
              </a:rPr>
              <a:t>Better Volunteering Better Care Network</a:t>
            </a:r>
            <a:r>
              <a:rPr lang="en-GB" sz="2400" b="1" dirty="0" smtClean="0"/>
              <a:t> (30 articles)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4"/>
              </a:rPr>
              <a:t>Beyond the emotional fundraising adverts</a:t>
            </a: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hlinkClick r:id="rId5"/>
              </a:rPr>
              <a:t>Seven worst international aid ideas</a:t>
            </a:r>
            <a:endParaRPr lang="en-GB" sz="2400" b="1" dirty="0" smtClean="0"/>
          </a:p>
          <a:p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b="1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1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5278" y="6307246"/>
            <a:ext cx="605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95000"/>
                  </a:schemeClr>
                </a:solidFill>
                <a:latin typeface="Foco"/>
              </a:rPr>
              <a:t>ThoughtBox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Foco"/>
              </a:rPr>
              <a:t>: This sort of learning can’t wait</a:t>
            </a:r>
            <a:endParaRPr lang="en-GB" sz="2400" dirty="0">
              <a:solidFill>
                <a:schemeClr val="bg1">
                  <a:lumMod val="95000"/>
                </a:schemeClr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2205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537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Pre-lesson </a:t>
            </a:r>
            <a:r>
              <a:rPr lang="en-GB" dirty="0" smtClean="0">
                <a:solidFill>
                  <a:srgbClr val="3537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reflection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minutes+</a:t>
            </a:r>
            <a:endParaRPr lang="en-GB" sz="3600" b="1" dirty="0"/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045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0" y="1021970"/>
            <a:ext cx="1170704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 smtClean="0">
                <a:solidFill>
                  <a:srgbClr val="3537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solidFill>
                  <a:srgbClr val="3537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lesson:</a:t>
            </a:r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200" dirty="0" smtClean="0">
              <a:solidFill>
                <a:srgbClr val="35372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35372F"/>
                </a:solidFill>
              </a:rPr>
              <a:t>What does it mean for an organisation to be “grass </a:t>
            </a:r>
            <a:r>
              <a:rPr lang="en-GB" b="1" dirty="0" smtClean="0">
                <a:solidFill>
                  <a:srgbClr val="35372F"/>
                </a:solidFill>
              </a:rPr>
              <a:t>roots”?</a:t>
            </a:r>
            <a:endParaRPr lang="en-GB" dirty="0">
              <a:solidFill>
                <a:srgbClr val="35372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b="1" dirty="0" smtClean="0">
                <a:solidFill>
                  <a:srgbClr val="35372F"/>
                </a:solidFill>
              </a:rPr>
              <a:t>What does it mean to be an ethical organisation and an ethical volunteer?</a:t>
            </a:r>
            <a:endParaRPr lang="en-GB" dirty="0">
              <a:solidFill>
                <a:srgbClr val="35372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b="1" dirty="0" smtClean="0">
                <a:solidFill>
                  <a:srgbClr val="35372F"/>
                </a:solidFill>
              </a:rPr>
              <a:t>How can we learn to practice global citizenship through ethical travel, tourism and volunteering?</a:t>
            </a:r>
            <a:endParaRPr lang="en-GB" dirty="0">
              <a:solidFill>
                <a:srgbClr val="35372F"/>
              </a:solidFill>
            </a:endParaRPr>
          </a:p>
          <a:p>
            <a:pPr marL="914405" lvl="2" indent="0">
              <a:buNone/>
            </a:pPr>
            <a:endParaRPr lang="en-GB" sz="2400" dirty="0">
              <a:solidFill>
                <a:srgbClr val="35372F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80150" y="6356350"/>
            <a:ext cx="591185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2649993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Bottoms Up</a:t>
            </a:r>
            <a:r>
              <a:rPr lang="en-GB" sz="4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GB" sz="36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minutes+</a:t>
            </a:r>
            <a:endParaRPr lang="en-GB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5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6143" y="1137798"/>
            <a:ext cx="11149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Watch the </a:t>
            </a:r>
            <a:r>
              <a:rPr lang="en-GB" sz="2400" dirty="0" smtClean="0"/>
              <a:t>short music video </a:t>
            </a:r>
            <a:r>
              <a:rPr lang="en-GB" sz="2400" dirty="0"/>
              <a:t>(4.40mins) made </a:t>
            </a:r>
            <a:r>
              <a:rPr lang="en-GB" sz="2400" dirty="0" smtClean="0"/>
              <a:t>by </a:t>
            </a:r>
            <a:r>
              <a:rPr lang="en-GB" sz="2400" dirty="0" smtClean="0">
                <a:hlinkClick r:id="rId2"/>
              </a:rPr>
              <a:t>Ugandan Microfinance organisation SYPO </a:t>
            </a:r>
            <a:r>
              <a:rPr lang="en-GB" sz="2400" dirty="0" smtClean="0"/>
              <a:t>entitled:</a:t>
            </a:r>
            <a:endParaRPr lang="en-GB" sz="24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6143" y="2049589"/>
            <a:ext cx="539800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sz="4400" b="1" dirty="0" smtClean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Price Tag</a:t>
            </a:r>
            <a:endParaRPr lang="en-GB" altLang="en-US" sz="4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Click on the link above for the hyperlink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i.ytimg.com/vi/I-KBT-ZkhTE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98" y="2542032"/>
            <a:ext cx="6129642" cy="3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50583" y="1846085"/>
            <a:ext cx="47884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 questions: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2" descr="https://i.ytimg.com/vi/I-KBT-ZkhT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2" y="1846085"/>
            <a:ext cx="6129642" cy="34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829" y="1455833"/>
            <a:ext cx="3571653" cy="3571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7675" y="2191454"/>
            <a:ext cx="2637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How is this video challenging some of the traditional </a:t>
            </a:r>
            <a:r>
              <a:rPr lang="en-GB" sz="2400" dirty="0" smtClean="0"/>
              <a:t>“top down” charity campaigns?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66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58025" y="939800"/>
            <a:ext cx="4876800" cy="52168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In some cases this sort of aid is actually disrespecting the cultural values, traditions and human dignity</a:t>
            </a:r>
            <a:r>
              <a:rPr lang="en-GB" sz="2400" dirty="0"/>
              <a:t> </a:t>
            </a:r>
            <a:r>
              <a:rPr lang="en-GB" sz="2400" dirty="0" smtClean="0"/>
              <a:t>of the people they are trying to “help”.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 descr="https://cdn.pixabay.com/photo/2013/01/02/17/08/hierarchy-73338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" b="-70"/>
          <a:stretch/>
        </p:blipFill>
        <p:spPr bwMode="auto">
          <a:xfrm>
            <a:off x="4441827" y="0"/>
            <a:ext cx="388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33375" y="787240"/>
            <a:ext cx="5143500" cy="607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Organisations that offer aid through “top-down” action are often failing to listen to the needs of the community.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Some charities work by “deciding” what an area or a community might need, and then working to give this to them, rather than actually </a:t>
            </a:r>
            <a:r>
              <a:rPr lang="en-GB" sz="2400" i="1" dirty="0" smtClean="0"/>
              <a:t>asking first</a:t>
            </a:r>
            <a:r>
              <a:rPr lang="en-GB" sz="2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7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Custom 4">
      <a:dk1>
        <a:srgbClr val="35372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Foco"/>
        <a:ea typeface=""/>
        <a:cs typeface=""/>
      </a:majorFont>
      <a:minorFont>
        <a:latin typeface="Foc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900</Words>
  <Application>Microsoft Office PowerPoint</Application>
  <PresentationFormat>Widescreen</PresentationFormat>
  <Paragraphs>93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Foco</vt:lpstr>
      <vt:lpstr>Foco Light</vt:lpstr>
      <vt:lpstr>Tahoma</vt:lpstr>
      <vt:lpstr>Times New Roman</vt:lpstr>
      <vt:lpstr>1_Office Theme</vt:lpstr>
      <vt:lpstr>PowerPoint Presentation</vt:lpstr>
      <vt:lpstr>In this lesson, students will:</vt:lpstr>
      <vt:lpstr>Pre-lesson reflection</vt:lpstr>
      <vt:lpstr>PowerPoint Presentation</vt:lpstr>
      <vt:lpstr>Bottoms Up 10 minutes+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positive Voluntourist 5 minutes+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306</cp:revision>
  <dcterms:created xsi:type="dcterms:W3CDTF">2016-10-17T21:56:29Z</dcterms:created>
  <dcterms:modified xsi:type="dcterms:W3CDTF">2017-11-30T11:26:48Z</dcterms:modified>
</cp:coreProperties>
</file>