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 id="2147483697" r:id="rId4"/>
    <p:sldMasterId id="2147483726" r:id="rId5"/>
  </p:sldMasterIdLst>
  <p:notesMasterIdLst>
    <p:notesMasterId r:id="rId34"/>
  </p:notesMasterIdLst>
  <p:handoutMasterIdLst>
    <p:handoutMasterId r:id="rId35"/>
  </p:handoutMasterIdLst>
  <p:sldIdLst>
    <p:sldId id="562" r:id="rId6"/>
    <p:sldId id="454" r:id="rId7"/>
    <p:sldId id="298" r:id="rId8"/>
    <p:sldId id="263" r:id="rId9"/>
    <p:sldId id="299" r:id="rId10"/>
    <p:sldId id="286" r:id="rId11"/>
    <p:sldId id="305" r:id="rId12"/>
    <p:sldId id="301" r:id="rId13"/>
    <p:sldId id="642" r:id="rId14"/>
    <p:sldId id="643" r:id="rId15"/>
    <p:sldId id="649" r:id="rId16"/>
    <p:sldId id="575" r:id="rId17"/>
    <p:sldId id="594" r:id="rId18"/>
    <p:sldId id="596" r:id="rId19"/>
    <p:sldId id="597" r:id="rId20"/>
    <p:sldId id="650" r:id="rId21"/>
    <p:sldId id="651" r:id="rId22"/>
    <p:sldId id="603" r:id="rId23"/>
    <p:sldId id="652" r:id="rId24"/>
    <p:sldId id="653" r:id="rId25"/>
    <p:sldId id="655" r:id="rId26"/>
    <p:sldId id="657" r:id="rId27"/>
    <p:sldId id="661" r:id="rId28"/>
    <p:sldId id="665" r:id="rId29"/>
    <p:sldId id="668" r:id="rId30"/>
    <p:sldId id="669" r:id="rId31"/>
    <p:sldId id="670" r:id="rId32"/>
    <p:sldId id="5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3C2"/>
    <a:srgbClr val="B482DA"/>
    <a:srgbClr val="3F8892"/>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02/01/2018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02/01/2018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FFA764-BBD6-4ED8-94A5-8CC5D609A21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18290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F52580-C391-4B5C-8899-981C8F2F915F}" type="datetime1">
              <a:rPr lang="en-GB" smtClean="0"/>
              <a:t>02/01/2018</a:t>
            </a:fld>
            <a:endParaRPr lang="en-GB"/>
          </a:p>
        </p:txBody>
      </p:sp>
      <p:sp>
        <p:nvSpPr>
          <p:cNvPr id="5" name="Footer Placeholder 4"/>
          <p:cNvSpPr>
            <a:spLocks noGrp="1"/>
          </p:cNvSpPr>
          <p:nvPr>
            <p:ph type="ftr" sz="quarter" idx="11"/>
          </p:nvPr>
        </p:nvSpPr>
        <p:spPr/>
        <p:txBody>
          <a:bodyPr/>
          <a:lstStyle/>
          <a:p>
            <a:r>
              <a:rPr lang="en-GB" dirty="0" smtClean="0"/>
              <a:t>Copyright © 2017 ThoughtBox Education.   </a:t>
            </a:r>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350441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BCA84-6545-495B-BF1C-A69D6BB14A22}" type="datetime1">
              <a:rPr lang="en-GB" smtClean="0"/>
              <a:t>02/01/2018</a:t>
            </a:fld>
            <a:endParaRPr lang="en-GB"/>
          </a:p>
        </p:txBody>
      </p:sp>
      <p:sp>
        <p:nvSpPr>
          <p:cNvPr id="6" name="Footer Placeholder 5"/>
          <p:cNvSpPr>
            <a:spLocks noGrp="1"/>
          </p:cNvSpPr>
          <p:nvPr>
            <p:ph type="ftr" sz="quarter" idx="11"/>
          </p:nvPr>
        </p:nvSpPr>
        <p:spPr/>
        <p:txBody>
          <a:bodyPr/>
          <a:lstStyle/>
          <a:p>
            <a:r>
              <a:rPr lang="en-GB" dirty="0" smtClean="0"/>
              <a:t>Copyright © 2017 ThoughtBox Education.   </a:t>
            </a:r>
            <a:endParaRPr lang="en-GB" dirty="0"/>
          </a:p>
        </p:txBody>
      </p:sp>
      <p:sp>
        <p:nvSpPr>
          <p:cNvPr id="7" name="Slide Number Placeholder 6"/>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1367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F95C03-7F1A-46AD-B95D-0C13F6B75C70}" type="datetime1">
              <a:rPr lang="en-GB" smtClean="0"/>
              <a:t>02/01/2018</a:t>
            </a:fld>
            <a:endParaRPr lang="en-GB"/>
          </a:p>
        </p:txBody>
      </p:sp>
      <p:sp>
        <p:nvSpPr>
          <p:cNvPr id="5" name="Footer Placeholder 4"/>
          <p:cNvSpPr>
            <a:spLocks noGrp="1"/>
          </p:cNvSpPr>
          <p:nvPr>
            <p:ph type="ftr" sz="quarter" idx="11"/>
          </p:nvPr>
        </p:nvSpPr>
        <p:spPr/>
        <p:txBody>
          <a:bodyPr/>
          <a:lstStyle/>
          <a:p>
            <a:r>
              <a:rPr lang="en-GB" dirty="0" smtClean="0"/>
              <a:t>Copyright © 2017 ThoughtBox Education.   </a:t>
            </a:r>
            <a:endParaRPr lang="en-GB" dirty="0"/>
          </a:p>
        </p:txBody>
      </p:sp>
      <p:sp>
        <p:nvSpPr>
          <p:cNvPr id="6" name="Slide Number Placeholder 5"/>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7924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1" y="649288"/>
            <a:ext cx="1477963" cy="10331450"/>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71488" y="649288"/>
            <a:ext cx="4284661" cy="1033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01653B-8059-47CA-AD52-9CB14DA66F5B}" type="datetime1">
              <a:rPr lang="en-GB" smtClean="0"/>
              <a:t>02/01/2018</a:t>
            </a:fld>
            <a:endParaRPr lang="en-GB"/>
          </a:p>
        </p:txBody>
      </p:sp>
      <p:sp>
        <p:nvSpPr>
          <p:cNvPr id="5" name="Footer Placeholder 4"/>
          <p:cNvSpPr>
            <a:spLocks noGrp="1"/>
          </p:cNvSpPr>
          <p:nvPr>
            <p:ph type="ftr" sz="quarter" idx="11"/>
          </p:nvPr>
        </p:nvSpPr>
        <p:spPr/>
        <p:txBody>
          <a:bodyPr/>
          <a:lstStyle/>
          <a:p>
            <a:r>
              <a:rPr lang="en-GB" smtClean="0"/>
              <a:t>Copyright © 2017 ThoughtBox Education.   </a:t>
            </a:r>
            <a:endParaRPr lang="en-GB" dirty="0"/>
          </a:p>
        </p:txBody>
      </p:sp>
      <p:sp>
        <p:nvSpPr>
          <p:cNvPr id="6" name="Slide Number Placeholder 5"/>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47494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75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707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504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7699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37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50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419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fld id="{1DA75472-A2B2-4D99-9D5D-B76258FC6896}" type="datetime1">
              <a:rPr lang="en-GB" smtClean="0"/>
              <a:t>02/01/2018</a:t>
            </a:fld>
            <a:endParaRPr lang="en-GB"/>
          </a:p>
        </p:txBody>
      </p:sp>
      <p:sp>
        <p:nvSpPr>
          <p:cNvPr id="9" name="Footer Placeholder 8"/>
          <p:cNvSpPr>
            <a:spLocks noGrp="1"/>
          </p:cNvSpPr>
          <p:nvPr>
            <p:ph type="ftr" sz="quarter" idx="11"/>
          </p:nvPr>
        </p:nvSpPr>
        <p:spPr/>
        <p:txBody>
          <a:bodyPr/>
          <a:lstStyle/>
          <a:p>
            <a:r>
              <a:rPr lang="en-GB" dirty="0" smtClean="0"/>
              <a:t>Copyright © 2017 ThoughtBox Education.   </a:t>
            </a:r>
            <a:endParaRPr lang="en-GB" dirty="0"/>
          </a:p>
        </p:txBody>
      </p:sp>
      <p:sp>
        <p:nvSpPr>
          <p:cNvPr id="10" name="Slide Number Placeholder 9"/>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596834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2241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61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209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0215B9-3B21-4ACA-8829-9FD4D868492D}"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F27223-ABE2-4BF6-8A74-03BDD47C318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3956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6587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0308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765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667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9403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146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5992F-BC50-4AE8-BCB2-4EE4C9B8688B}" type="datetime1">
              <a:rPr lang="en-GB" smtClean="0"/>
              <a:t>02/01/2018</a:t>
            </a:fld>
            <a:endParaRPr lang="en-GB"/>
          </a:p>
        </p:txBody>
      </p:sp>
      <p:sp>
        <p:nvSpPr>
          <p:cNvPr id="5" name="Footer Placeholder 4"/>
          <p:cNvSpPr>
            <a:spLocks noGrp="1"/>
          </p:cNvSpPr>
          <p:nvPr>
            <p:ph type="ftr" sz="quarter" idx="11"/>
          </p:nvPr>
        </p:nvSpPr>
        <p:spPr/>
        <p:txBody>
          <a:bodyPr/>
          <a:lstStyle/>
          <a:p>
            <a:r>
              <a:rPr lang="en-GB" dirty="0" smtClean="0"/>
              <a:t>Copyright © 2017 ThoughtBox Education.   </a:t>
            </a:r>
            <a:endParaRPr lang="en-GB" dirty="0"/>
          </a:p>
        </p:txBody>
      </p:sp>
      <p:sp>
        <p:nvSpPr>
          <p:cNvPr id="6" name="Slide Number Placeholder 5"/>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042738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7195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545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3457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9516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F56C-7D7A-4913-B793-342FEAFD9994}"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AD175B-BEE9-47D0-8FAE-45938C1925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8290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01E1B3-4DA1-473F-93C6-62C9F74EE9E9}"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80151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A49F4-F034-400B-92F7-01793C812C4C}"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14548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1C944-A8E7-431E-A91A-EF481D704304}"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79698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65EF57-D788-459A-B01A-2F1B0417755B}" type="datetime1">
              <a:rPr lang="en-GB" smtClean="0">
                <a:solidFill>
                  <a:prstClr val="white">
                    <a:tint val="75000"/>
                  </a:prstClr>
                </a:solidFill>
              </a:rPr>
              <a:pPr/>
              <a:t>02/01/2018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257570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CCBC63-F7EA-413C-ACCC-78CBCC5E93A2}" type="datetime1">
              <a:rPr lang="en-GB" smtClean="0">
                <a:solidFill>
                  <a:prstClr val="white">
                    <a:tint val="75000"/>
                  </a:prstClr>
                </a:solidFill>
              </a:rPr>
              <a:pPr/>
              <a:t>02/01/2018</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1703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998504"/>
            <a:ext cx="2881312" cy="36436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5345" y="1998504"/>
            <a:ext cx="2881314" cy="36436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1D3D77-ECFD-4B1F-801E-1BC164BA03D0}" type="datetime1">
              <a:rPr lang="en-GB" smtClean="0"/>
              <a:t>02/01/2018</a:t>
            </a:fld>
            <a:endParaRPr lang="en-GB"/>
          </a:p>
        </p:txBody>
      </p:sp>
      <p:sp>
        <p:nvSpPr>
          <p:cNvPr id="6" name="Footer Placeholder 5"/>
          <p:cNvSpPr>
            <a:spLocks noGrp="1"/>
          </p:cNvSpPr>
          <p:nvPr>
            <p:ph type="ftr" sz="quarter" idx="11"/>
          </p:nvPr>
        </p:nvSpPr>
        <p:spPr/>
        <p:txBody>
          <a:bodyPr/>
          <a:lstStyle/>
          <a:p>
            <a:r>
              <a:rPr lang="en-GB" dirty="0" smtClean="0"/>
              <a:t>Copyright © 2017 ThoughtBox Education.   </a:t>
            </a:r>
            <a:endParaRPr lang="en-GB" dirty="0"/>
          </a:p>
        </p:txBody>
      </p:sp>
      <p:sp>
        <p:nvSpPr>
          <p:cNvPr id="7" name="Slide Number Placeholder 6"/>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16192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29D1DF-B389-46D9-A238-FA09AE21FBDF}" type="datetime1">
              <a:rPr lang="en-GB" smtClean="0">
                <a:solidFill>
                  <a:prstClr val="white">
                    <a:tint val="75000"/>
                  </a:prstClr>
                </a:solidFill>
              </a:rPr>
              <a:pPr/>
              <a:t>02/01/2018</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2897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6C2AA-732D-4C68-B2C3-E91BC8D8A71A}" type="datetime1">
              <a:rPr lang="en-GB" smtClean="0">
                <a:solidFill>
                  <a:prstClr val="white">
                    <a:tint val="75000"/>
                  </a:prstClr>
                </a:solidFill>
              </a:rPr>
              <a:pPr/>
              <a:t>02/01/2018</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50751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D88EA-C715-426A-8301-8BDA0B1AA621}" type="datetime1">
              <a:rPr lang="en-GB" smtClean="0">
                <a:solidFill>
                  <a:prstClr val="white">
                    <a:tint val="75000"/>
                  </a:prstClr>
                </a:solidFill>
              </a:rPr>
              <a:pPr/>
              <a:t>02/01/2018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33693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6BCF-ADC3-4179-8FE3-A1B11863F299}" type="datetime1">
              <a:rPr lang="en-GB" smtClean="0">
                <a:solidFill>
                  <a:prstClr val="white">
                    <a:tint val="75000"/>
                  </a:prstClr>
                </a:solidFill>
              </a:rPr>
              <a:pPr/>
              <a:t>02/01/2018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66910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E06E2-54B3-4D80-AE1D-D10A3CD76C74}"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760662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26E58-9BE9-4133-B0FE-3EA1F96CE2BE}"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Tree>
    <p:extLst>
      <p:ext uri="{BB962C8B-B14F-4D97-AF65-F5344CB8AC3E}">
        <p14:creationId xmlns:p14="http://schemas.microsoft.com/office/powerpoint/2010/main" val="3362887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359F3-DB0A-4D7F-A9C6-929ED1FBC7FB}"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50207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3D621-3AF3-45CD-84AB-B716723E178C}"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Tree>
    <p:extLst>
      <p:ext uri="{BB962C8B-B14F-4D97-AF65-F5344CB8AC3E}">
        <p14:creationId xmlns:p14="http://schemas.microsoft.com/office/powerpoint/2010/main" val="2209955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3DCC6-C37B-485A-96E1-25ECA9C6A71B}"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71760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C5F91-4E10-4E90-AC3D-9154AED6A8C1}"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2969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D0EBD2-8E10-4677-868A-6F053114EBC0}" type="datetime1">
              <a:rPr lang="en-GB" smtClean="0"/>
              <a:t>02/01/2018</a:t>
            </a:fld>
            <a:endParaRPr lang="en-GB"/>
          </a:p>
        </p:txBody>
      </p:sp>
      <p:sp>
        <p:nvSpPr>
          <p:cNvPr id="8" name="Footer Placeholder 7"/>
          <p:cNvSpPr>
            <a:spLocks noGrp="1"/>
          </p:cNvSpPr>
          <p:nvPr>
            <p:ph type="ftr" sz="quarter" idx="11"/>
          </p:nvPr>
        </p:nvSpPr>
        <p:spPr/>
        <p:txBody>
          <a:bodyPr/>
          <a:lstStyle/>
          <a:p>
            <a:r>
              <a:rPr lang="en-GB" dirty="0" smtClean="0"/>
              <a:t>Copyright © 2017 ThoughtBox Education.   </a:t>
            </a:r>
            <a:endParaRPr lang="en-GB" dirty="0"/>
          </a:p>
        </p:txBody>
      </p:sp>
      <p:sp>
        <p:nvSpPr>
          <p:cNvPr id="9" name="Slide Number Placeholder 8"/>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3558545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AC7BE-AAD5-4F03-AEEC-FAC127CAB34C}"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9561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01E1B3-4DA1-473F-93C6-62C9F74EE9E9}"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6532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A49F4-F034-400B-92F7-01793C812C4C}"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06590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1C944-A8E7-431E-A91A-EF481D704304}"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90728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65EF57-D788-459A-B01A-2F1B0417755B}" type="datetime1">
              <a:rPr lang="en-GB" smtClean="0">
                <a:solidFill>
                  <a:prstClr val="white">
                    <a:tint val="75000"/>
                  </a:prstClr>
                </a:solidFill>
              </a:rPr>
              <a:pPr/>
              <a:t>02/01/2018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372601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CCBC63-F7EA-413C-ACCC-78CBCC5E93A2}" type="datetime1">
              <a:rPr lang="en-GB" smtClean="0">
                <a:solidFill>
                  <a:prstClr val="white">
                    <a:tint val="75000"/>
                  </a:prstClr>
                </a:solidFill>
              </a:rPr>
              <a:pPr/>
              <a:t>02/01/2018</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95824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29D1DF-B389-46D9-A238-FA09AE21FBDF}" type="datetime1">
              <a:rPr lang="en-GB" smtClean="0">
                <a:solidFill>
                  <a:prstClr val="white">
                    <a:tint val="75000"/>
                  </a:prstClr>
                </a:solidFill>
              </a:rPr>
              <a:pPr/>
              <a:t>02/01/2018</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65712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6C2AA-732D-4C68-B2C3-E91BC8D8A71A}" type="datetime1">
              <a:rPr lang="en-GB" smtClean="0">
                <a:solidFill>
                  <a:prstClr val="white">
                    <a:tint val="75000"/>
                  </a:prstClr>
                </a:solidFill>
              </a:rPr>
              <a:pPr/>
              <a:t>02/01/2018</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35699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D88EA-C715-426A-8301-8BDA0B1AA621}" type="datetime1">
              <a:rPr lang="en-GB" smtClean="0">
                <a:solidFill>
                  <a:prstClr val="white">
                    <a:tint val="75000"/>
                  </a:prstClr>
                </a:solidFill>
              </a:rPr>
              <a:pPr/>
              <a:t>02/01/2018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31001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6BCF-ADC3-4179-8FE3-A1B11863F299}" type="datetime1">
              <a:rPr lang="en-GB" smtClean="0">
                <a:solidFill>
                  <a:prstClr val="white">
                    <a:tint val="75000"/>
                  </a:prstClr>
                </a:solidFill>
              </a:rPr>
              <a:pPr/>
              <a:t>02/01/2018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00998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4E20C5-1527-447A-BFC8-72AB5BAD6ED8}" type="datetime1">
              <a:rPr lang="en-GB" smtClean="0"/>
              <a:t>02/01/2018</a:t>
            </a:fld>
            <a:endParaRPr lang="en-GB"/>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sp>
        <p:nvSpPr>
          <p:cNvPr id="5" name="Slide Number Placeholder 4"/>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1986493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E06E2-54B3-4D80-AE1D-D10A3CD76C74}"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54818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26E58-9BE9-4133-B0FE-3EA1F96CE2BE}"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Tree>
    <p:extLst>
      <p:ext uri="{BB962C8B-B14F-4D97-AF65-F5344CB8AC3E}">
        <p14:creationId xmlns:p14="http://schemas.microsoft.com/office/powerpoint/2010/main" val="2245046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359F3-DB0A-4D7F-A9C6-929ED1FBC7FB}"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60580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3D621-3AF3-45CD-84AB-B716723E178C}"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solidFill>
                <a:latin typeface="Arial"/>
              </a:rPr>
              <a:t>”</a:t>
            </a:r>
          </a:p>
        </p:txBody>
      </p:sp>
    </p:spTree>
    <p:extLst>
      <p:ext uri="{BB962C8B-B14F-4D97-AF65-F5344CB8AC3E}">
        <p14:creationId xmlns:p14="http://schemas.microsoft.com/office/powerpoint/2010/main" val="2429462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3DCC6-C37B-485A-96E1-25ECA9C6A71B}"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5107404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C5F91-4E10-4E90-AC3D-9154AED6A8C1}"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864121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AC7BE-AAD5-4F03-AEEC-FAC127CAB34C}"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4844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E9FB1-1B0E-40A3-8105-6DB7F9C2931F}" type="datetime1">
              <a:rPr lang="en-GB" smtClean="0"/>
              <a:t>02/01/2018</a:t>
            </a:fld>
            <a:endParaRPr lang="en-GB"/>
          </a:p>
        </p:txBody>
      </p:sp>
      <p:sp>
        <p:nvSpPr>
          <p:cNvPr id="3" name="Footer Placeholder 2"/>
          <p:cNvSpPr>
            <a:spLocks noGrp="1"/>
          </p:cNvSpPr>
          <p:nvPr>
            <p:ph type="ftr" sz="quarter" idx="11"/>
          </p:nvPr>
        </p:nvSpPr>
        <p:spPr/>
        <p:txBody>
          <a:bodyPr/>
          <a:lstStyle/>
          <a:p>
            <a:r>
              <a:rPr lang="en-GB" dirty="0" smtClean="0"/>
              <a:t>Copyright © 2017 ThoughtBox Education.   </a:t>
            </a:r>
            <a:endParaRPr lang="en-GB" dirty="0"/>
          </a:p>
        </p:txBody>
      </p:sp>
      <p:sp>
        <p:nvSpPr>
          <p:cNvPr id="4" name="Slide Number Placeholder 3"/>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117294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DF0EC0FD-F6C7-44DD-B05F-9F722E41B7C8}" type="datetime1">
              <a:rPr lang="en-GB" smtClean="0"/>
              <a:t>02/01/2018</a:t>
            </a:fld>
            <a:endParaRPr lang="en-GB"/>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sp>
        <p:nvSpPr>
          <p:cNvPr id="5" name="Slide Number Placeholder 4"/>
          <p:cNvSpPr>
            <a:spLocks noGrp="1"/>
          </p:cNvSpPr>
          <p:nvPr>
            <p:ph type="sldNum" sz="quarter" idx="12"/>
          </p:nvPr>
        </p:nvSpPr>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6F157-1C8D-4468-847F-C017A5D56679}" type="datetime1">
              <a:rPr lang="en-GB" smtClean="0"/>
              <a:t>02/01/2018</a:t>
            </a:fld>
            <a:endParaRPr lang="en-GB"/>
          </a:p>
        </p:txBody>
      </p:sp>
      <p:sp>
        <p:nvSpPr>
          <p:cNvPr id="6" name="Footer Placeholder 5"/>
          <p:cNvSpPr>
            <a:spLocks noGrp="1"/>
          </p:cNvSpPr>
          <p:nvPr>
            <p:ph type="ftr" sz="quarter" idx="11"/>
          </p:nvPr>
        </p:nvSpPr>
        <p:spPr/>
        <p:txBody>
          <a:bodyPr/>
          <a:lstStyle/>
          <a:p>
            <a:r>
              <a:rPr lang="en-GB" dirty="0" smtClean="0"/>
              <a:t>Copyright © 2017 ThoughtBox Education.   </a:t>
            </a:r>
            <a:endParaRPr lang="en-GB" dirty="0"/>
          </a:p>
        </p:txBody>
      </p:sp>
      <p:sp>
        <p:nvSpPr>
          <p:cNvPr id="7" name="Slide Number Placeholder 6"/>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95214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75472-A2B2-4D99-9D5D-B76258FC6896}" type="datetime1">
              <a:rPr lang="en-GB" smtClean="0"/>
              <a:t>02/01/2018</a:t>
            </a:fld>
            <a:endParaRPr lang="en-GB"/>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Copyright © 2017 ThoughtBox Education.   </a:t>
            </a:r>
            <a:endParaRPr lang="en-GB" dirty="0"/>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531D-2584-48E8-974B-990AB77A0882}" type="slidenum">
              <a:rPr lang="en-GB" smtClean="0"/>
              <a:t>‹#›</a:t>
            </a:fld>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102164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215B9-3B21-4ACA-8829-9FD4D868492D}" type="datetimeFigureOut">
              <a:rPr lang="en-GB" smtClean="0">
                <a:solidFill>
                  <a:prstClr val="black">
                    <a:tint val="75000"/>
                  </a:prstClr>
                </a:solidFill>
              </a:rPr>
              <a:pPr/>
              <a:t>02/01/2018</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27223-ABE2-4BF6-8A74-03BDD47C3189}"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10349696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EF56C-7D7A-4913-B793-342FEAFD9994}" type="datetimeFigureOut">
              <a:rPr lang="en-GB" smtClean="0">
                <a:solidFill>
                  <a:prstClr val="black">
                    <a:tint val="75000"/>
                  </a:prstClr>
                </a:solidFill>
              </a:rPr>
              <a:pPr/>
              <a:t>02/01/2018</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D175B-BEE9-47D0-8FAE-45938C192566}"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1701251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2B59EF-28D9-4591-B421-0C13404B0B11}"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solidFill>
                  <a:prstClr val="white">
                    <a:tint val="75000"/>
                  </a:prstClr>
                </a:solidFill>
              </a:rPr>
              <a:t>www.thoughtboxeducation.com</a:t>
            </a:r>
            <a:endParaRPr lang="en-GB">
              <a:solidFill>
                <a:prstClr val="white">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39702603"/>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2B59EF-28D9-4591-B421-0C13404B0B11}" type="datetime1">
              <a:rPr lang="en-GB" smtClean="0">
                <a:solidFill>
                  <a:prstClr val="white">
                    <a:tint val="75000"/>
                  </a:prstClr>
                </a:solidFill>
              </a:rPr>
              <a:pPr/>
              <a:t>02/01/2018</a:t>
            </a:fld>
            <a:endParaRPr lang="en-GB">
              <a:solidFill>
                <a:prstClr val="white">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D60C14-F5F0-4CEF-A9E0-8A9E154A6575}"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449233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8YQIaOldDU8" TargetMode="External"/><Relationship Id="rId4" Type="http://schemas.openxmlformats.org/officeDocument/2006/relationships/hyperlink" Target="http://www.un.org/en/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britishcouncil.org/voices-magazine/nine-ways-celebrate-diversit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youtu.be/kmP4Xzt0rN4" TargetMode="External"/><Relationship Id="rId4" Type="http://schemas.openxmlformats.org/officeDocument/2006/relationships/hyperlink" Target="http://www.carlsagan.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411972"/>
            <a:ext cx="12192000" cy="14460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Century Gothic" panose="020B0502020202020204" pitchFamily="34" charset="0"/>
              </a:rPr>
              <a:t>Faith </a:t>
            </a:r>
            <a:endParaRPr lang="en-GB" b="1" dirty="0" smtClean="0">
              <a:latin typeface="Century Gothic" panose="020B0502020202020204" pitchFamily="34" charset="0"/>
            </a:endParaRPr>
          </a:p>
          <a:p>
            <a:pPr algn="ctr"/>
            <a:r>
              <a:rPr lang="en-GB" sz="3600" b="1" dirty="0" smtClean="0">
                <a:solidFill>
                  <a:srgbClr val="3F8892"/>
                </a:solidFill>
                <a:latin typeface="Century Gothic" panose="020B0502020202020204" pitchFamily="34" charset="0"/>
              </a:rPr>
              <a:t>Week 4 – Challenging the Universe </a:t>
            </a:r>
            <a:endParaRPr lang="en-GB" sz="3600" b="1" dirty="0">
              <a:solidFill>
                <a:srgbClr val="3F8892"/>
              </a:solidFill>
              <a:latin typeface="Century Gothic" panose="020B0502020202020204" pitchFamily="34" charset="0"/>
            </a:endParaRPr>
          </a:p>
        </p:txBody>
      </p:sp>
      <p:sp>
        <p:nvSpPr>
          <p:cNvPr id="5" name="Rectangle 4"/>
          <p:cNvSpPr/>
          <p:nvPr/>
        </p:nvSpPr>
        <p:spPr>
          <a:xfrm>
            <a:off x="113769" y="5411972"/>
            <a:ext cx="2642506" cy="769441"/>
          </a:xfrm>
          <a:prstGeom prst="rect">
            <a:avLst/>
          </a:prstGeom>
        </p:spPr>
        <p:txBody>
          <a:bodyPr wrap="square">
            <a:spAutoFit/>
          </a:bodyPr>
          <a:lstStyle/>
          <a:p>
            <a:pPr>
              <a:spcAft>
                <a:spcPts val="0"/>
              </a:spcAft>
            </a:pPr>
            <a:r>
              <a:rPr lang="en-GB" sz="28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Y7&amp;8</a:t>
            </a:r>
          </a:p>
          <a:p>
            <a:pPr>
              <a:spcAft>
                <a:spcPts val="0"/>
              </a:spcAft>
            </a:pPr>
            <a:r>
              <a:rPr lang="en-GB" sz="1600" b="1" smtClean="0">
                <a:solidFill>
                  <a:schemeClr val="bg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11-13 years</a:t>
            </a:r>
            <a:endParaRPr lang="en-GB" sz="1100" dirty="0">
              <a:solidFill>
                <a:schemeClr val="bg1">
                  <a:lumMod val="50000"/>
                </a:schemeClr>
              </a:solidFill>
              <a:latin typeface="Century Gothic" panose="020B0502020202020204" pitchFamily="34" charset="0"/>
              <a:ea typeface="Times New Roman" panose="02020603050405020304" pitchFamily="18" charset="0"/>
            </a:endParaRPr>
          </a:p>
        </p:txBody>
      </p:sp>
      <p:sp>
        <p:nvSpPr>
          <p:cNvPr id="6" name="Explosion 1 5"/>
          <p:cNvSpPr/>
          <p:nvPr/>
        </p:nvSpPr>
        <p:spPr>
          <a:xfrm>
            <a:off x="9884665" y="146304"/>
            <a:ext cx="2161070" cy="1799456"/>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b="1" dirty="0" smtClean="0">
                <a:solidFill>
                  <a:srgbClr val="3F8892"/>
                </a:solidFill>
                <a:latin typeface="Century Gothic" panose="020B0502020202020204" pitchFamily="34" charset="0"/>
              </a:rPr>
              <a:t>30 minutes+</a:t>
            </a:r>
            <a:endParaRPr lang="en-GB" b="1" dirty="0">
              <a:solidFill>
                <a:srgbClr val="3F8892"/>
              </a:solidFill>
              <a:latin typeface="Century Gothic" panose="020B0502020202020204" pitchFamily="34" charset="0"/>
            </a:endParaRPr>
          </a:p>
        </p:txBody>
      </p:sp>
    </p:spTree>
    <p:extLst>
      <p:ext uri="{BB962C8B-B14F-4D97-AF65-F5344CB8AC3E}">
        <p14:creationId xmlns:p14="http://schemas.microsoft.com/office/powerpoint/2010/main" val="2401601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802" y="762843"/>
            <a:ext cx="10515600" cy="4351338"/>
          </a:xfrm>
        </p:spPr>
        <p:txBody>
          <a:bodyPr/>
          <a:lstStyle/>
          <a:p>
            <a:pPr marL="0" indent="0">
              <a:buNone/>
            </a:pPr>
            <a:r>
              <a:rPr lang="en-GB" dirty="0" smtClean="0"/>
              <a:t>Because there is no “one answer” to what it means to be human and what the universe is, many people find their own answers – some use religion, some use science, some have their own thoughts and beliefs.</a:t>
            </a:r>
            <a:endParaRPr lang="en-GB" dirty="0"/>
          </a:p>
        </p:txBody>
      </p:sp>
      <p:sp>
        <p:nvSpPr>
          <p:cNvPr id="4" name="Footer Placeholder 3"/>
          <p:cNvSpPr>
            <a:spLocks noGrp="1"/>
          </p:cNvSpPr>
          <p:nvPr>
            <p:ph type="ftr" sz="quarter" idx="11"/>
          </p:nvPr>
        </p:nvSpPr>
        <p:spPr/>
        <p:txBody>
          <a:bodyPr/>
          <a:lstStyle/>
          <a:p>
            <a:r>
              <a:rPr lang="en-GB" smtClean="0"/>
              <a:t>Copyright © 2017 ThoughtBox Education.   </a:t>
            </a:r>
            <a:endParaRPr lang="en-GB" dirty="0"/>
          </a:p>
        </p:txBody>
      </p:sp>
      <p:sp>
        <p:nvSpPr>
          <p:cNvPr id="5" name="Rounded Rectangular Callout 4"/>
          <p:cNvSpPr/>
          <p:nvPr/>
        </p:nvSpPr>
        <p:spPr>
          <a:xfrm>
            <a:off x="1356362" y="3036157"/>
            <a:ext cx="3179066" cy="2530221"/>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4">
                    <a:lumMod val="20000"/>
                    <a:lumOff val="80000"/>
                  </a:schemeClr>
                </a:solidFill>
              </a:rPr>
              <a:t>What about you?</a:t>
            </a:r>
            <a:endParaRPr lang="en-GB" sz="3200" dirty="0">
              <a:solidFill>
                <a:schemeClr val="accent4">
                  <a:lumMod val="20000"/>
                  <a:lumOff val="80000"/>
                </a:schemeClr>
              </a:solidFill>
            </a:endParaRPr>
          </a:p>
        </p:txBody>
      </p:sp>
      <p:sp>
        <p:nvSpPr>
          <p:cNvPr id="3" name="Rectangle 2"/>
          <p:cNvSpPr/>
          <p:nvPr/>
        </p:nvSpPr>
        <p:spPr>
          <a:xfrm>
            <a:off x="4894439" y="3316553"/>
            <a:ext cx="6988820" cy="2159566"/>
          </a:xfrm>
          <a:prstGeom prst="rect">
            <a:avLst/>
          </a:prstGeom>
        </p:spPr>
        <p:txBody>
          <a:bodyPr wrap="square">
            <a:spAutoFit/>
          </a:bodyPr>
          <a:lstStyle/>
          <a:p>
            <a:pPr lvl="0" defTabSz="914411">
              <a:lnSpc>
                <a:spcPct val="90000"/>
              </a:lnSpc>
              <a:spcBef>
                <a:spcPts val="1000"/>
              </a:spcBef>
            </a:pPr>
            <a:r>
              <a:rPr lang="en-GB" sz="2800" dirty="0" smtClean="0">
                <a:solidFill>
                  <a:prstClr val="black"/>
                </a:solidFill>
              </a:rPr>
              <a:t>Do </a:t>
            </a:r>
            <a:r>
              <a:rPr lang="en-GB" sz="2800" b="1" dirty="0" smtClean="0">
                <a:solidFill>
                  <a:prstClr val="black"/>
                </a:solidFill>
              </a:rPr>
              <a:t>you</a:t>
            </a:r>
            <a:r>
              <a:rPr lang="en-GB" sz="2800" dirty="0" smtClean="0">
                <a:solidFill>
                  <a:prstClr val="black"/>
                </a:solidFill>
              </a:rPr>
              <a:t> have your own ideas (or a religious belief) that help you to understand a little bit about the universe and our place in it?</a:t>
            </a:r>
          </a:p>
          <a:p>
            <a:pPr lvl="0" defTabSz="914411">
              <a:lnSpc>
                <a:spcPct val="90000"/>
              </a:lnSpc>
              <a:spcBef>
                <a:spcPts val="1000"/>
              </a:spcBef>
            </a:pPr>
            <a:endParaRPr lang="en-GB" sz="2800" dirty="0">
              <a:solidFill>
                <a:prstClr val="black"/>
              </a:solidFill>
            </a:endParaRPr>
          </a:p>
        </p:txBody>
      </p:sp>
    </p:spTree>
    <p:extLst>
      <p:ext uri="{BB962C8B-B14F-4D97-AF65-F5344CB8AC3E}">
        <p14:creationId xmlns:p14="http://schemas.microsoft.com/office/powerpoint/2010/main" val="35169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65200" y="4439919"/>
            <a:ext cx="10515600" cy="1080661"/>
          </a:xfrm>
        </p:spPr>
        <p:txBody>
          <a:bodyPr/>
          <a:lstStyle/>
          <a:p>
            <a:pPr marL="0" indent="0">
              <a:buNone/>
            </a:pPr>
            <a:r>
              <a:rPr lang="en-GB" dirty="0" smtClean="0"/>
              <a:t>If students are happy, share ideas with the class or maybe use the work to make a display for the classroom.</a:t>
            </a:r>
            <a:endParaRPr lang="en-GB" dirty="0"/>
          </a:p>
        </p:txBody>
      </p:sp>
      <p:sp>
        <p:nvSpPr>
          <p:cNvPr id="4" name="Footer Placeholder 3"/>
          <p:cNvSpPr>
            <a:spLocks noGrp="1"/>
          </p:cNvSpPr>
          <p:nvPr>
            <p:ph type="ftr" sz="quarter" idx="11"/>
          </p:nvPr>
        </p:nvSpPr>
        <p:spPr/>
        <p:txBody>
          <a:bodyPr/>
          <a:lstStyle/>
          <a:p>
            <a:r>
              <a:rPr lang="en-GB" smtClean="0"/>
              <a:t>Copyright © 2017 ThoughtBox Education.   </a:t>
            </a:r>
            <a:endParaRPr lang="en-GB" dirty="0"/>
          </a:p>
        </p:txBody>
      </p:sp>
      <p:sp>
        <p:nvSpPr>
          <p:cNvPr id="5" name="Rounded Rectangular Callout 4"/>
          <p:cNvSpPr/>
          <p:nvPr/>
        </p:nvSpPr>
        <p:spPr>
          <a:xfrm>
            <a:off x="1132842" y="1217517"/>
            <a:ext cx="3179066" cy="2530221"/>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4">
                    <a:lumMod val="20000"/>
                    <a:lumOff val="80000"/>
                  </a:schemeClr>
                </a:solidFill>
              </a:rPr>
              <a:t>What about you?</a:t>
            </a:r>
            <a:endParaRPr lang="en-GB" sz="3200" dirty="0">
              <a:solidFill>
                <a:schemeClr val="accent4">
                  <a:lumMod val="20000"/>
                  <a:lumOff val="80000"/>
                </a:schemeClr>
              </a:solidFill>
            </a:endParaRPr>
          </a:p>
        </p:txBody>
      </p:sp>
      <p:sp>
        <p:nvSpPr>
          <p:cNvPr id="3" name="Rectangle 2"/>
          <p:cNvSpPr/>
          <p:nvPr/>
        </p:nvSpPr>
        <p:spPr>
          <a:xfrm>
            <a:off x="4878060" y="854480"/>
            <a:ext cx="6602740" cy="2159566"/>
          </a:xfrm>
          <a:prstGeom prst="rect">
            <a:avLst/>
          </a:prstGeom>
        </p:spPr>
        <p:txBody>
          <a:bodyPr wrap="square">
            <a:spAutoFit/>
          </a:bodyPr>
          <a:lstStyle/>
          <a:p>
            <a:pPr lvl="0" defTabSz="914411">
              <a:lnSpc>
                <a:spcPct val="90000"/>
              </a:lnSpc>
              <a:spcBef>
                <a:spcPts val="1000"/>
              </a:spcBef>
            </a:pPr>
            <a:endParaRPr lang="en-GB" sz="2800" dirty="0">
              <a:solidFill>
                <a:prstClr val="black"/>
              </a:solidFill>
            </a:endParaRPr>
          </a:p>
          <a:p>
            <a:pPr lvl="0" defTabSz="914411">
              <a:lnSpc>
                <a:spcPct val="90000"/>
              </a:lnSpc>
              <a:spcBef>
                <a:spcPts val="1000"/>
              </a:spcBef>
            </a:pPr>
            <a:r>
              <a:rPr lang="en-GB" sz="2800" dirty="0" smtClean="0">
                <a:solidFill>
                  <a:prstClr val="black"/>
                </a:solidFill>
              </a:rPr>
              <a:t>Spend five minutes on your own writing down (or drawing) your thoughts about the universe and your place in it.</a:t>
            </a:r>
            <a:endParaRPr lang="en-GB" sz="2800" dirty="0">
              <a:solidFill>
                <a:prstClr val="black"/>
              </a:solidFill>
            </a:endParaRPr>
          </a:p>
        </p:txBody>
      </p:sp>
    </p:spTree>
    <p:extLst>
      <p:ext uri="{BB962C8B-B14F-4D97-AF65-F5344CB8AC3E}">
        <p14:creationId xmlns:p14="http://schemas.microsoft.com/office/powerpoint/2010/main" val="12783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Tomorrow together?</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pic>
        <p:nvPicPr>
          <p:cNvPr id="6" name="Picture 5" descr="WATCH.png"/>
          <p:cNvPicPr/>
          <p:nvPr/>
        </p:nvPicPr>
        <p:blipFill>
          <a:blip r:embed="rId2" cstate="email">
            <a:extLst>
              <a:ext uri="{28A0092B-C50C-407E-A947-70E740481C1C}">
                <a14:useLocalDpi xmlns:a14="http://schemas.microsoft.com/office/drawing/2010/main" val="0"/>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val="0"/>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332963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11"/>
          </p:nvPr>
        </p:nvSpPr>
        <p:spPr>
          <a:xfrm>
            <a:off x="4038602" y="6356351"/>
            <a:ext cx="4114800" cy="365125"/>
          </a:xfrm>
        </p:spPr>
        <p:txBody>
          <a:bodyPr/>
          <a:lstStyle/>
          <a:p>
            <a:r>
              <a:rPr lang="en-GB" dirty="0" smtClean="0">
                <a:solidFill>
                  <a:prstClr val="black">
                    <a:tint val="75000"/>
                  </a:prstClr>
                </a:solidFill>
              </a:rPr>
              <a:t>Copyright © 2017 ThoughtBox Education.   .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val="0"/>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val="0"/>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710946" y="1405187"/>
            <a:ext cx="11008614" cy="2554545"/>
          </a:xfrm>
          <a:prstGeom prst="rect">
            <a:avLst/>
          </a:prstGeom>
        </p:spPr>
        <p:txBody>
          <a:bodyPr wrap="square">
            <a:spAutoFit/>
          </a:bodyPr>
          <a:lstStyle/>
          <a:p>
            <a:r>
              <a:rPr lang="en-GB" sz="2400" dirty="0"/>
              <a:t>Watch the short video (3.37 mins) made by </a:t>
            </a:r>
            <a:r>
              <a:rPr lang="en-GB" sz="2400" u="sng" dirty="0">
                <a:hlinkClick r:id="rId4"/>
              </a:rPr>
              <a:t>The United Nations</a:t>
            </a:r>
            <a:r>
              <a:rPr lang="en-GB" sz="2400" dirty="0"/>
              <a:t> entitled</a:t>
            </a:r>
            <a:r>
              <a:rPr lang="en-GB" sz="2400" dirty="0" smtClean="0"/>
              <a:t>:</a:t>
            </a:r>
          </a:p>
          <a:p>
            <a:r>
              <a:rPr lang="en-GB" sz="2400" dirty="0" smtClean="0"/>
              <a:t> </a:t>
            </a:r>
            <a:endParaRPr lang="en-GB" sz="2400" dirty="0"/>
          </a:p>
          <a:p>
            <a:r>
              <a:rPr lang="en-GB" sz="4400" b="1" u="sng" dirty="0">
                <a:hlinkClick r:id="rId5"/>
              </a:rPr>
              <a:t>Our </a:t>
            </a:r>
            <a:r>
              <a:rPr lang="en-GB" sz="4400" b="1" u="sng" dirty="0" smtClean="0">
                <a:hlinkClick r:id="rId5"/>
              </a:rPr>
              <a:t>Future</a:t>
            </a:r>
            <a:endParaRPr lang="en-GB" sz="4400" b="1" dirty="0" smtClean="0"/>
          </a:p>
          <a:p>
            <a:r>
              <a:rPr lang="en-GB" sz="1600" b="1" dirty="0">
                <a:solidFill>
                  <a:prstClr val="black"/>
                </a:solidFill>
              </a:rPr>
              <a:t>(C</a:t>
            </a:r>
            <a:r>
              <a:rPr lang="en-GB" altLang="en-US" sz="1600" b="1" dirty="0">
                <a:solidFill>
                  <a:prstClr val="black"/>
                </a:solidFill>
                <a:ea typeface="Calibri" panose="020F0502020204030204" pitchFamily="34" charset="0"/>
                <a:cs typeface="Times New Roman" panose="02020603050405020304" pitchFamily="18" charset="0"/>
              </a:rPr>
              <a:t>lick on the link above for the hyperlink)</a:t>
            </a:r>
            <a:endParaRPr lang="en-GB" sz="2800" dirty="0">
              <a:solidFill>
                <a:prstClr val="black"/>
              </a:solidFill>
            </a:endParaRPr>
          </a:p>
          <a:p>
            <a:endParaRPr lang="en-GB" sz="1600" dirty="0">
              <a:solidFill>
                <a:prstClr val="black"/>
              </a:solidFill>
            </a:endParaRPr>
          </a:p>
          <a:p>
            <a:endParaRPr lang="en-GB" sz="2000" dirty="0" smtClean="0">
              <a:solidFill>
                <a:prstClr val="black"/>
              </a:solidFill>
            </a:endParaRPr>
          </a:p>
          <a:p>
            <a:endParaRPr lang="en-GB" sz="1600" dirty="0" smtClean="0">
              <a:solidFill>
                <a:prstClr val="black"/>
              </a:solidFill>
            </a:endParaRPr>
          </a:p>
        </p:txBody>
      </p:sp>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6607896" y="2428240"/>
            <a:ext cx="4913544" cy="3144869"/>
          </a:xfrm>
          <a:prstGeom prst="rect">
            <a:avLst/>
          </a:prstGeom>
        </p:spPr>
      </p:pic>
    </p:spTree>
    <p:extLst>
      <p:ext uri="{BB962C8B-B14F-4D97-AF65-F5344CB8AC3E}">
        <p14:creationId xmlns:p14="http://schemas.microsoft.com/office/powerpoint/2010/main" val="6486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val="0"/>
              </a:ext>
            </a:extLst>
          </a:blip>
          <a:stretch>
            <a:fillRect/>
          </a:stretch>
        </p:blipFill>
        <p:spPr>
          <a:xfrm>
            <a:off x="10961305" y="285179"/>
            <a:ext cx="915845" cy="658368"/>
          </a:xfrm>
          <a:prstGeom prst="rect">
            <a:avLst/>
          </a:prstGeom>
        </p:spPr>
      </p:pic>
      <p:sp>
        <p:nvSpPr>
          <p:cNvPr id="12" name="Footer Placeholder 3"/>
          <p:cNvSpPr>
            <a:spLocks noGrp="1"/>
          </p:cNvSpPr>
          <p:nvPr>
            <p:ph type="ftr" sz="quarter" idx="11"/>
          </p:nvPr>
        </p:nvSpPr>
        <p:spPr>
          <a:xfrm>
            <a:off x="4038602" y="6356351"/>
            <a:ext cx="4114800" cy="365125"/>
          </a:xfrm>
        </p:spPr>
        <p:txBody>
          <a:bodyPr/>
          <a:lstStyle/>
          <a:p>
            <a:r>
              <a:rPr lang="en-GB" dirty="0">
                <a:solidFill>
                  <a:prstClr val="black">
                    <a:tint val="75000"/>
                  </a:prstClr>
                </a:solidFill>
              </a:rPr>
              <a:t>Copyright © </a:t>
            </a:r>
            <a:r>
              <a:rPr lang="en-GB" dirty="0" smtClean="0">
                <a:solidFill>
                  <a:prstClr val="black">
                    <a:tint val="75000"/>
                  </a:prstClr>
                </a:solidFill>
              </a:rPr>
              <a:t>2017 ThoughtBox </a:t>
            </a:r>
            <a:r>
              <a:rPr lang="en-GB" dirty="0">
                <a:solidFill>
                  <a:prstClr val="black">
                    <a:tint val="75000"/>
                  </a:prstClr>
                </a:solidFill>
              </a:rPr>
              <a:t>Education.   </a:t>
            </a: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1117616" y="1960880"/>
            <a:ext cx="5293343" cy="2895918"/>
          </a:xfrm>
          <a:prstGeom prst="rect">
            <a:avLst/>
          </a:prstGeom>
        </p:spPr>
      </p:pic>
    </p:spTree>
    <p:extLst>
      <p:ext uri="{BB962C8B-B14F-4D97-AF65-F5344CB8AC3E}">
        <p14:creationId xmlns:p14="http://schemas.microsoft.com/office/powerpoint/2010/main" val="40875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2" y="6356351"/>
            <a:ext cx="4114800" cy="365125"/>
          </a:xfrm>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5" name="Rounded Rectangular Callout 4"/>
          <p:cNvSpPr/>
          <p:nvPr/>
        </p:nvSpPr>
        <p:spPr>
          <a:xfrm>
            <a:off x="2302258" y="985110"/>
            <a:ext cx="3793744" cy="3326891"/>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chemeClr val="accent4">
                    <a:lumMod val="20000"/>
                    <a:lumOff val="80000"/>
                  </a:schemeClr>
                </a:solidFill>
              </a:rPr>
              <a:t>How is this film trying to encourage us all to come together, despite of our differences?</a:t>
            </a:r>
          </a:p>
        </p:txBody>
      </p:sp>
      <p:sp>
        <p:nvSpPr>
          <p:cNvPr id="8" name="Rounded Rectangular Callout 7"/>
          <p:cNvSpPr/>
          <p:nvPr/>
        </p:nvSpPr>
        <p:spPr>
          <a:xfrm>
            <a:off x="5997450" y="2174430"/>
            <a:ext cx="3837430" cy="3081465"/>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smtClean="0">
                <a:solidFill>
                  <a:srgbClr val="7030A0"/>
                </a:solidFill>
              </a:rPr>
              <a:t>How might climate change encourage religious tolerance?</a:t>
            </a:r>
            <a:endParaRPr lang="en-GB" sz="2800" b="1" dirty="0">
              <a:solidFill>
                <a:srgbClr val="7030A0"/>
              </a:solidFill>
            </a:endParaRPr>
          </a:p>
        </p:txBody>
      </p:sp>
    </p:spTree>
    <p:extLst>
      <p:ext uri="{BB962C8B-B14F-4D97-AF65-F5344CB8AC3E}">
        <p14:creationId xmlns:p14="http://schemas.microsoft.com/office/powerpoint/2010/main" val="4282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083944"/>
            <a:ext cx="10957558" cy="5194936"/>
          </a:xfrm>
        </p:spPr>
        <p:txBody>
          <a:bodyPr>
            <a:normAutofit lnSpcReduction="10000"/>
          </a:bodyPr>
          <a:lstStyle/>
          <a:p>
            <a:pPr marL="0" indent="0">
              <a:buNone/>
            </a:pPr>
            <a:r>
              <a:rPr lang="en-GB" dirty="0"/>
              <a:t>Over the past few years, many world leaders have made bold statements about the need for humans to come together, despite our differences, to act for the good of the planet, rather than the good of </a:t>
            </a:r>
            <a:r>
              <a:rPr lang="en-GB" dirty="0" smtClean="0"/>
              <a:t>individual groups or countries. </a:t>
            </a:r>
          </a:p>
          <a:p>
            <a:pPr marL="0" indent="0">
              <a:buNone/>
            </a:pPr>
            <a:endParaRPr lang="en-GB" dirty="0"/>
          </a:p>
          <a:p>
            <a:pPr marL="0" indent="0">
              <a:buNone/>
            </a:pPr>
            <a:r>
              <a:rPr lang="en-GB" dirty="0" smtClean="0"/>
              <a:t>Many </a:t>
            </a:r>
            <a:r>
              <a:rPr lang="en-GB" dirty="0"/>
              <a:t>world leaders </a:t>
            </a:r>
            <a:r>
              <a:rPr lang="en-GB" dirty="0" smtClean="0"/>
              <a:t>(including the Pope) have even said that </a:t>
            </a:r>
            <a:r>
              <a:rPr lang="en-GB" dirty="0"/>
              <a:t>“climate change is bigger than religion” and that we have to come together to stop our destruction of the </a:t>
            </a:r>
            <a:r>
              <a:rPr lang="en-GB" dirty="0" smtClean="0"/>
              <a:t>earth.</a:t>
            </a:r>
          </a:p>
          <a:p>
            <a:pPr marL="0" indent="0">
              <a:buNone/>
            </a:pPr>
            <a:endParaRPr lang="en-GB" dirty="0" smtClean="0"/>
          </a:p>
          <a:p>
            <a:pPr marL="0" indent="0">
              <a:buNone/>
            </a:pPr>
            <a:r>
              <a:rPr lang="en-GB" dirty="0" smtClean="0"/>
              <a:t>Look at the following presentation entitled “Is Climate Change Bigger Than Religion” and discuss some of the ideas and questions that come up.</a:t>
            </a:r>
            <a:endParaRPr lang="en-GB" dirty="0"/>
          </a:p>
        </p:txBody>
      </p:sp>
      <p:sp>
        <p:nvSpPr>
          <p:cNvPr id="4" name="Footer Placeholder 3"/>
          <p:cNvSpPr>
            <a:spLocks noGrp="1"/>
          </p:cNvSpPr>
          <p:nvPr>
            <p:ph type="ftr" sz="quarter" idx="11"/>
          </p:nvPr>
        </p:nvSpPr>
        <p:spPr/>
        <p:txBody>
          <a:bodyPr/>
          <a:lstStyle/>
          <a:p>
            <a:r>
              <a:rPr lang="en-GB" smtClean="0"/>
              <a:t>Copyright © 2017 ThoughtBox Education.   </a:t>
            </a:r>
            <a:endParaRPr lang="en-GB" dirty="0"/>
          </a:p>
        </p:txBody>
      </p:sp>
    </p:spTree>
    <p:extLst>
      <p:ext uri="{BB962C8B-B14F-4D97-AF65-F5344CB8AC3E}">
        <p14:creationId xmlns:p14="http://schemas.microsoft.com/office/powerpoint/2010/main" val="175051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48362" y="992504"/>
            <a:ext cx="10998198" cy="5093336"/>
          </a:xfrm>
        </p:spPr>
        <p:txBody>
          <a:bodyPr>
            <a:normAutofit/>
          </a:bodyPr>
          <a:lstStyle/>
          <a:p>
            <a:pPr marL="0" indent="0">
              <a:buNone/>
            </a:pPr>
            <a:r>
              <a:rPr lang="en-GB" dirty="0" smtClean="0"/>
              <a:t>The presentation shows small extracts taken from a letter </a:t>
            </a:r>
            <a:r>
              <a:rPr lang="en-GB" dirty="0"/>
              <a:t>written by Pope Francis, Head of the </a:t>
            </a:r>
            <a:r>
              <a:rPr lang="en-GB" dirty="0" smtClean="0"/>
              <a:t>Catholic church. This </a:t>
            </a:r>
            <a:r>
              <a:rPr lang="en-GB" dirty="0"/>
              <a:t>is just one example of a religious leader proclaiming the need for people to look beyond their faith in order to tackle some of the pressing issues facing us all.</a:t>
            </a:r>
          </a:p>
          <a:p>
            <a:pPr marL="0" indent="0">
              <a:buNone/>
            </a:pPr>
            <a:endParaRPr lang="en-GB" sz="3200" dirty="0"/>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pic>
        <p:nvPicPr>
          <p:cNvPr id="5" name="Picture 2" descr="http://i2.cdn.turner.com/money/dam/assets/150924093310-pope-francis-climate-action-780x4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273" y="3388772"/>
            <a:ext cx="5032375" cy="283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5825" y="1123950"/>
            <a:ext cx="10420350" cy="2728913"/>
          </a:xfrm>
        </p:spPr>
        <p:txBody>
          <a:bodyPr>
            <a:noAutofit/>
          </a:bodyPr>
          <a:lstStyle/>
          <a:p>
            <a:pPr algn="ctr"/>
            <a:r>
              <a:rPr lang="en-GB" sz="8000" smtClean="0"/>
              <a:t>Is climate </a:t>
            </a:r>
            <a:r>
              <a:rPr lang="en-GB" sz="8000" dirty="0"/>
              <a:t>change </a:t>
            </a:r>
            <a:r>
              <a:rPr lang="en-GB" sz="8800" dirty="0" smtClean="0"/>
              <a:t>bigger </a:t>
            </a:r>
            <a:r>
              <a:rPr lang="en-GB" sz="8000"/>
              <a:t>than </a:t>
            </a:r>
            <a:r>
              <a:rPr lang="en-GB" sz="8000" smtClean="0"/>
              <a:t>religion?</a:t>
            </a:r>
            <a:r>
              <a:rPr lang="en-GB" sz="7200" dirty="0"/>
              <a:t/>
            </a:r>
            <a:br>
              <a:rPr lang="en-GB" sz="7200" dirty="0"/>
            </a:br>
            <a:endParaRPr lang="en-GB" sz="7200" dirty="0"/>
          </a:p>
        </p:txBody>
      </p:sp>
      <p:sp>
        <p:nvSpPr>
          <p:cNvPr id="3" name="Subtitle 2"/>
          <p:cNvSpPr>
            <a:spLocks noGrp="1"/>
          </p:cNvSpPr>
          <p:nvPr>
            <p:ph type="subTitle" idx="1"/>
          </p:nvPr>
        </p:nvSpPr>
        <p:spPr>
          <a:xfrm>
            <a:off x="1524000" y="5372100"/>
            <a:ext cx="9144000" cy="1323975"/>
          </a:xfrm>
        </p:spPr>
        <p:txBody>
          <a:bodyPr>
            <a:normAutofit/>
          </a:bodyPr>
          <a:lstStyle/>
          <a:p>
            <a:endParaRPr lang="en-GB" b="1" dirty="0" smtClean="0"/>
          </a:p>
          <a:p>
            <a:endParaRPr lang="en-GB" b="1" dirty="0"/>
          </a:p>
          <a:p>
            <a:endParaRPr lang="en-GB" b="1" dirty="0" smtClean="0"/>
          </a:p>
        </p:txBody>
      </p:sp>
      <p:pic>
        <p:nvPicPr>
          <p:cNvPr id="1026" name="Picture 2" descr="http://i2.cdn.turner.com/money/dam/assets/150924093310-pope-francis-climate-action-780x4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49" y="2822351"/>
            <a:ext cx="5032375" cy="283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89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Below are some excerpts </a:t>
            </a:r>
            <a:r>
              <a:rPr lang="en-GB" b="1" dirty="0"/>
              <a:t>from Pope Francis’s encyclical (letter) about Climate Change</a:t>
            </a:r>
            <a:r>
              <a:rPr lang="en-GB" dirty="0"/>
              <a:t/>
            </a:r>
            <a:br>
              <a:rPr lang="en-GB" dirty="0"/>
            </a:br>
            <a:endParaRPr lang="en-GB" dirty="0"/>
          </a:p>
        </p:txBody>
      </p:sp>
      <p:sp>
        <p:nvSpPr>
          <p:cNvPr id="3" name="Content Placeholder 2"/>
          <p:cNvSpPr>
            <a:spLocks noGrp="1"/>
          </p:cNvSpPr>
          <p:nvPr>
            <p:ph idx="1"/>
          </p:nvPr>
        </p:nvSpPr>
        <p:spPr>
          <a:xfrm>
            <a:off x="677334" y="2732089"/>
            <a:ext cx="8951298" cy="3880773"/>
          </a:xfrm>
        </p:spPr>
        <p:txBody>
          <a:bodyPr>
            <a:normAutofit/>
          </a:bodyPr>
          <a:lstStyle/>
          <a:p>
            <a:r>
              <a:rPr lang="en-GB" sz="3200" dirty="0" smtClean="0"/>
              <a:t>Read each point and think about how the message might be trying </a:t>
            </a:r>
            <a:r>
              <a:rPr lang="en-GB" sz="4000" dirty="0" smtClean="0">
                <a:solidFill>
                  <a:srgbClr val="FFFF00"/>
                </a:solidFill>
              </a:rPr>
              <a:t>to encourage religious tolerance</a:t>
            </a:r>
            <a:r>
              <a:rPr lang="en-GB" sz="3200" dirty="0" smtClean="0"/>
              <a:t> by asking us all to </a:t>
            </a:r>
            <a:r>
              <a:rPr lang="en-GB" sz="3200" b="1" dirty="0" smtClean="0"/>
              <a:t>come together </a:t>
            </a:r>
            <a:r>
              <a:rPr lang="en-GB" sz="3200" dirty="0" smtClean="0"/>
              <a:t>for the good of the planet.</a:t>
            </a:r>
            <a:endParaRPr lang="en-GB" sz="3200" dirty="0"/>
          </a:p>
        </p:txBody>
      </p:sp>
      <p:pic>
        <p:nvPicPr>
          <p:cNvPr id="1026" name="Picture 2" descr="https://pixabay.com/static/uploads/photo/2013/07/12/16/50/stickman-151357_960_72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287000" y="3670298"/>
            <a:ext cx="1593850" cy="318770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Tree>
    <p:extLst>
      <p:ext uri="{BB962C8B-B14F-4D97-AF65-F5344CB8AC3E}">
        <p14:creationId xmlns:p14="http://schemas.microsoft.com/office/powerpoint/2010/main" val="221552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515600" cy="1325563"/>
          </a:xfrm>
        </p:spPr>
        <p:txBody>
          <a:bodyPr/>
          <a:lstStyle/>
          <a:p>
            <a:r>
              <a:rPr lang="en-GB" dirty="0" smtClean="0"/>
              <a:t>In this lesson, students will:</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46" y="1690688"/>
            <a:ext cx="1307387" cy="12650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5" y="3098900"/>
            <a:ext cx="1341609" cy="13138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46" y="4555894"/>
            <a:ext cx="1396156" cy="1285098"/>
          </a:xfrm>
          <a:prstGeom prst="rect">
            <a:avLst/>
          </a:prstGeom>
        </p:spPr>
      </p:pic>
      <p:sp>
        <p:nvSpPr>
          <p:cNvPr id="14" name="Footer Placeholder 3"/>
          <p:cNvSpPr>
            <a:spLocks noGrp="1"/>
          </p:cNvSpPr>
          <p:nvPr>
            <p:ph type="ftr" sz="quarter" idx="11"/>
          </p:nvPr>
        </p:nvSpPr>
        <p:spPr>
          <a:xfrm>
            <a:off x="4038602" y="6356351"/>
            <a:ext cx="4114800" cy="365125"/>
          </a:xfrm>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15" name="Content Placeholder 2"/>
          <p:cNvSpPr txBox="1">
            <a:spLocks/>
          </p:cNvSpPr>
          <p:nvPr/>
        </p:nvSpPr>
        <p:spPr>
          <a:xfrm>
            <a:off x="2148840" y="2005013"/>
            <a:ext cx="9204962" cy="4351338"/>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Think about and explore our place in the universe</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Understand how some of our societal pressures require us to step beyond religion and come together in new ways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Explore and unravel how we can move beyond religious boundaries and difference and think about ways to support a cohesive future</a:t>
            </a:r>
            <a:endParaRPr lang="en-GB" dirty="0"/>
          </a:p>
        </p:txBody>
      </p:sp>
    </p:spTree>
    <p:extLst>
      <p:ext uri="{BB962C8B-B14F-4D97-AF65-F5344CB8AC3E}">
        <p14:creationId xmlns:p14="http://schemas.microsoft.com/office/powerpoint/2010/main" val="21142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xEl>
                                              <p:pRg st="0" end="0"/>
                                            </p:txEl>
                                          </p:spTgt>
                                        </p:tgtEl>
                                      </p:cBhvr>
                                    </p:animEffect>
                                    <p:animScale>
                                      <p:cBhvr>
                                        <p:cTn id="7" dur="25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5">
                                            <p:txEl>
                                              <p:pRg st="2" end="2"/>
                                            </p:txEl>
                                          </p:spTgt>
                                        </p:tgtEl>
                                      </p:cBhvr>
                                    </p:animEffect>
                                    <p:animScale>
                                      <p:cBhvr>
                                        <p:cTn id="12" dur="250" autoRev="1" fill="hold"/>
                                        <p:tgtEl>
                                          <p:spTgt spid="1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5">
                                            <p:txEl>
                                              <p:pRg st="4" end="4"/>
                                            </p:txEl>
                                          </p:spTgt>
                                        </p:tgtEl>
                                      </p:cBhvr>
                                    </p:animEffect>
                                    <p:animScale>
                                      <p:cBhvr>
                                        <p:cTn id="17" dur="250" autoRev="1" fill="hold"/>
                                        <p:tgtEl>
                                          <p:spTgt spid="15">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08" y="390525"/>
            <a:ext cx="10876491" cy="1320800"/>
          </a:xfrm>
        </p:spPr>
        <p:txBody>
          <a:bodyPr>
            <a:normAutofit fontScale="90000"/>
          </a:bodyPr>
          <a:lstStyle/>
          <a:p>
            <a:r>
              <a:rPr lang="en-GB" sz="4800" b="1" dirty="0" smtClean="0"/>
              <a:t>1) Climate change has grave implications.</a:t>
            </a:r>
            <a:endParaRPr lang="en-GB" sz="4800" dirty="0"/>
          </a:p>
        </p:txBody>
      </p:sp>
      <p:sp>
        <p:nvSpPr>
          <p:cNvPr id="3" name="Content Placeholder 2"/>
          <p:cNvSpPr>
            <a:spLocks noGrp="1"/>
          </p:cNvSpPr>
          <p:nvPr>
            <p:ph idx="1"/>
          </p:nvPr>
        </p:nvSpPr>
        <p:spPr>
          <a:xfrm>
            <a:off x="676275" y="1562100"/>
            <a:ext cx="10515600" cy="3881438"/>
          </a:xfrm>
        </p:spPr>
        <p:txBody>
          <a:bodyPr>
            <a:normAutofit/>
          </a:bodyPr>
          <a:lstStyle/>
          <a:p>
            <a:pPr marL="0" indent="0" algn="ctr">
              <a:buNone/>
            </a:pPr>
            <a:r>
              <a:rPr lang="en-GB" sz="3200" dirty="0" smtClean="0"/>
              <a:t>“</a:t>
            </a:r>
            <a:r>
              <a:rPr lang="en-GB" sz="3200" dirty="0"/>
              <a:t>Each year sees the disappearance of thousands of plant and animal species which we will never know, which our children will never see, because they have been lost forever,” he writes.</a:t>
            </a:r>
          </a:p>
        </p:txBody>
      </p:sp>
      <p:pic>
        <p:nvPicPr>
          <p:cNvPr id="2050" name="Picture 2" descr="https://pixabay.com/static/uploads/photo/2013/07/13/12/48/earth-160383_960_72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00425" y="4308514"/>
            <a:ext cx="5067300" cy="254948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Tree>
    <p:extLst>
      <p:ext uri="{BB962C8B-B14F-4D97-AF65-F5344CB8AC3E}">
        <p14:creationId xmlns:p14="http://schemas.microsoft.com/office/powerpoint/2010/main" val="1851077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045274" cy="1320800"/>
          </a:xfrm>
        </p:spPr>
        <p:txBody>
          <a:bodyPr/>
          <a:lstStyle/>
          <a:p>
            <a:r>
              <a:rPr lang="en-GB" b="1" dirty="0" smtClean="0"/>
              <a:t>2)</a:t>
            </a:r>
            <a:r>
              <a:rPr lang="en-GB" dirty="0" smtClean="0"/>
              <a:t> </a:t>
            </a:r>
            <a:r>
              <a:rPr lang="en-GB" b="1" dirty="0" smtClean="0"/>
              <a:t>Rich countries are destroying poor ones, and the earth is getting warmer.</a:t>
            </a:r>
            <a:endParaRPr lang="en-GB" dirty="0"/>
          </a:p>
        </p:txBody>
      </p:sp>
      <p:sp>
        <p:nvSpPr>
          <p:cNvPr id="3" name="Content Placeholder 2"/>
          <p:cNvSpPr>
            <a:spLocks noGrp="1"/>
          </p:cNvSpPr>
          <p:nvPr>
            <p:ph idx="1"/>
          </p:nvPr>
        </p:nvSpPr>
        <p:spPr>
          <a:xfrm>
            <a:off x="752475" y="1876425"/>
            <a:ext cx="10515600" cy="3690938"/>
          </a:xfrm>
        </p:spPr>
        <p:txBody>
          <a:bodyPr>
            <a:normAutofit/>
          </a:bodyPr>
          <a:lstStyle/>
          <a:p>
            <a:pPr marL="0" indent="0" algn="ctr">
              <a:buNone/>
            </a:pPr>
            <a:r>
              <a:rPr lang="en-GB" sz="3200" dirty="0" smtClean="0"/>
              <a:t>“</a:t>
            </a:r>
            <a:r>
              <a:rPr lang="en-GB" sz="3200" dirty="0"/>
              <a:t>The warming caused by huge consumption on the part of some rich countries has repercussions on the poorest areas of the world, especially Africa, where a rise in temperature, together with drought, has proved devastating for farming.”</a:t>
            </a:r>
          </a:p>
        </p:txBody>
      </p:sp>
      <p:pic>
        <p:nvPicPr>
          <p:cNvPr id="4" name="Picture 2" descr="https://pixabay.com/static/uploads/photo/2013/07/13/12/48/earth-160383_960_72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00425" y="4308514"/>
            <a:ext cx="5067300" cy="254948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Tree>
    <p:extLst>
      <p:ext uri="{BB962C8B-B14F-4D97-AF65-F5344CB8AC3E}">
        <p14:creationId xmlns:p14="http://schemas.microsoft.com/office/powerpoint/2010/main" val="512783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08" y="514350"/>
            <a:ext cx="10685991" cy="1320800"/>
          </a:xfrm>
        </p:spPr>
        <p:txBody>
          <a:bodyPr/>
          <a:lstStyle/>
          <a:p>
            <a:r>
              <a:rPr lang="en-GB" b="1" dirty="0" smtClean="0"/>
              <a:t>3) Christians have misinterpreted Scripture</a:t>
            </a:r>
            <a:endParaRPr lang="en-GB" dirty="0"/>
          </a:p>
        </p:txBody>
      </p:sp>
      <p:sp>
        <p:nvSpPr>
          <p:cNvPr id="3" name="Content Placeholder 2"/>
          <p:cNvSpPr>
            <a:spLocks noGrp="1"/>
          </p:cNvSpPr>
          <p:nvPr>
            <p:ph idx="1"/>
          </p:nvPr>
        </p:nvSpPr>
        <p:spPr>
          <a:xfrm>
            <a:off x="676275" y="1485900"/>
            <a:ext cx="10515600" cy="3748088"/>
          </a:xfrm>
        </p:spPr>
        <p:txBody>
          <a:bodyPr>
            <a:normAutofit/>
          </a:bodyPr>
          <a:lstStyle/>
          <a:p>
            <a:pPr marL="0" indent="0" algn="ctr">
              <a:buNone/>
            </a:pPr>
            <a:r>
              <a:rPr lang="en-GB" sz="3200" dirty="0" smtClean="0"/>
              <a:t>and </a:t>
            </a:r>
            <a:r>
              <a:rPr lang="en-GB" sz="3200" dirty="0"/>
              <a:t>“must forcefully reject the notion that our being created in God’s image and given dominion over the earth justifies absolute domination over other creatures.”</a:t>
            </a:r>
          </a:p>
        </p:txBody>
      </p:sp>
      <p:pic>
        <p:nvPicPr>
          <p:cNvPr id="4" name="Picture 2" descr="https://pixabay.com/static/uploads/photo/2013/07/13/12/48/earth-160383_960_72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00425" y="4308514"/>
            <a:ext cx="5067300" cy="254948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Tree>
    <p:extLst>
      <p:ext uri="{BB962C8B-B14F-4D97-AF65-F5344CB8AC3E}">
        <p14:creationId xmlns:p14="http://schemas.microsoft.com/office/powerpoint/2010/main" val="3062749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25818" cy="1320800"/>
          </a:xfrm>
        </p:spPr>
        <p:txBody>
          <a:bodyPr/>
          <a:lstStyle/>
          <a:p>
            <a:r>
              <a:rPr lang="en-GB" b="1" dirty="0" smtClean="0"/>
              <a:t>4) The international community has not acted enough</a:t>
            </a:r>
            <a:endParaRPr lang="en-GB" dirty="0"/>
          </a:p>
        </p:txBody>
      </p:sp>
      <p:sp>
        <p:nvSpPr>
          <p:cNvPr id="3" name="Content Placeholder 2"/>
          <p:cNvSpPr>
            <a:spLocks noGrp="1"/>
          </p:cNvSpPr>
          <p:nvPr>
            <p:ph idx="1"/>
          </p:nvPr>
        </p:nvSpPr>
        <p:spPr>
          <a:xfrm>
            <a:off x="523875" y="1857374"/>
            <a:ext cx="10772775" cy="3643313"/>
          </a:xfrm>
        </p:spPr>
        <p:txBody>
          <a:bodyPr>
            <a:normAutofit/>
          </a:bodyPr>
          <a:lstStyle/>
          <a:p>
            <a:pPr marL="0" indent="0" algn="ctr">
              <a:buNone/>
            </a:pPr>
            <a:r>
              <a:rPr lang="en-GB" sz="3200" dirty="0" smtClean="0"/>
              <a:t>“Recent </a:t>
            </a:r>
            <a:r>
              <a:rPr lang="en-GB" sz="3200" dirty="0"/>
              <a:t>World Summits on the environment have not lived up to expectations because, due to lack of political will, they were unable to reach truly meaningful and effective global agreements on the environment.” </a:t>
            </a:r>
            <a:endParaRPr lang="en-GB" sz="3200" dirty="0" smtClean="0"/>
          </a:p>
        </p:txBody>
      </p:sp>
      <p:pic>
        <p:nvPicPr>
          <p:cNvPr id="4" name="Picture 2" descr="https://pixabay.com/static/uploads/photo/2013/07/13/12/48/earth-160383_960_72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00425" y="4308514"/>
            <a:ext cx="5067300" cy="254948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Tree>
    <p:extLst>
      <p:ext uri="{BB962C8B-B14F-4D97-AF65-F5344CB8AC3E}">
        <p14:creationId xmlns:p14="http://schemas.microsoft.com/office/powerpoint/2010/main" val="4186919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798386" cy="1320800"/>
          </a:xfrm>
        </p:spPr>
        <p:txBody>
          <a:bodyPr/>
          <a:lstStyle/>
          <a:p>
            <a:r>
              <a:rPr lang="en-GB" b="1" dirty="0" smtClean="0"/>
              <a:t>5) Why are we here on Earth in the first place?</a:t>
            </a:r>
            <a:endParaRPr lang="en-GB" dirty="0"/>
          </a:p>
        </p:txBody>
      </p:sp>
      <p:sp>
        <p:nvSpPr>
          <p:cNvPr id="3" name="Content Placeholder 2"/>
          <p:cNvSpPr>
            <a:spLocks noGrp="1"/>
          </p:cNvSpPr>
          <p:nvPr>
            <p:ph idx="1"/>
          </p:nvPr>
        </p:nvSpPr>
        <p:spPr>
          <a:xfrm>
            <a:off x="819150" y="2276474"/>
            <a:ext cx="10515600" cy="3471863"/>
          </a:xfrm>
        </p:spPr>
        <p:txBody>
          <a:bodyPr>
            <a:normAutofit/>
          </a:bodyPr>
          <a:lstStyle/>
          <a:p>
            <a:pPr marL="0" indent="0" algn="ctr">
              <a:buNone/>
            </a:pPr>
            <a:r>
              <a:rPr lang="en-GB" sz="3200" dirty="0" smtClean="0"/>
              <a:t>“</a:t>
            </a:r>
            <a:r>
              <a:rPr lang="en-GB" sz="3200" dirty="0"/>
              <a:t>What kind of world do we want to leave to those who come after us, to children who are now growing up?” he writes.</a:t>
            </a:r>
          </a:p>
        </p:txBody>
      </p:sp>
      <p:pic>
        <p:nvPicPr>
          <p:cNvPr id="4" name="Picture 2" descr="https://pixabay.com/static/uploads/photo/2013/07/13/12/48/earth-160383_960_72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00425" y="4308514"/>
            <a:ext cx="5067300" cy="254948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dirty="0" smtClean="0">
                <a:solidFill>
                  <a:prstClr val="white">
                    <a:tint val="75000"/>
                  </a:prstClr>
                </a:solidFill>
              </a:rPr>
              <a:t>Copyright © 2017 ThoughtBox Education.   </a:t>
            </a:r>
            <a:endParaRPr lang="en-GB" dirty="0">
              <a:solidFill>
                <a:prstClr val="white">
                  <a:tint val="75000"/>
                </a:prstClr>
              </a:solidFill>
            </a:endParaRPr>
          </a:p>
        </p:txBody>
      </p:sp>
    </p:spTree>
    <p:extLst>
      <p:ext uri="{BB962C8B-B14F-4D97-AF65-F5344CB8AC3E}">
        <p14:creationId xmlns:p14="http://schemas.microsoft.com/office/powerpoint/2010/main" val="2885674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404" y="700913"/>
            <a:ext cx="10515600" cy="4351338"/>
          </a:xfrm>
        </p:spPr>
        <p:txBody>
          <a:bodyPr/>
          <a:lstStyle/>
          <a:p>
            <a:pPr marL="0" indent="0">
              <a:buNone/>
            </a:pPr>
            <a:r>
              <a:rPr lang="en-GB" dirty="0"/>
              <a:t>Thinking about some of the reasons that the Pope (and many other religious leaders) are outlining to encourage us to come together, discuss your responses to the following question:</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Copyright © 2017 ThoughtBox Education.   </a:t>
            </a:r>
            <a:endParaRPr lang="en-GB" dirty="0">
              <a:solidFill>
                <a:prstClr val="black">
                  <a:tint val="75000"/>
                </a:prstClr>
              </a:solidFill>
            </a:endParaRPr>
          </a:p>
        </p:txBody>
      </p:sp>
      <p:sp>
        <p:nvSpPr>
          <p:cNvPr id="5" name="Rounded Rectangular Callout 4"/>
          <p:cNvSpPr/>
          <p:nvPr/>
        </p:nvSpPr>
        <p:spPr>
          <a:xfrm>
            <a:off x="4038602" y="2259652"/>
            <a:ext cx="4556758" cy="3490908"/>
          </a:xfrm>
          <a:prstGeom prst="wedgeRoundRectCallo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Do you think that climate change is a force that can enable </a:t>
            </a:r>
            <a:r>
              <a:rPr lang="en-GB" sz="2800" b="1" dirty="0" smtClean="0">
                <a:solidFill>
                  <a:srgbClr val="FFFF00"/>
                </a:solidFill>
              </a:rPr>
              <a:t>us to be more tolerant of religious differences?</a:t>
            </a:r>
            <a:endParaRPr lang="en-GB" sz="2800" b="1" dirty="0">
              <a:solidFill>
                <a:srgbClr val="FFFF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8004" y="352538"/>
            <a:ext cx="636606" cy="514124"/>
          </a:xfrm>
          <a:prstGeom prst="rect">
            <a:avLst/>
          </a:prstGeom>
        </p:spPr>
      </p:pic>
    </p:spTree>
    <p:extLst>
      <p:ext uri="{BB962C8B-B14F-4D97-AF65-F5344CB8AC3E}">
        <p14:creationId xmlns:p14="http://schemas.microsoft.com/office/powerpoint/2010/main" val="205989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Celebrating difference</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5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pic>
        <p:nvPicPr>
          <p:cNvPr id="6" name="Picture 5" descr="WATCH.png"/>
          <p:cNvPicPr/>
          <p:nvPr/>
        </p:nvPicPr>
        <p:blipFill>
          <a:blip r:embed="rId2" cstate="email">
            <a:extLst>
              <a:ext uri="{28A0092B-C50C-407E-A947-70E740481C1C}">
                <a14:useLocalDpi xmlns:a14="http://schemas.microsoft.com/office/drawing/2010/main" val="0"/>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val="0"/>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2882449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To finish, look at the advice from the British Council on ways to celebrate diversity and think about whether you could encourage any of these into your school:</a:t>
            </a:r>
            <a:endParaRPr lang="en-GB" b="1" dirty="0" smtClean="0"/>
          </a:p>
          <a:p>
            <a:pPr marL="0" indent="0">
              <a:buNone/>
            </a:pPr>
            <a:endParaRPr lang="en-GB" b="1" dirty="0"/>
          </a:p>
          <a:p>
            <a:pPr marL="0" indent="0">
              <a:buNone/>
            </a:pPr>
            <a:r>
              <a:rPr lang="en-GB" b="1" dirty="0" smtClean="0">
                <a:hlinkClick r:id="rId2"/>
              </a:rPr>
              <a:t>Nine Ways to Celebrate Diversity. </a:t>
            </a:r>
            <a:endParaRPr lang="en-GB" b="1" dirty="0"/>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Copyright © 2017 ThoughtBox Education.   </a:t>
            </a:r>
            <a:endParaRPr lang="en-GB" dirty="0">
              <a:solidFill>
                <a:prstClr val="black">
                  <a:tint val="75000"/>
                </a:prstClr>
              </a:solidFill>
            </a:endParaRPr>
          </a:p>
        </p:txBody>
      </p:sp>
    </p:spTree>
    <p:extLst>
      <p:ext uri="{BB962C8B-B14F-4D97-AF65-F5344CB8AC3E}">
        <p14:creationId xmlns:p14="http://schemas.microsoft.com/office/powerpoint/2010/main" val="3620903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biLevel thresh="25000"/>
            <a:extLst>
              <a:ext uri="{28A0092B-C50C-407E-A947-70E740481C1C}">
                <a14:useLocalDpi xmlns:a14="http://schemas.microsoft.com/office/drawing/2010/main" val="0"/>
              </a:ext>
            </a:extLst>
          </a:blip>
          <a:stretch>
            <a:fillRect/>
          </a:stretch>
        </p:blipFill>
        <p:spPr>
          <a:xfrm>
            <a:off x="320853" y="365125"/>
            <a:ext cx="1673457" cy="810581"/>
          </a:xfrm>
        </p:spPr>
      </p:pic>
      <p:sp>
        <p:nvSpPr>
          <p:cNvPr id="4" name="Rectangle 3"/>
          <p:cNvSpPr/>
          <p:nvPr/>
        </p:nvSpPr>
        <p:spPr>
          <a:xfrm>
            <a:off x="5874671" y="6011279"/>
            <a:ext cx="5270995" cy="769441"/>
          </a:xfrm>
          <a:prstGeom prst="rect">
            <a:avLst/>
          </a:prstGeom>
        </p:spPr>
        <p:txBody>
          <a:bodyPr wrap="none">
            <a:spAutoFit/>
          </a:bodyPr>
          <a:lstStyle/>
          <a:p>
            <a:pPr algn="ctr"/>
            <a:r>
              <a:rPr lang="en-GB" sz="2800" b="1" dirty="0">
                <a:solidFill>
                  <a:prstClr val="white"/>
                </a:solidFill>
                <a:latin typeface="Century Gothic" panose="020B0502020202020204" pitchFamily="34" charset="0"/>
              </a:rPr>
              <a:t>This sort of learning can’t wait</a:t>
            </a:r>
          </a:p>
          <a:p>
            <a:pPr algn="ctr"/>
            <a:r>
              <a:rPr lang="en-GB" sz="1600" b="1" dirty="0">
                <a:solidFill>
                  <a:prstClr val="white"/>
                </a:solidFill>
                <a:latin typeface="Century Gothic" panose="020B0502020202020204" pitchFamily="34" charset="0"/>
              </a:rPr>
              <a:t>www.thoughtboxeducation.com</a:t>
            </a:r>
          </a:p>
        </p:txBody>
      </p:sp>
    </p:spTree>
    <p:extLst>
      <p:ext uri="{BB962C8B-B14F-4D97-AF65-F5344CB8AC3E}">
        <p14:creationId xmlns:p14="http://schemas.microsoft.com/office/powerpoint/2010/main" val="3728276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pic>
        <p:nvPicPr>
          <p:cNvPr id="9" name="Picture 8"/>
          <p:cNvPicPr/>
          <p:nvPr/>
        </p:nvPicPr>
        <p:blipFill>
          <a:blip r:embed="rId2" cstate="email">
            <a:extLst>
              <a:ext uri="{28A0092B-C50C-407E-A947-70E740481C1C}">
                <a14:useLocalDpi xmlns:a14="http://schemas.microsoft.com/office/drawing/2010/main" val="0"/>
              </a:ext>
            </a:extLst>
          </a:blip>
          <a:stretch>
            <a:fillRect/>
          </a:stretch>
        </p:blipFill>
        <p:spPr>
          <a:xfrm>
            <a:off x="10840922" y="621203"/>
            <a:ext cx="791666" cy="585424"/>
          </a:xfrm>
          <a:prstGeom prst="rect">
            <a:avLst/>
          </a:prstGeom>
        </p:spPr>
      </p:pic>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188720"/>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4038602" y="6356351"/>
            <a:ext cx="4114800" cy="365125"/>
          </a:xfrm>
        </p:spPr>
        <p:txBody>
          <a:bodyPr/>
          <a:lstStyle/>
          <a:p>
            <a:r>
              <a:rPr lang="en-GB" dirty="0" smtClean="0"/>
              <a:t>Copyright © 2017 ThoughtBox Education.   .  </a:t>
            </a:r>
            <a:endParaRPr lang="en-GB"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10570463" y="365894"/>
            <a:ext cx="821379" cy="630802"/>
          </a:xfrm>
          <a:prstGeom prst="rect">
            <a:avLst/>
          </a:prstGeom>
        </p:spPr>
      </p:pic>
      <p:sp>
        <p:nvSpPr>
          <p:cNvPr id="2" name="Rectangle 1"/>
          <p:cNvSpPr/>
          <p:nvPr/>
        </p:nvSpPr>
        <p:spPr>
          <a:xfrm>
            <a:off x="990602" y="3521182"/>
            <a:ext cx="10032998" cy="1791260"/>
          </a:xfrm>
          <a:prstGeom prst="rect">
            <a:avLst/>
          </a:prstGeom>
        </p:spPr>
        <p:txBody>
          <a:bodyPr wrap="square">
            <a:spAutoFit/>
          </a:bodyPr>
          <a:lstStyle/>
          <a:p>
            <a:pPr marL="342900" lvl="0" indent="-342900">
              <a:lnSpc>
                <a:spcPct val="115000"/>
              </a:lnSpc>
              <a:spcAft>
                <a:spcPts val="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What does ‘spirituality’ mean?</a:t>
            </a:r>
          </a:p>
          <a:p>
            <a:pPr marL="342900" lvl="0" indent="-342900">
              <a:lnSpc>
                <a:spcPct val="115000"/>
              </a:lnSpc>
              <a:spcAft>
                <a:spcPts val="0"/>
              </a:spcAft>
              <a:buFont typeface="+mj-lt"/>
              <a:buAutoNum type="arabicPeriod"/>
            </a:pPr>
            <a:r>
              <a:rPr lang="en-GB" sz="2400" b="1" dirty="0" smtClean="0">
                <a:solidFill>
                  <a:srgbClr val="7030A0"/>
                </a:solidFill>
                <a:effectLst/>
                <a:latin typeface="+mj-lt"/>
                <a:ea typeface="Calibri" panose="020F0502020204030204" pitchFamily="34" charset="0"/>
                <a:cs typeface="Times New Roman" panose="02020603050405020304" pitchFamily="18" charset="0"/>
              </a:rPr>
              <a:t>Do you ever think about the universe and your place within it?</a:t>
            </a:r>
          </a:p>
          <a:p>
            <a:pPr marL="342900" lvl="0" indent="-342900">
              <a:lnSpc>
                <a:spcPct val="115000"/>
              </a:lnSpc>
              <a:spcAft>
                <a:spcPts val="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What are some of the arguments that exist between religion and science?</a:t>
            </a:r>
            <a:endParaRPr lang="en-GB"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We are here</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20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pic>
        <p:nvPicPr>
          <p:cNvPr id="6" name="Picture 5" descr="WATCH.png"/>
          <p:cNvPicPr/>
          <p:nvPr/>
        </p:nvPicPr>
        <p:blipFill>
          <a:blip r:embed="rId2" cstate="email">
            <a:extLst>
              <a:ext uri="{28A0092B-C50C-407E-A947-70E740481C1C}">
                <a14:useLocalDpi xmlns:a14="http://schemas.microsoft.com/office/drawing/2010/main" val="0"/>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val="0"/>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11"/>
          </p:nvPr>
        </p:nvSpPr>
        <p:spPr>
          <a:xfrm>
            <a:off x="4038602" y="6356351"/>
            <a:ext cx="4114800" cy="365125"/>
          </a:xfrm>
        </p:spPr>
        <p:txBody>
          <a:bodyPr/>
          <a:lstStyle/>
          <a:p>
            <a:r>
              <a:rPr lang="en-GB" dirty="0" smtClean="0"/>
              <a:t>Copyright © 2017 ThoughtBox Education.   .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val="0"/>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val="0"/>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710946" y="1405187"/>
            <a:ext cx="11008614" cy="2800767"/>
          </a:xfrm>
          <a:prstGeom prst="rect">
            <a:avLst/>
          </a:prstGeom>
        </p:spPr>
        <p:txBody>
          <a:bodyPr wrap="square">
            <a:spAutoFit/>
          </a:bodyPr>
          <a:lstStyle/>
          <a:p>
            <a:r>
              <a:rPr lang="en-GB" sz="2400" dirty="0" smtClean="0"/>
              <a:t>Watch </a:t>
            </a:r>
            <a:r>
              <a:rPr lang="en-GB" sz="2400" dirty="0"/>
              <a:t>the short video </a:t>
            </a:r>
            <a:r>
              <a:rPr lang="en-GB" sz="2400" dirty="0" smtClean="0"/>
              <a:t>(3.53mins</a:t>
            </a:r>
            <a:r>
              <a:rPr lang="en-GB" sz="2400" dirty="0"/>
              <a:t>) made by Astrophysicist and author </a:t>
            </a:r>
            <a:r>
              <a:rPr lang="en-GB" sz="2400" u="sng" dirty="0">
                <a:hlinkClick r:id="rId4"/>
              </a:rPr>
              <a:t>Carl Sagan</a:t>
            </a:r>
            <a:r>
              <a:rPr lang="en-GB" sz="2400" dirty="0"/>
              <a:t> entitled: </a:t>
            </a:r>
          </a:p>
          <a:p>
            <a:endParaRPr lang="en-GB" sz="2400" dirty="0"/>
          </a:p>
          <a:p>
            <a:r>
              <a:rPr lang="en-GB" sz="3600" b="1" u="sng" dirty="0" smtClean="0">
                <a:hlinkClick r:id="rId5"/>
              </a:rPr>
              <a:t>The Pale Blue Dot</a:t>
            </a:r>
            <a:endParaRPr lang="en-GB" sz="3600" b="1" u="sng" dirty="0" smtClean="0"/>
          </a:p>
          <a:p>
            <a:r>
              <a:rPr lang="en-GB" sz="1600" b="1" dirty="0">
                <a:solidFill>
                  <a:prstClr val="black"/>
                </a:solidFill>
              </a:rPr>
              <a:t>(C</a:t>
            </a:r>
            <a:r>
              <a:rPr lang="en-GB" altLang="en-US" sz="1600" b="1" dirty="0">
                <a:solidFill>
                  <a:prstClr val="black"/>
                </a:solidFill>
                <a:ea typeface="Calibri" panose="020F0502020204030204" pitchFamily="34" charset="0"/>
                <a:cs typeface="Times New Roman" panose="02020603050405020304" pitchFamily="18" charset="0"/>
              </a:rPr>
              <a:t>lick on the link above for the hyperlink)</a:t>
            </a:r>
            <a:endParaRPr lang="en-GB" sz="2800" dirty="0">
              <a:solidFill>
                <a:prstClr val="black"/>
              </a:solidFill>
            </a:endParaRPr>
          </a:p>
          <a:p>
            <a:endParaRPr lang="en-GB" sz="1600" dirty="0"/>
          </a:p>
          <a:p>
            <a:endParaRPr lang="en-GB" sz="2000" dirty="0" smtClean="0"/>
          </a:p>
          <a:p>
            <a:endParaRPr lang="en-GB" sz="1600" dirty="0" smtClean="0"/>
          </a:p>
        </p:txBody>
      </p:sp>
      <p:pic>
        <p:nvPicPr>
          <p:cNvPr id="1026" name="Picture 2" descr="https://qph.ec.quoracdn.net/main-qimg-347d2c178e6bf511ee5b91e8276c79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5352" y="2314215"/>
            <a:ext cx="5201539" cy="292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val="0"/>
              </a:ext>
            </a:extLst>
          </a:blip>
          <a:stretch>
            <a:fillRect/>
          </a:stretch>
        </p:blipFill>
        <p:spPr>
          <a:xfrm>
            <a:off x="10961305" y="285179"/>
            <a:ext cx="915845" cy="658368"/>
          </a:xfrm>
          <a:prstGeom prst="rect">
            <a:avLst/>
          </a:prstGeom>
        </p:spPr>
      </p:pic>
      <p:sp>
        <p:nvSpPr>
          <p:cNvPr id="12" name="Footer Placeholder 3"/>
          <p:cNvSpPr>
            <a:spLocks noGrp="1"/>
          </p:cNvSpPr>
          <p:nvPr>
            <p:ph type="ftr" sz="quarter" idx="11"/>
          </p:nvPr>
        </p:nvSpPr>
        <p:spPr>
          <a:xfrm>
            <a:off x="4038602" y="6356351"/>
            <a:ext cx="4114800" cy="365125"/>
          </a:xfrm>
        </p:spPr>
        <p:txBody>
          <a:bodyPr/>
          <a:lstStyle/>
          <a:p>
            <a:r>
              <a:rPr lang="en-GB" dirty="0">
                <a:solidFill>
                  <a:prstClr val="black">
                    <a:tint val="75000"/>
                  </a:prstClr>
                </a:solidFill>
              </a:rPr>
              <a:t>Copyright © </a:t>
            </a:r>
            <a:r>
              <a:rPr lang="en-GB" dirty="0" smtClean="0">
                <a:solidFill>
                  <a:prstClr val="black">
                    <a:tint val="75000"/>
                  </a:prstClr>
                </a:solidFill>
              </a:rPr>
              <a:t>2017 ThoughtBox </a:t>
            </a:r>
            <a:r>
              <a:rPr lang="en-GB" dirty="0">
                <a:solidFill>
                  <a:prstClr val="black">
                    <a:tint val="75000"/>
                  </a:prstClr>
                </a:solidFill>
              </a:rPr>
              <a:t>Education.   </a:t>
            </a:r>
          </a:p>
        </p:txBody>
      </p:sp>
      <p:pic>
        <p:nvPicPr>
          <p:cNvPr id="10" name="Picture 2" descr="https://qph.ec.quoracdn.net/main-qimg-347d2c178e6bf511ee5b91e8276c79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456" y="2097729"/>
            <a:ext cx="5201539" cy="292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2" y="6356351"/>
            <a:ext cx="4114800" cy="365125"/>
          </a:xfrm>
        </p:spPr>
        <p:txBody>
          <a:bodyPr/>
          <a:lstStyle/>
          <a:p>
            <a:r>
              <a:rPr lang="en-GB" dirty="0" smtClean="0"/>
              <a:t>Copyright © 2017 ThoughtBox Education.   </a:t>
            </a:r>
            <a:endParaRPr lang="en-GB" dirty="0"/>
          </a:p>
        </p:txBody>
      </p:sp>
      <p:sp>
        <p:nvSpPr>
          <p:cNvPr id="5" name="Rounded Rectangular Callout 4"/>
          <p:cNvSpPr/>
          <p:nvPr/>
        </p:nvSpPr>
        <p:spPr>
          <a:xfrm>
            <a:off x="1316736" y="828549"/>
            <a:ext cx="3319272" cy="2821684"/>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is the universe</a:t>
            </a:r>
            <a:r>
              <a:rPr lang="en-GB" sz="2800" b="1" dirty="0" smtClean="0"/>
              <a:t>? How do help yourself to understand it?</a:t>
            </a:r>
            <a:endParaRPr lang="en-GB" sz="2800" dirty="0"/>
          </a:p>
        </p:txBody>
      </p:sp>
      <p:sp>
        <p:nvSpPr>
          <p:cNvPr id="7" name="Rounded Rectangular Callout 6"/>
          <p:cNvSpPr/>
          <p:nvPr/>
        </p:nvSpPr>
        <p:spPr>
          <a:xfrm>
            <a:off x="7682996" y="3515361"/>
            <a:ext cx="3533644" cy="2702560"/>
          </a:xfrm>
          <a:prstGeom prst="wedgeRoundRectCallout">
            <a:avLst/>
          </a:prstGeom>
          <a:solidFill>
            <a:srgbClr val="B48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How does faith help people to understand the universe and their place within it?</a:t>
            </a:r>
            <a:endParaRPr lang="en-GB" sz="2800" dirty="0"/>
          </a:p>
        </p:txBody>
      </p:sp>
      <p:sp>
        <p:nvSpPr>
          <p:cNvPr id="8" name="Rounded Rectangular Callout 7"/>
          <p:cNvSpPr/>
          <p:nvPr/>
        </p:nvSpPr>
        <p:spPr>
          <a:xfrm>
            <a:off x="4503930" y="2491804"/>
            <a:ext cx="3179066" cy="2530221"/>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Do you like thinking about </a:t>
            </a:r>
            <a:r>
              <a:rPr lang="en-GB" sz="2800" b="1" dirty="0" smtClean="0">
                <a:solidFill>
                  <a:srgbClr val="7030A0"/>
                </a:solidFill>
              </a:rPr>
              <a:t>the universe? </a:t>
            </a:r>
            <a:r>
              <a:rPr lang="en-GB" sz="2800" b="1" dirty="0">
                <a:solidFill>
                  <a:srgbClr val="7030A0"/>
                </a:solidFill>
              </a:rPr>
              <a:t>Why? Why not?</a:t>
            </a:r>
            <a:endParaRPr lang="en-GB" sz="2800" dirty="0">
              <a:solidFill>
                <a:srgbClr val="7030A0"/>
              </a:solidFill>
            </a:endParaRPr>
          </a:p>
        </p:txBody>
      </p:sp>
    </p:spTree>
    <p:extLst>
      <p:ext uri="{BB962C8B-B14F-4D97-AF65-F5344CB8AC3E}">
        <p14:creationId xmlns:p14="http://schemas.microsoft.com/office/powerpoint/2010/main" val="8070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2682" y="1163193"/>
            <a:ext cx="10515600" cy="4351338"/>
          </a:xfrm>
        </p:spPr>
        <p:txBody>
          <a:bodyPr/>
          <a:lstStyle/>
          <a:p>
            <a:pPr marL="0" indent="0">
              <a:buNone/>
            </a:pPr>
            <a:r>
              <a:rPr lang="en-GB" dirty="0"/>
              <a:t>The </a:t>
            </a:r>
            <a:r>
              <a:rPr lang="en-GB" dirty="0" smtClean="0"/>
              <a:t>idea of </a:t>
            </a:r>
            <a:r>
              <a:rPr lang="en-GB" dirty="0"/>
              <a:t>the universe is one that </a:t>
            </a:r>
            <a:r>
              <a:rPr lang="en-GB" dirty="0" smtClean="0"/>
              <a:t>a lot of people – adults included - </a:t>
            </a:r>
            <a:r>
              <a:rPr lang="en-GB" dirty="0"/>
              <a:t>have a difficult time </a:t>
            </a:r>
            <a:r>
              <a:rPr lang="en-GB" dirty="0" smtClean="0"/>
              <a:t>understanding and many people do not like thinking about it.</a:t>
            </a:r>
            <a:endParaRPr lang="en-GB" dirty="0"/>
          </a:p>
        </p:txBody>
      </p:sp>
      <p:sp>
        <p:nvSpPr>
          <p:cNvPr id="4" name="Footer Placeholder 3"/>
          <p:cNvSpPr>
            <a:spLocks noGrp="1"/>
          </p:cNvSpPr>
          <p:nvPr>
            <p:ph type="ftr" sz="quarter" idx="11"/>
          </p:nvPr>
        </p:nvSpPr>
        <p:spPr/>
        <p:txBody>
          <a:bodyPr/>
          <a:lstStyle/>
          <a:p>
            <a:r>
              <a:rPr lang="en-GB" smtClean="0"/>
              <a:t>Copyright © 2017 ThoughtBox Education.   </a:t>
            </a:r>
            <a:endParaRPr lang="en-GB" dirty="0"/>
          </a:p>
        </p:txBody>
      </p:sp>
      <p:sp>
        <p:nvSpPr>
          <p:cNvPr id="5" name="Rounded Rectangular Callout 4"/>
          <p:cNvSpPr/>
          <p:nvPr/>
        </p:nvSpPr>
        <p:spPr>
          <a:xfrm>
            <a:off x="4506469" y="2700084"/>
            <a:ext cx="3179066" cy="2530221"/>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7030A0"/>
                </a:solidFill>
              </a:rPr>
              <a:t>Why do you think this might be?</a:t>
            </a:r>
            <a:endParaRPr lang="en-GB" sz="3200" dirty="0">
              <a:solidFill>
                <a:srgbClr val="7030A0"/>
              </a:solidFill>
            </a:endParaRPr>
          </a:p>
        </p:txBody>
      </p:sp>
    </p:spTree>
    <p:extLst>
      <p:ext uri="{BB962C8B-B14F-4D97-AF65-F5344CB8AC3E}">
        <p14:creationId xmlns:p14="http://schemas.microsoft.com/office/powerpoint/2010/main" val="32542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F8892"/>
      </a:hlink>
      <a:folHlink>
        <a:srgbClr val="7030A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1492</TotalTime>
  <Words>1161</Words>
  <Application>Microsoft Office PowerPoint</Application>
  <PresentationFormat>Widescreen</PresentationFormat>
  <Paragraphs>110</Paragraphs>
  <Slides>28</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28</vt:i4>
      </vt:variant>
    </vt:vector>
  </HeadingPairs>
  <TitlesOfParts>
    <vt:vector size="41" baseType="lpstr">
      <vt:lpstr>Arial</vt:lpstr>
      <vt:lpstr>Calibri</vt:lpstr>
      <vt:lpstr>Calibri Light</vt:lpstr>
      <vt:lpstr>Century Gothic</vt:lpstr>
      <vt:lpstr>Tahoma</vt:lpstr>
      <vt:lpstr>Times New Roman</vt:lpstr>
      <vt:lpstr>Trebuchet MS</vt:lpstr>
      <vt:lpstr>Wingdings 3</vt:lpstr>
      <vt:lpstr>Office Theme</vt:lpstr>
      <vt:lpstr>1_Office Theme</vt:lpstr>
      <vt:lpstr>2_Office Theme</vt:lpstr>
      <vt:lpstr>Facet</vt:lpstr>
      <vt:lpstr>1_Facet</vt:lpstr>
      <vt:lpstr>PowerPoint Presentation</vt:lpstr>
      <vt:lpstr>In this lesson, students will:</vt:lpstr>
      <vt:lpstr>Pre-lesson reflection 3-5 minutes+</vt:lpstr>
      <vt:lpstr>PowerPoint Presentation</vt:lpstr>
      <vt:lpstr>We are here 20 minutes+</vt:lpstr>
      <vt:lpstr>PowerPoint Presentation</vt:lpstr>
      <vt:lpstr>PowerPoint Presentation</vt:lpstr>
      <vt:lpstr>PowerPoint Presentation</vt:lpstr>
      <vt:lpstr>PowerPoint Presentation</vt:lpstr>
      <vt:lpstr>PowerPoint Presentation</vt:lpstr>
      <vt:lpstr>PowerPoint Presentation</vt:lpstr>
      <vt:lpstr>Tomorrow together? 10 minutes+</vt:lpstr>
      <vt:lpstr>PowerPoint Presentation</vt:lpstr>
      <vt:lpstr>PowerPoint Presentation</vt:lpstr>
      <vt:lpstr>PowerPoint Presentation</vt:lpstr>
      <vt:lpstr>PowerPoint Presentation</vt:lpstr>
      <vt:lpstr>PowerPoint Presentation</vt:lpstr>
      <vt:lpstr>Is climate change bigger than religion? </vt:lpstr>
      <vt:lpstr>Below are some excerpts from Pope Francis’s encyclical (letter) about Climate Change </vt:lpstr>
      <vt:lpstr>1) Climate change has grave implications.</vt:lpstr>
      <vt:lpstr>2) Rich countries are destroying poor ones, and the earth is getting warmer.</vt:lpstr>
      <vt:lpstr>3) Christians have misinterpreted Scripture</vt:lpstr>
      <vt:lpstr>4) The international community has not acted enough</vt:lpstr>
      <vt:lpstr>5) Why are we here on Earth in the first place?</vt:lpstr>
      <vt:lpstr>PowerPoint Presentation</vt:lpstr>
      <vt:lpstr>Celebrating difference 5 minutes+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275</cp:revision>
  <dcterms:created xsi:type="dcterms:W3CDTF">2016-10-17T21:56:29Z</dcterms:created>
  <dcterms:modified xsi:type="dcterms:W3CDTF">2018-01-02T21:35:37Z</dcterms:modified>
  <cp:contentStatus/>
</cp:coreProperties>
</file>