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659" r:id="rId2"/>
    <p:sldId id="656" r:id="rId3"/>
    <p:sldId id="460" r:id="rId4"/>
    <p:sldId id="657" r:id="rId5"/>
    <p:sldId id="464" r:id="rId6"/>
    <p:sldId id="658" r:id="rId7"/>
    <p:sldId id="666" r:id="rId8"/>
    <p:sldId id="667" r:id="rId9"/>
    <p:sldId id="738" r:id="rId10"/>
    <p:sldId id="670" r:id="rId11"/>
    <p:sldId id="669" r:id="rId12"/>
    <p:sldId id="768" r:id="rId13"/>
    <p:sldId id="769" r:id="rId14"/>
    <p:sldId id="770" r:id="rId15"/>
    <p:sldId id="728" r:id="rId16"/>
    <p:sldId id="729" r:id="rId17"/>
    <p:sldId id="735" r:id="rId18"/>
    <p:sldId id="771" r:id="rId19"/>
    <p:sldId id="772" r:id="rId20"/>
    <p:sldId id="65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372F"/>
    <a:srgbClr val="B31194"/>
    <a:srgbClr val="FEE725"/>
    <a:srgbClr val="850D6E"/>
    <a:srgbClr val="353739"/>
    <a:srgbClr val="151612"/>
    <a:srgbClr val="3A453A"/>
    <a:srgbClr val="C13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55" autoAdjust="0"/>
    <p:restoredTop sz="94095" autoAdjust="0"/>
  </p:normalViewPr>
  <p:slideViewPr>
    <p:cSldViewPr snapToGrid="0" showGuides="1">
      <p:cViewPr varScale="1">
        <p:scale>
          <a:sx n="66" d="100"/>
          <a:sy n="66" d="100"/>
        </p:scale>
        <p:origin x="4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62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FB16B-70F8-43A3-BB80-E0F6B9799F4F}" type="datetimeFigureOut">
              <a:rPr lang="en-GB" smtClean="0"/>
              <a:t>03/04/2018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4D0F9-ED93-4CCE-8198-262F88F7088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382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51B58-0D01-494A-95EE-28D2FF385CED}" type="datetimeFigureOut">
              <a:rPr lang="en-GB" smtClean="0"/>
              <a:t>03/04/2018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B252E-798C-4DBA-9397-81E6123FBA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910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1C18C5-F3FA-4D0A-A9B9-2971BB5756E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2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B252E-798C-4DBA-9397-81E6123FBAF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212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B252E-798C-4DBA-9397-81E6123FBAF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995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833" y="1122363"/>
            <a:ext cx="1129177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833" y="3602038"/>
            <a:ext cx="1129177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633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03/04/2018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232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03/04/2018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518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530" y="455279"/>
            <a:ext cx="11357344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22" y="1825625"/>
            <a:ext cx="113378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118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77" y="667486"/>
            <a:ext cx="11342429" cy="29061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077" y="3572541"/>
            <a:ext cx="11342429" cy="152828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03/04/2018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936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94" y="489098"/>
            <a:ext cx="11313981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794" y="1814993"/>
            <a:ext cx="557500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3770" y="1814993"/>
            <a:ext cx="557500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03/04/2018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677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03/04/2018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528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37" y="499730"/>
            <a:ext cx="11355572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03/04/2018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8250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03/04/2018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052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51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9755" y="58338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751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03/04/2018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311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03/04/2018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2594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490205"/>
            <a:ext cx="11349908" cy="1190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037" y="1825625"/>
            <a:ext cx="113274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45374" y="68744"/>
            <a:ext cx="1392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dirty="0" smtClean="0">
                <a:solidFill>
                  <a:srgbClr val="252823"/>
                </a:solidFill>
                <a:latin typeface="Foco"/>
                <a:cs typeface="Foco"/>
              </a:rPr>
              <a:t>TOPIC: </a:t>
            </a:r>
            <a:r>
              <a:rPr lang="en-US" sz="1200" b="1" i="0" dirty="0" smtClean="0">
                <a:solidFill>
                  <a:srgbClr val="252823"/>
                </a:solidFill>
                <a:latin typeface="Foco"/>
                <a:cs typeface="Foco"/>
              </a:rPr>
              <a:t>HAPPINESS</a:t>
            </a:r>
            <a:endParaRPr lang="en-US" sz="1200" b="1" dirty="0">
              <a:solidFill>
                <a:srgbClr val="252823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28625" y="315675"/>
            <a:ext cx="11349908" cy="1638"/>
          </a:xfrm>
          <a:prstGeom prst="line">
            <a:avLst/>
          </a:prstGeom>
          <a:ln>
            <a:solidFill>
              <a:srgbClr val="252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B_Logo_v1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08" y="6109816"/>
            <a:ext cx="1440364" cy="55069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779705" y="6541834"/>
            <a:ext cx="3113445" cy="284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252823"/>
                </a:solidFill>
              </a:rPr>
              <a:t>COPYRIGHT@2018</a:t>
            </a:r>
            <a:r>
              <a:rPr lang="en-US" sz="1200" baseline="0" dirty="0" smtClean="0">
                <a:solidFill>
                  <a:srgbClr val="252823"/>
                </a:solidFill>
              </a:rPr>
              <a:t> THOUGHTBOX EDUCATION</a:t>
            </a:r>
            <a:endParaRPr lang="en-US" sz="1200" dirty="0">
              <a:solidFill>
                <a:srgbClr val="252823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754372" y="6534030"/>
            <a:ext cx="10024161" cy="7804"/>
          </a:xfrm>
          <a:prstGeom prst="line">
            <a:avLst/>
          </a:prstGeom>
          <a:ln>
            <a:solidFill>
              <a:srgbClr val="252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00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ZZ0zpUQhBQ" TargetMode="External"/><Relationship Id="rId2" Type="http://schemas.openxmlformats.org/officeDocument/2006/relationships/hyperlink" Target="http://stressfree.org/our-team/abou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randomactsofkindness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u4XUe911G4" TargetMode="External"/><Relationship Id="rId2" Type="http://schemas.openxmlformats.org/officeDocument/2006/relationships/hyperlink" Target="http://www.solveforhapp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5"/>
          <a:stretch/>
        </p:blipFill>
        <p:spPr>
          <a:xfrm>
            <a:off x="-67377" y="-40106"/>
            <a:ext cx="12283440" cy="68981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7" y="-40106"/>
            <a:ext cx="12192000" cy="6898106"/>
          </a:xfrm>
          <a:prstGeom prst="rect">
            <a:avLst/>
          </a:prstGeom>
          <a:solidFill>
            <a:srgbClr val="850D6E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3738" y="537147"/>
            <a:ext cx="1430027" cy="57374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534280" y="870257"/>
            <a:ext cx="5123435" cy="5168286"/>
          </a:xfrm>
          <a:prstGeom prst="ellipse">
            <a:avLst/>
          </a:prstGeom>
          <a:solidFill>
            <a:schemeClr val="bg2">
              <a:lumMod val="10000"/>
              <a:alpha val="34000"/>
            </a:schemeClr>
          </a:solidFill>
          <a:ln w="171450">
            <a:solidFill>
              <a:srgbClr val="FEE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5547" y="2432570"/>
            <a:ext cx="465963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prstClr val="white"/>
                </a:solidFill>
              </a:rPr>
              <a:t>HAPPINESS</a:t>
            </a:r>
            <a:endParaRPr lang="en-GB" sz="2800" b="1" dirty="0" smtClean="0">
              <a:solidFill>
                <a:prstClr val="white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FEE725"/>
                </a:solidFill>
              </a:rPr>
              <a:t>CULTURAL IDENTITY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26338" y="4292778"/>
            <a:ext cx="3718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Y7&amp;8</a:t>
            </a:r>
          </a:p>
          <a:p>
            <a:pPr algn="ctr"/>
            <a:r>
              <a:rPr lang="en-GB" sz="2800" b="1" dirty="0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11-13 </a:t>
            </a:r>
            <a:r>
              <a:rPr lang="en-GB" sz="2800" b="1" dirty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endParaRPr lang="en-GB" sz="2800" b="1" dirty="0">
              <a:solidFill>
                <a:prstClr val="white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2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011170" y="649287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2245" y="1325963"/>
            <a:ext cx="3770096" cy="3770096"/>
          </a:xfrm>
        </p:spPr>
      </p:pic>
      <p:sp>
        <p:nvSpPr>
          <p:cNvPr id="8" name="TextBox 7"/>
          <p:cNvSpPr txBox="1"/>
          <p:nvPr/>
        </p:nvSpPr>
        <p:spPr>
          <a:xfrm>
            <a:off x="4673888" y="2091253"/>
            <a:ext cx="26894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35372F"/>
                </a:solidFill>
              </a:rPr>
              <a:t>Look at the “equation for happiness” on the next slide is this a useful idea do you think? Why?</a:t>
            </a:r>
            <a:endParaRPr lang="en-GB" sz="2400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9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https://i2.wp.com/digitalintelligencetoday.com/wp-content/uploads/2017/04/screenshot_44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75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6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48" y="177239"/>
            <a:ext cx="1430027" cy="57374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093581" y="2559357"/>
            <a:ext cx="3958720" cy="3930343"/>
          </a:xfrm>
          <a:prstGeom prst="ellipse">
            <a:avLst/>
          </a:prstGeom>
          <a:noFill/>
          <a:ln w="171450">
            <a:solidFill>
              <a:srgbClr val="FEE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65593" y="4251960"/>
            <a:ext cx="3754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A  H A P P Y  B R AI N </a:t>
            </a:r>
            <a:endParaRPr lang="en-GB" b="1" dirty="0" smtClean="0">
              <a:solidFill>
                <a:srgbClr val="FEE725"/>
              </a:solidFill>
              <a:latin typeface="Foco" panose="020B0504050202020203" pitchFamily="34" charset="0"/>
            </a:endParaRPr>
          </a:p>
          <a:p>
            <a:pPr algn="ctr"/>
            <a:endParaRPr lang="en-GB" b="1" dirty="0">
              <a:solidFill>
                <a:srgbClr val="FEE725"/>
              </a:solidFill>
              <a:latin typeface="Foco" panose="020B0504050202020203" pitchFamily="34" charset="0"/>
            </a:endParaRPr>
          </a:p>
          <a:p>
            <a:pPr algn="ctr"/>
            <a:r>
              <a:rPr lang="en-GB" b="1" dirty="0" smtClean="0">
                <a:solidFill>
                  <a:srgbClr val="FEE725"/>
                </a:solidFill>
                <a:latin typeface="Foco" panose="020B0504050202020203" pitchFamily="34" charset="0"/>
              </a:rPr>
              <a:t>1 0   M I N U T E S </a:t>
            </a:r>
            <a:r>
              <a:rPr lang="en-GB" dirty="0" smtClean="0">
                <a:solidFill>
                  <a:srgbClr val="FEE725"/>
                </a:solidFill>
                <a:latin typeface="Foco" panose="020B0504050202020203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85645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.  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5066" y="1270623"/>
            <a:ext cx="111404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Calibri Light" panose="020F0302020204030204"/>
              </a:rPr>
              <a:t>Watch this video (4.23 mins) by Professor of Medicine </a:t>
            </a:r>
            <a:r>
              <a:rPr lang="en-GB" sz="2800" u="sng" dirty="0">
                <a:solidFill>
                  <a:prstClr val="black"/>
                </a:solidFill>
                <a:latin typeface="Calibri Light" panose="020F0302020204030204"/>
                <a:hlinkClick r:id="rId2"/>
              </a:rPr>
              <a:t>Dr Sood</a:t>
            </a:r>
            <a:r>
              <a:rPr lang="en-GB" sz="2800" u="sng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GB" sz="2800" dirty="0">
                <a:solidFill>
                  <a:prstClr val="black"/>
                </a:solidFill>
                <a:latin typeface="Calibri Light" panose="020F0302020204030204"/>
              </a:rPr>
              <a:t>entitled: </a:t>
            </a:r>
          </a:p>
          <a:p>
            <a:endParaRPr lang="en-GB" sz="2800" dirty="0">
              <a:solidFill>
                <a:prstClr val="black"/>
              </a:solidFill>
              <a:latin typeface="Calibri Light" panose="020F0302020204030204"/>
            </a:endParaRPr>
          </a:p>
          <a:p>
            <a:r>
              <a:rPr lang="en-GB" sz="4000" b="1" u="sng" dirty="0">
                <a:solidFill>
                  <a:prstClr val="black"/>
                </a:solidFill>
                <a:latin typeface="Calibri Light" panose="020F0302020204030204"/>
                <a:hlinkClick r:id="rId3"/>
              </a:rPr>
              <a:t>A very happy brain</a:t>
            </a:r>
            <a:endParaRPr lang="en-GB" sz="4800" b="1" dirty="0">
              <a:solidFill>
                <a:prstClr val="black"/>
              </a:solidFill>
              <a:latin typeface="Calibri Light" panose="020F0302020204030204"/>
            </a:endParaRPr>
          </a:p>
          <a:p>
            <a:r>
              <a:rPr lang="en-GB" altLang="en-US" sz="1600" b="1" dirty="0" smtClean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altLang="en-US" sz="1600" b="1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Click on the hyperlink above</a:t>
            </a:r>
            <a:r>
              <a:rPr lang="en-GB" altLang="en-US" sz="1600" b="1" dirty="0" smtClean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altLang="en-US" sz="14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12" name="Picture 11" descr="http://upw-prod-images.global.ssl.fastly.net/nugget/54d17d8c646661000c100000/attachments/PM-33a55b53d94040d4bf59a55881b1ed4a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3086505"/>
            <a:ext cx="4328160" cy="2780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959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0056" y="995680"/>
            <a:ext cx="6044184" cy="5046346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000" b="1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457200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sz="1400" i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457205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275830" y="2510052"/>
            <a:ext cx="478841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latin typeface="Calibri Light" panose="020F0302020204030204"/>
              </a:rPr>
              <a:t>Allow students a few minutes to respond to the film with the person next to them.</a:t>
            </a:r>
            <a:endParaRPr lang="en-GB" sz="24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http://upw-prod-images.global.ssl.fastly.net/nugget/54d17d8c646661000c100000/attachments/PM-33a55b53d94040d4bf59a55881b1ed4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662" y="2027744"/>
            <a:ext cx="4328160" cy="2780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953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0056" y="995680"/>
            <a:ext cx="6044184" cy="5046346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000" b="1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457200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sz="1400" i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457205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0479" y="2613473"/>
            <a:ext cx="10353761" cy="1326321"/>
          </a:xfrm>
        </p:spPr>
        <p:txBody>
          <a:bodyPr/>
          <a:lstStyle/>
          <a:p>
            <a:pPr algn="ctr"/>
            <a:r>
              <a:rPr lang="en-GB" b="1" dirty="0" smtClean="0">
                <a:latin typeface="Century Gothic" panose="020B0502020202020204" pitchFamily="34" charset="0"/>
              </a:rPr>
              <a:t>Finding Happiness using </a:t>
            </a:r>
            <a:br>
              <a:rPr lang="en-GB" b="1" dirty="0" smtClean="0">
                <a:latin typeface="Century Gothic" panose="020B0502020202020204" pitchFamily="34" charset="0"/>
              </a:rPr>
            </a:br>
            <a:r>
              <a:rPr lang="en-GB" b="1" dirty="0" smtClean="0">
                <a:latin typeface="Century Gothic" panose="020B0502020202020204" pitchFamily="34" charset="0"/>
              </a:rPr>
              <a:t>‘The Three C’s’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7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0056" y="995680"/>
            <a:ext cx="6044184" cy="5046346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000" b="1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457200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sz="1400" i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457205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13886" y="1196885"/>
            <a:ext cx="11319309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+mj-lt"/>
              </a:rPr>
              <a:t>All of the points, advice, information and guidance that have been explored throughout this topic come down to just three elements</a:t>
            </a:r>
            <a:r>
              <a:rPr lang="en-GB" sz="2400" dirty="0" smtClean="0">
                <a:solidFill>
                  <a:prstClr val="black"/>
                </a:solidFill>
                <a:latin typeface="+mj-lt"/>
              </a:rPr>
              <a:t>:</a:t>
            </a:r>
          </a:p>
          <a:p>
            <a:endParaRPr lang="en-GB" sz="2400" dirty="0">
              <a:solidFill>
                <a:prstClr val="black"/>
              </a:solidFill>
              <a:latin typeface="+mj-lt"/>
            </a:endParaRPr>
          </a:p>
          <a:p>
            <a:pPr marL="1828800" lvl="3" indent="-457200">
              <a:buFont typeface="+mj-lt"/>
              <a:buAutoNum type="arabicPeriod"/>
            </a:pPr>
            <a:r>
              <a:rPr lang="en-GB" sz="4800" b="1" dirty="0">
                <a:solidFill>
                  <a:srgbClr val="35372F"/>
                </a:solidFill>
                <a:latin typeface="+mj-lt"/>
              </a:rPr>
              <a:t>Creating!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GB" sz="4800" b="1" dirty="0">
                <a:solidFill>
                  <a:srgbClr val="35372F"/>
                </a:solidFill>
                <a:latin typeface="+mj-lt"/>
              </a:rPr>
              <a:t>Connecting!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GB" sz="4800" b="1" dirty="0" smtClean="0">
                <a:solidFill>
                  <a:srgbClr val="35372F"/>
                </a:solidFill>
                <a:latin typeface="+mj-lt"/>
              </a:rPr>
              <a:t>Caring!</a:t>
            </a:r>
          </a:p>
          <a:p>
            <a:pPr marL="1828800" lvl="3" indent="-457200">
              <a:buFont typeface="+mj-lt"/>
              <a:buAutoNum type="arabicPeriod"/>
            </a:pPr>
            <a:endParaRPr lang="en-GB" sz="2800" b="1" dirty="0">
              <a:solidFill>
                <a:srgbClr val="ED7D31"/>
              </a:solidFill>
              <a:latin typeface="+mj-lt"/>
            </a:endParaRPr>
          </a:p>
          <a:p>
            <a:r>
              <a:rPr lang="en-GB" sz="2400" dirty="0">
                <a:solidFill>
                  <a:prstClr val="black"/>
                </a:solidFill>
                <a:latin typeface="+mj-lt"/>
              </a:rPr>
              <a:t>If you encourage these things in your life, you can find ways to allow yourself to feel happy.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36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9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011170" y="649287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349" y="1726530"/>
            <a:ext cx="3173329" cy="3173329"/>
          </a:xfrm>
        </p:spPr>
      </p:pic>
      <p:sp>
        <p:nvSpPr>
          <p:cNvPr id="6" name="TextBox 5"/>
          <p:cNvSpPr txBox="1"/>
          <p:nvPr/>
        </p:nvSpPr>
        <p:spPr>
          <a:xfrm>
            <a:off x="4697445" y="2636983"/>
            <a:ext cx="2317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35372F"/>
                </a:solidFill>
              </a:rPr>
              <a:t>So what do you need to do to be happy?</a:t>
            </a:r>
          </a:p>
        </p:txBody>
      </p:sp>
    </p:spTree>
    <p:extLst>
      <p:ext uri="{BB962C8B-B14F-4D97-AF65-F5344CB8AC3E}">
        <p14:creationId xmlns:p14="http://schemas.microsoft.com/office/powerpoint/2010/main" val="363482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48" y="177239"/>
            <a:ext cx="1430027" cy="57374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093581" y="2559357"/>
            <a:ext cx="3958720" cy="3930343"/>
          </a:xfrm>
          <a:prstGeom prst="ellipse">
            <a:avLst/>
          </a:prstGeom>
          <a:noFill/>
          <a:ln w="171450">
            <a:solidFill>
              <a:srgbClr val="FEE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97491" y="4174841"/>
            <a:ext cx="37548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B E C O M I N G  A  </a:t>
            </a:r>
          </a:p>
          <a:p>
            <a:pPr algn="ctr"/>
            <a:r>
              <a:rPr lang="en-GB" sz="24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R A K T I V I S T </a:t>
            </a:r>
            <a:endParaRPr lang="en-GB" b="1" dirty="0" smtClean="0">
              <a:solidFill>
                <a:srgbClr val="FEE725"/>
              </a:solidFill>
              <a:latin typeface="Foco" panose="020B0504050202020203" pitchFamily="34" charset="0"/>
            </a:endParaRPr>
          </a:p>
          <a:p>
            <a:pPr algn="ctr"/>
            <a:endParaRPr lang="en-GB" b="1" dirty="0">
              <a:solidFill>
                <a:srgbClr val="FEE725"/>
              </a:solidFill>
              <a:latin typeface="Foco" panose="020B0504050202020203" pitchFamily="34" charset="0"/>
            </a:endParaRPr>
          </a:p>
          <a:p>
            <a:pPr algn="ctr"/>
            <a:r>
              <a:rPr lang="en-GB" b="1" dirty="0" smtClean="0">
                <a:solidFill>
                  <a:srgbClr val="FEE725"/>
                </a:solidFill>
                <a:latin typeface="Foco" panose="020B0504050202020203" pitchFamily="34" charset="0"/>
              </a:rPr>
              <a:t>1 0   M I N U T E S </a:t>
            </a:r>
            <a:r>
              <a:rPr lang="en-GB" dirty="0" smtClean="0">
                <a:solidFill>
                  <a:srgbClr val="FEE725"/>
                </a:solidFill>
                <a:latin typeface="Foco" panose="020B0504050202020203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41153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0056" y="997912"/>
            <a:ext cx="6044184" cy="5046346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 b="1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457200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sz="2400" i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457205" lvl="1" indent="0">
              <a:buNone/>
            </a:pPr>
            <a:endParaRPr lang="en-GB" dirty="0"/>
          </a:p>
          <a:p>
            <a:endParaRPr lang="en-GB" sz="24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01307" y="1150816"/>
            <a:ext cx="1037336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 smtClean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To finish, take a look at the following website called </a:t>
            </a:r>
            <a:r>
              <a:rPr lang="en-GB" altLang="en-US" sz="2400" dirty="0" smtClean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Random Acts of Kindness </a:t>
            </a:r>
            <a:r>
              <a:rPr lang="en-GB" altLang="en-US" sz="2400" dirty="0" smtClean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which encourages us all to find happiness by carrying out acts of kindness on a regular basis.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/>
            </a:r>
            <a:br>
              <a:rPr lang="en-GB" altLang="en-US" sz="24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</a:br>
            <a:r>
              <a:rPr lang="en-GB" altLang="en-US" sz="2400" dirty="0" smtClean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Decide as a class if you would like to become </a:t>
            </a:r>
            <a:r>
              <a:rPr lang="en-GB" altLang="en-US" sz="2400" b="1" dirty="0" smtClean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Ractivists</a:t>
            </a:r>
            <a:r>
              <a:rPr lang="en-GB" altLang="en-US" sz="2400" dirty="0" smtClean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 and take part in the monthly challenges to carry out </a:t>
            </a:r>
            <a:r>
              <a:rPr lang="en-GB" altLang="en-US" sz="2400" b="1" dirty="0" smtClean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Random Acts of Kindness.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400" dirty="0">
              <a:solidFill>
                <a:prstClr val="black"/>
              </a:solidFill>
              <a:latin typeface="Calibri Light" panose="020F0302020204030204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dirty="0" smtClean="0">
                <a:solidFill>
                  <a:prstClr val="black"/>
                </a:solidFill>
                <a:latin typeface="Calibri Light" panose="020F0302020204030204"/>
              </a:rPr>
              <a:t>https</a:t>
            </a:r>
            <a:r>
              <a:rPr lang="en-GB" altLang="en-US" sz="2400" b="1" dirty="0">
                <a:solidFill>
                  <a:prstClr val="black"/>
                </a:solidFill>
                <a:latin typeface="Calibri Light" panose="020F0302020204030204"/>
              </a:rPr>
              <a:t>://www.randomactsofkindness.org/become-a-raktivist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038602" y="635858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sz="24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 descr="https://c1.staticflickr.com/4/3453/3296035191_e8016a5038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3" t="10187" r="13423" b="19853"/>
          <a:stretch/>
        </p:blipFill>
        <p:spPr bwMode="auto">
          <a:xfrm>
            <a:off x="8042148" y="3944063"/>
            <a:ext cx="3708400" cy="241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50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534280" y="870257"/>
            <a:ext cx="5123435" cy="5168286"/>
          </a:xfrm>
          <a:prstGeom prst="ellipse">
            <a:avLst/>
          </a:prstGeom>
          <a:noFill/>
          <a:ln w="171450">
            <a:solidFill>
              <a:srgbClr val="FEE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607927" y="3454400"/>
            <a:ext cx="50138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Foco" panose="020B0504050202020203" pitchFamily="34" charset="0"/>
              </a:rPr>
              <a:t>G L A S S  H A L F  F U L L </a:t>
            </a:r>
            <a:endParaRPr lang="en-GB" sz="1200" b="1" dirty="0" smtClean="0">
              <a:solidFill>
                <a:schemeClr val="bg1"/>
              </a:solidFill>
              <a:latin typeface="Foco" panose="020B0504050202020203" pitchFamily="34" charset="0"/>
            </a:endParaRPr>
          </a:p>
          <a:p>
            <a:pPr algn="ctr"/>
            <a:r>
              <a:rPr lang="en-GB" sz="2400" b="1" dirty="0" smtClean="0">
                <a:solidFill>
                  <a:srgbClr val="FEE725"/>
                </a:solidFill>
                <a:latin typeface="Foco" panose="020B0504050202020203" pitchFamily="34" charset="0"/>
              </a:rPr>
              <a:t>W E E K  4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36968" y="5223682"/>
            <a:ext cx="3718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GB" sz="20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0  </a:t>
            </a:r>
            <a:r>
              <a:rPr lang="en-GB" sz="20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 I N U T E S </a:t>
            </a:r>
            <a:endParaRPr lang="en-GB" sz="20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 flipH="1">
            <a:off x="7015699" y="5374846"/>
            <a:ext cx="60959" cy="688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/>
          <p:cNvSpPr/>
          <p:nvPr/>
        </p:nvSpPr>
        <p:spPr>
          <a:xfrm flipH="1">
            <a:off x="5109555" y="5389331"/>
            <a:ext cx="60959" cy="688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48" y="177239"/>
            <a:ext cx="1430027" cy="57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4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7" y="0"/>
            <a:ext cx="12192000" cy="6858000"/>
          </a:xfrm>
          <a:prstGeom prst="rect">
            <a:avLst/>
          </a:prstGeom>
          <a:solidFill>
            <a:srgbClr val="850D6E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48" y="177239"/>
            <a:ext cx="1430027" cy="57374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534280" y="899133"/>
            <a:ext cx="5123435" cy="5168286"/>
          </a:xfrm>
          <a:prstGeom prst="ellipse">
            <a:avLst/>
          </a:prstGeom>
          <a:solidFill>
            <a:schemeClr val="bg2">
              <a:lumMod val="10000"/>
              <a:alpha val="34000"/>
            </a:schemeClr>
          </a:solidFill>
          <a:ln w="171450">
            <a:solidFill>
              <a:srgbClr val="FEE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3874" y="2784000"/>
            <a:ext cx="5013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H A P P I N E S S</a:t>
            </a:r>
          </a:p>
          <a:p>
            <a:pPr algn="ctr"/>
            <a:endParaRPr lang="en-GB" sz="1200" b="1" dirty="0" smtClean="0">
              <a:solidFill>
                <a:prstClr val="white"/>
              </a:solidFill>
              <a:latin typeface="Foco" panose="020B0504050202020203" pitchFamily="34" charset="0"/>
            </a:endParaRPr>
          </a:p>
          <a:p>
            <a:pPr algn="ctr"/>
            <a:r>
              <a:rPr lang="en-GB" b="1" dirty="0" smtClean="0">
                <a:solidFill>
                  <a:srgbClr val="FEE725"/>
                </a:solidFill>
                <a:latin typeface="Foco" panose="020B0504050202020203" pitchFamily="34" charset="0"/>
              </a:rPr>
              <a:t>T H I S </a:t>
            </a:r>
            <a:r>
              <a:rPr lang="en-GB" b="1" dirty="0">
                <a:solidFill>
                  <a:srgbClr val="FEE725"/>
                </a:solidFill>
                <a:latin typeface="Foco" panose="020B0504050202020203" pitchFamily="34" charset="0"/>
              </a:rPr>
              <a:t> </a:t>
            </a:r>
            <a:r>
              <a:rPr lang="en-GB" b="1" dirty="0" smtClean="0">
                <a:solidFill>
                  <a:srgbClr val="FEE725"/>
                </a:solidFill>
                <a:latin typeface="Foco" panose="020B0504050202020203" pitchFamily="34" charset="0"/>
              </a:rPr>
              <a:t>S O R T  O F  L E A R N I N G  </a:t>
            </a:r>
          </a:p>
          <a:p>
            <a:pPr algn="ctr"/>
            <a:r>
              <a:rPr lang="en-GB" b="1" dirty="0" smtClean="0">
                <a:solidFill>
                  <a:srgbClr val="FEE725"/>
                </a:solidFill>
                <a:latin typeface="Foco" panose="020B0504050202020203" pitchFamily="34" charset="0"/>
              </a:rPr>
              <a:t>C A N</a:t>
            </a:r>
            <a:r>
              <a:rPr lang="en-GB" dirty="0" smtClean="0">
                <a:solidFill>
                  <a:srgbClr val="FEE725"/>
                </a:solidFill>
                <a:latin typeface="Foco" panose="020B0504050202020203" pitchFamily="34" charset="0"/>
              </a:rPr>
              <a:t> ’ </a:t>
            </a:r>
            <a:r>
              <a:rPr lang="en-GB" b="1" dirty="0" smtClean="0">
                <a:solidFill>
                  <a:srgbClr val="FEE725"/>
                </a:solidFill>
                <a:latin typeface="Foco" panose="020B0504050202020203" pitchFamily="34" charset="0"/>
              </a:rPr>
              <a:t>T  W A I T </a:t>
            </a:r>
          </a:p>
        </p:txBody>
      </p:sp>
    </p:spTree>
    <p:extLst>
      <p:ext uri="{BB962C8B-B14F-4D97-AF65-F5344CB8AC3E}">
        <p14:creationId xmlns:p14="http://schemas.microsoft.com/office/powerpoint/2010/main" val="65385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9" y="292939"/>
            <a:ext cx="10515600" cy="1325563"/>
          </a:xfrm>
        </p:spPr>
        <p:txBody>
          <a:bodyPr/>
          <a:lstStyle/>
          <a:p>
            <a:r>
              <a:rPr lang="en-GB" dirty="0" smtClean="0"/>
              <a:t>In this lesson, students will: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9433" y="1750813"/>
            <a:ext cx="997692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+mj-lt"/>
              </a:rPr>
              <a:t>Think about and discuss what we can do to find happiness in our </a:t>
            </a:r>
            <a:r>
              <a:rPr lang="en-GB" dirty="0" smtClean="0">
                <a:latin typeface="+mj-lt"/>
              </a:rPr>
              <a:t>lives and how we can learn to build a positive mind-set</a:t>
            </a:r>
            <a:endParaRPr lang="en-GB" dirty="0">
              <a:latin typeface="+mj-lt"/>
            </a:endParaRP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Understand the choices we have when searching for and finding </a:t>
            </a:r>
            <a:r>
              <a:rPr lang="en-GB" dirty="0" smtClean="0">
                <a:latin typeface="+mj-lt"/>
              </a:rPr>
              <a:t>happiness and some of the obstacles that we may face</a:t>
            </a:r>
            <a:endParaRPr lang="en-GB" dirty="0">
              <a:latin typeface="+mj-lt"/>
            </a:endParaRP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Explore and unravel some of the barriers that stand in the way to our </a:t>
            </a:r>
            <a:r>
              <a:rPr lang="en-GB" dirty="0" smtClean="0">
                <a:latin typeface="+mj-lt"/>
              </a:rPr>
              <a:t>happiness and understand how to move through them</a:t>
            </a:r>
            <a:endParaRPr lang="en-GB" dirty="0">
              <a:latin typeface="+mj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70369" y="1618502"/>
            <a:ext cx="1177268" cy="1201367"/>
          </a:xfrm>
          <a:prstGeom prst="ellipse">
            <a:avLst/>
          </a:prstGeom>
          <a:solidFill>
            <a:srgbClr val="3537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 smtClean="0">
                <a:solidFill>
                  <a:srgbClr val="FEE725"/>
                </a:solidFill>
                <a:latin typeface="+mj-lt"/>
              </a:rPr>
              <a:t>THINK!</a:t>
            </a:r>
            <a:endParaRPr lang="en-GB" sz="1600" b="1" dirty="0">
              <a:solidFill>
                <a:srgbClr val="FEE725"/>
              </a:solidFill>
              <a:latin typeface="+mj-l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70369" y="3078706"/>
            <a:ext cx="1177268" cy="1201367"/>
          </a:xfrm>
          <a:prstGeom prst="ellipse">
            <a:avLst/>
          </a:prstGeom>
          <a:solidFill>
            <a:srgbClr val="3537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 smtClean="0">
                <a:solidFill>
                  <a:srgbClr val="FEE725"/>
                </a:solidFill>
                <a:latin typeface="+mj-lt"/>
              </a:rPr>
              <a:t>FEEL!</a:t>
            </a:r>
            <a:endParaRPr lang="en-GB" sz="1600" b="1" dirty="0">
              <a:solidFill>
                <a:srgbClr val="FEE725"/>
              </a:solidFill>
              <a:latin typeface="+mj-l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70369" y="4538910"/>
            <a:ext cx="1177268" cy="1201367"/>
          </a:xfrm>
          <a:prstGeom prst="ellipse">
            <a:avLst/>
          </a:prstGeom>
          <a:solidFill>
            <a:srgbClr val="3537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b="1" dirty="0">
              <a:solidFill>
                <a:srgbClr val="FEE72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541" y="4971927"/>
            <a:ext cx="1096923" cy="335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EE725"/>
                </a:solidFill>
                <a:latin typeface="+mj-lt"/>
              </a:rPr>
              <a:t>UNLEARN!</a:t>
            </a:r>
            <a:endParaRPr lang="en-GB" sz="1600" b="1" dirty="0">
              <a:solidFill>
                <a:srgbClr val="FEE72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63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48" y="177239"/>
            <a:ext cx="1430027" cy="57374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093581" y="2559357"/>
            <a:ext cx="3958720" cy="3930343"/>
          </a:xfrm>
          <a:prstGeom prst="ellipse">
            <a:avLst/>
          </a:prstGeom>
          <a:noFill/>
          <a:ln w="171450">
            <a:solidFill>
              <a:srgbClr val="FEE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65593" y="4251960"/>
            <a:ext cx="375481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P R E  L E S S O N </a:t>
            </a:r>
          </a:p>
          <a:p>
            <a:pPr algn="ctr"/>
            <a:r>
              <a:rPr lang="en-GB" sz="2400" b="1" dirty="0">
                <a:solidFill>
                  <a:prstClr val="white"/>
                </a:solidFill>
                <a:latin typeface="Foco" panose="020B0504050202020203" pitchFamily="34" charset="0"/>
              </a:rPr>
              <a:t> </a:t>
            </a:r>
            <a:r>
              <a:rPr lang="en-GB" sz="24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R E F L E C T I O N S </a:t>
            </a:r>
            <a:endParaRPr lang="en-GB" sz="1100" b="1" dirty="0" smtClean="0">
              <a:solidFill>
                <a:prstClr val="white"/>
              </a:solidFill>
              <a:latin typeface="Foco" panose="020B0504050202020203" pitchFamily="34" charset="0"/>
            </a:endParaRPr>
          </a:p>
          <a:p>
            <a:pPr algn="ctr"/>
            <a:endParaRPr lang="en-GB" b="1" dirty="0" smtClean="0">
              <a:solidFill>
                <a:srgbClr val="FEE725"/>
              </a:solidFill>
              <a:latin typeface="Foco" panose="020B0504050202020203" pitchFamily="34" charset="0"/>
            </a:endParaRPr>
          </a:p>
          <a:p>
            <a:pPr algn="ctr"/>
            <a:endParaRPr lang="en-GB" b="1" dirty="0">
              <a:solidFill>
                <a:srgbClr val="FEE725"/>
              </a:solidFill>
              <a:latin typeface="Foco" panose="020B0504050202020203" pitchFamily="34" charset="0"/>
            </a:endParaRPr>
          </a:p>
          <a:p>
            <a:pPr algn="ctr"/>
            <a:r>
              <a:rPr lang="en-GB" b="1" dirty="0" smtClean="0">
                <a:solidFill>
                  <a:srgbClr val="FEE725"/>
                </a:solidFill>
                <a:latin typeface="Foco" panose="020B0504050202020203" pitchFamily="34" charset="0"/>
              </a:rPr>
              <a:t>3 </a:t>
            </a:r>
            <a:r>
              <a:rPr lang="en-GB" dirty="0" smtClean="0">
                <a:solidFill>
                  <a:srgbClr val="FEE725"/>
                </a:solidFill>
                <a:latin typeface="Foco" panose="020B0504050202020203" pitchFamily="34" charset="0"/>
              </a:rPr>
              <a:t>– </a:t>
            </a:r>
            <a:r>
              <a:rPr lang="en-GB" b="1" dirty="0" smtClean="0">
                <a:solidFill>
                  <a:srgbClr val="FEE725"/>
                </a:solidFill>
                <a:latin typeface="Foco" panose="020B0504050202020203" pitchFamily="34" charset="0"/>
              </a:rPr>
              <a:t>5  M I N U T E S </a:t>
            </a:r>
            <a:r>
              <a:rPr lang="en-GB" dirty="0" smtClean="0">
                <a:solidFill>
                  <a:srgbClr val="FEE725"/>
                </a:solidFill>
                <a:latin typeface="Foco" panose="020B0504050202020203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5283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22" y="1046602"/>
            <a:ext cx="11337851" cy="5130361"/>
          </a:xfrm>
        </p:spPr>
        <p:txBody>
          <a:bodyPr/>
          <a:lstStyle/>
          <a:p>
            <a:pPr marL="228597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dirty="0">
                <a:solidFill>
                  <a:srgbClr val="35372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Introduce the following REFLECTIVE QUESTIONS for students to consider during the lesson</a:t>
            </a:r>
            <a:r>
              <a:rPr lang="en-GB" dirty="0" smtClean="0">
                <a:solidFill>
                  <a:srgbClr val="35372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28597" indent="0">
              <a:lnSpc>
                <a:spcPct val="115000"/>
              </a:lnSpc>
              <a:spcAft>
                <a:spcPts val="1000"/>
              </a:spcAft>
              <a:buNone/>
            </a:pPr>
            <a:endParaRPr lang="en-GB" dirty="0">
              <a:solidFill>
                <a:srgbClr val="35372F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rgbClr val="35372F"/>
                </a:solidFill>
                <a:latin typeface="+mj-lt"/>
              </a:rPr>
              <a:t>Do you think you know what it takes to be happy?</a:t>
            </a:r>
            <a:endParaRPr lang="en-GB" dirty="0">
              <a:solidFill>
                <a:srgbClr val="35372F"/>
              </a:solidFill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rgbClr val="35372F"/>
                </a:solidFill>
                <a:latin typeface="+mj-lt"/>
              </a:rPr>
              <a:t>Do you think you can </a:t>
            </a:r>
            <a:r>
              <a:rPr lang="en-GB" b="1" dirty="0" smtClean="0">
                <a:solidFill>
                  <a:srgbClr val="35372F"/>
                </a:solidFill>
                <a:latin typeface="+mj-lt"/>
              </a:rPr>
              <a:t>learn to help shape </a:t>
            </a:r>
            <a:r>
              <a:rPr lang="en-GB" b="1" dirty="0">
                <a:solidFill>
                  <a:srgbClr val="35372F"/>
                </a:solidFill>
                <a:latin typeface="+mj-lt"/>
              </a:rPr>
              <a:t>your own happiness?</a:t>
            </a:r>
            <a:endParaRPr lang="en-GB" dirty="0">
              <a:solidFill>
                <a:srgbClr val="35372F"/>
              </a:solidFill>
              <a:latin typeface="+mj-lt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35372F"/>
                </a:solidFill>
                <a:latin typeface="+mj-lt"/>
              </a:rPr>
              <a:t>What </a:t>
            </a:r>
            <a:r>
              <a:rPr lang="en-GB" b="1" dirty="0">
                <a:solidFill>
                  <a:srgbClr val="35372F"/>
                </a:solidFill>
                <a:latin typeface="+mj-lt"/>
              </a:rPr>
              <a:t>stands in the way the most of your happiness right now</a:t>
            </a:r>
            <a:r>
              <a:rPr lang="en-GB" b="1" dirty="0" smtClean="0">
                <a:solidFill>
                  <a:srgbClr val="35372F"/>
                </a:solidFill>
                <a:latin typeface="+mj-lt"/>
              </a:rPr>
              <a:t>?</a:t>
            </a:r>
            <a:endParaRPr lang="en-GB" dirty="0">
              <a:solidFill>
                <a:srgbClr val="35372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53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48" y="177239"/>
            <a:ext cx="1430027" cy="57374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093581" y="2559357"/>
            <a:ext cx="3958720" cy="3930343"/>
          </a:xfrm>
          <a:prstGeom prst="ellipse">
            <a:avLst/>
          </a:prstGeom>
          <a:noFill/>
          <a:ln w="171450">
            <a:solidFill>
              <a:srgbClr val="FEE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65593" y="4251960"/>
            <a:ext cx="37548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T H E  H A P P I N E S S  </a:t>
            </a:r>
          </a:p>
          <a:p>
            <a:pPr algn="ctr"/>
            <a:r>
              <a:rPr lang="en-GB" sz="24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E Q U A T I O N </a:t>
            </a:r>
            <a:endParaRPr lang="en-GB" b="1" dirty="0" smtClean="0">
              <a:solidFill>
                <a:srgbClr val="FEE725"/>
              </a:solidFill>
              <a:latin typeface="Foco" panose="020B0504050202020203" pitchFamily="34" charset="0"/>
            </a:endParaRPr>
          </a:p>
          <a:p>
            <a:pPr algn="ctr"/>
            <a:endParaRPr lang="en-GB" b="1" dirty="0">
              <a:solidFill>
                <a:srgbClr val="FEE725"/>
              </a:solidFill>
              <a:latin typeface="Foco" panose="020B0504050202020203" pitchFamily="34" charset="0"/>
            </a:endParaRPr>
          </a:p>
          <a:p>
            <a:pPr algn="ctr"/>
            <a:r>
              <a:rPr lang="en-GB" b="1" dirty="0" smtClean="0">
                <a:solidFill>
                  <a:srgbClr val="FEE725"/>
                </a:solidFill>
                <a:latin typeface="Foco" panose="020B0504050202020203" pitchFamily="34" charset="0"/>
              </a:rPr>
              <a:t>1 5  M I N U T E S </a:t>
            </a:r>
            <a:r>
              <a:rPr lang="en-GB" dirty="0" smtClean="0">
                <a:solidFill>
                  <a:srgbClr val="FEE725"/>
                </a:solidFill>
                <a:latin typeface="Foco" panose="020B0504050202020203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65207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995680"/>
            <a:ext cx="10226038" cy="5046346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000" b="1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457200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sz="1400" i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457205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69530" y="1367203"/>
            <a:ext cx="1056741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+mj-lt"/>
              </a:rPr>
              <a:t>Watch the short video (2.17 mins) made by Google researcher </a:t>
            </a:r>
            <a:r>
              <a:rPr lang="en-GB" sz="2400" dirty="0" smtClean="0">
                <a:latin typeface="+mj-lt"/>
                <a:hlinkClick r:id="rId2"/>
              </a:rPr>
              <a:t>Mo Gawdat </a:t>
            </a:r>
            <a:r>
              <a:rPr lang="en-GB" sz="2400" dirty="0" smtClean="0">
                <a:latin typeface="+mj-lt"/>
              </a:rPr>
              <a:t>entitled:   </a:t>
            </a:r>
          </a:p>
          <a:p>
            <a:endParaRPr lang="en-GB" sz="2400" dirty="0" smtClean="0">
              <a:latin typeface="+mj-lt"/>
            </a:endParaRPr>
          </a:p>
          <a:p>
            <a:r>
              <a:rPr lang="en-GB" sz="3600" b="1" u="sng" dirty="0" smtClean="0">
                <a:latin typeface="+mj-lt"/>
                <a:hlinkClick r:id="rId3"/>
              </a:rPr>
              <a:t>The Happiness Equation</a:t>
            </a:r>
            <a:endParaRPr lang="en-GB" sz="3600" b="1" u="sng" dirty="0" smtClean="0">
              <a:latin typeface="+mj-lt"/>
            </a:endParaRPr>
          </a:p>
          <a:p>
            <a:r>
              <a:rPr lang="en-GB" altLang="en-US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(Click on the hyperlink above)</a:t>
            </a:r>
            <a:endParaRPr lang="en-GB" altLang="en-US" sz="1200" dirty="0">
              <a:latin typeface="+mj-lt"/>
            </a:endParaRPr>
          </a:p>
          <a:p>
            <a:endParaRPr lang="en-GB" sz="2000" dirty="0">
              <a:latin typeface="+mj-lt"/>
            </a:endParaRPr>
          </a:p>
        </p:txBody>
      </p:sp>
      <p:pic>
        <p:nvPicPr>
          <p:cNvPr id="2" name="Picture 2" descr="Image result for the happiness equation mo gawd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444" y="2540218"/>
            <a:ext cx="3560627" cy="267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4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0056" y="995680"/>
            <a:ext cx="6044184" cy="5046346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000" b="1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457200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sz="1400" i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457205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802609" y="2097729"/>
            <a:ext cx="478841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Allow students a few minutes to respond to the film with people sitting near to them.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After sharing their initial responses, ask them to 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read the following statements made by Mo in the film:</a:t>
            </a:r>
            <a:endParaRPr kumimoji="0" lang="en-GB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8" name="Picture 2" descr="Image result for the happiness equation mo gawd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56" y="1402888"/>
            <a:ext cx="4723491" cy="354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14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22" y="4071485"/>
            <a:ext cx="11337851" cy="21054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 smtClean="0">
                <a:latin typeface="+mj-lt"/>
              </a:rPr>
              <a:t>What do you think about this idea? Is this a positive framework to adopt for a happy life?</a:t>
            </a:r>
            <a:br>
              <a:rPr lang="en-GB" dirty="0" smtClean="0">
                <a:latin typeface="+mj-lt"/>
              </a:rPr>
            </a:br>
            <a:r>
              <a:rPr lang="en-GB" dirty="0" smtClean="0">
                <a:latin typeface="+mj-lt"/>
              </a:rPr>
              <a:t/>
            </a:r>
            <a:br>
              <a:rPr lang="en-GB" dirty="0" smtClean="0">
                <a:latin typeface="+mj-lt"/>
              </a:rPr>
            </a:br>
            <a:r>
              <a:rPr lang="en-GB" dirty="0" smtClean="0">
                <a:latin typeface="+mj-lt"/>
              </a:rPr>
              <a:t>Talk with the person next to you and then share ideas with the group.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3856412" y="813006"/>
            <a:ext cx="3449163" cy="3258479"/>
          </a:xfrm>
          <a:prstGeom prst="wedgeEllipseCallout">
            <a:avLst>
              <a:gd name="adj1" fmla="val -31893"/>
              <a:gd name="adj2" fmla="val 50407"/>
            </a:avLst>
          </a:prstGeom>
          <a:solidFill>
            <a:srgbClr val="FEE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35372F"/>
                </a:solidFill>
              </a:rPr>
              <a:t>If you have low expectations you are mostly going to be happy</a:t>
            </a:r>
          </a:p>
        </p:txBody>
      </p:sp>
    </p:spTree>
    <p:extLst>
      <p:ext uri="{BB962C8B-B14F-4D97-AF65-F5344CB8AC3E}">
        <p14:creationId xmlns:p14="http://schemas.microsoft.com/office/powerpoint/2010/main" val="317098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2426</TotalTime>
  <Words>571</Words>
  <Application>Microsoft Office PowerPoint</Application>
  <PresentationFormat>Widescreen</PresentationFormat>
  <Paragraphs>86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Foco</vt:lpstr>
      <vt:lpstr>Tahoma</vt:lpstr>
      <vt:lpstr>Times New Roman</vt:lpstr>
      <vt:lpstr>Office Theme</vt:lpstr>
      <vt:lpstr>PowerPoint Presentation</vt:lpstr>
      <vt:lpstr>PowerPoint Presentation</vt:lpstr>
      <vt:lpstr>In this lesson, students will: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 Happiness using  ‘The Three C’s’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Musson</dc:creator>
  <cp:lastModifiedBy>Rachel Musson</cp:lastModifiedBy>
  <cp:revision>303</cp:revision>
  <dcterms:created xsi:type="dcterms:W3CDTF">2017-09-06T17:09:35Z</dcterms:created>
  <dcterms:modified xsi:type="dcterms:W3CDTF">2018-04-03T20:33:57Z</dcterms:modified>
</cp:coreProperties>
</file>