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  <p:sldMasterId id="2147483732" r:id="rId2"/>
  </p:sldMasterIdLst>
  <p:notesMasterIdLst>
    <p:notesMasterId r:id="rId30"/>
  </p:notesMasterIdLst>
  <p:handoutMasterIdLst>
    <p:handoutMasterId r:id="rId31"/>
  </p:handoutMasterIdLst>
  <p:sldIdLst>
    <p:sldId id="518" r:id="rId3"/>
    <p:sldId id="519" r:id="rId4"/>
    <p:sldId id="520" r:id="rId5"/>
    <p:sldId id="521" r:id="rId6"/>
    <p:sldId id="522" r:id="rId7"/>
    <p:sldId id="523" r:id="rId8"/>
    <p:sldId id="524" r:id="rId9"/>
    <p:sldId id="525" r:id="rId10"/>
    <p:sldId id="393" r:id="rId11"/>
    <p:sldId id="447" r:id="rId12"/>
    <p:sldId id="451" r:id="rId13"/>
    <p:sldId id="526" r:id="rId14"/>
    <p:sldId id="531" r:id="rId15"/>
    <p:sldId id="532" r:id="rId16"/>
    <p:sldId id="533" r:id="rId17"/>
    <p:sldId id="529" r:id="rId18"/>
    <p:sldId id="530" r:id="rId19"/>
    <p:sldId id="458" r:id="rId20"/>
    <p:sldId id="508" r:id="rId21"/>
    <p:sldId id="462" r:id="rId22"/>
    <p:sldId id="463" r:id="rId23"/>
    <p:sldId id="477" r:id="rId24"/>
    <p:sldId id="478" r:id="rId25"/>
    <p:sldId id="513" r:id="rId26"/>
    <p:sldId id="514" r:id="rId27"/>
    <p:sldId id="517" r:id="rId28"/>
    <p:sldId id="52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8892"/>
    <a:srgbClr val="FB23C2"/>
    <a:srgbClr val="35372F"/>
    <a:srgbClr val="B482DA"/>
    <a:srgbClr val="F9FCD0"/>
    <a:srgbClr val="006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91C97E-3B7D-4C0F-A541-B4ED2487108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AF111152-8094-472C-AF97-0E0E8111D4B3}">
      <dgm:prSet phldrT="[Text]"/>
      <dgm:spPr>
        <a:solidFill>
          <a:srgbClr val="FB23C2"/>
        </a:solidFill>
      </dgm:spPr>
      <dgm:t>
        <a:bodyPr/>
        <a:lstStyle/>
        <a:p>
          <a:r>
            <a:rPr lang="en-GB" b="1" dirty="0" smtClean="0">
              <a:solidFill>
                <a:schemeClr val="bg1"/>
              </a:solidFill>
            </a:rPr>
            <a:t>1. Assume or identify a problem in another country or community</a:t>
          </a:r>
          <a:endParaRPr lang="en-GB" b="1" dirty="0">
            <a:solidFill>
              <a:schemeClr val="bg1"/>
            </a:solidFill>
          </a:endParaRPr>
        </a:p>
      </dgm:t>
    </dgm:pt>
    <dgm:pt modelId="{9F5C8993-AF51-477E-AAA4-49CCD9C44A22}" type="parTrans" cxnId="{E8327734-284C-42C3-B109-5E4B1585521A}">
      <dgm:prSet/>
      <dgm:spPr/>
      <dgm:t>
        <a:bodyPr/>
        <a:lstStyle/>
        <a:p>
          <a:endParaRPr lang="en-GB"/>
        </a:p>
      </dgm:t>
    </dgm:pt>
    <dgm:pt modelId="{787F9311-D5A2-4522-83FB-5BAC82AB68E3}" type="sibTrans" cxnId="{E8327734-284C-42C3-B109-5E4B1585521A}">
      <dgm:prSet/>
      <dgm:spPr/>
      <dgm:t>
        <a:bodyPr/>
        <a:lstStyle/>
        <a:p>
          <a:endParaRPr lang="en-GB"/>
        </a:p>
      </dgm:t>
    </dgm:pt>
    <dgm:pt modelId="{A5F00DDC-CC0B-4C95-8ECA-FE2975E4BE4A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2000" b="1" dirty="0" smtClean="0">
              <a:solidFill>
                <a:schemeClr val="bg1"/>
              </a:solidFill>
            </a:rPr>
            <a:t>2.Make a plan to fix it or how you can help</a:t>
          </a:r>
          <a:endParaRPr lang="en-GB" sz="2000" b="1" dirty="0">
            <a:solidFill>
              <a:schemeClr val="bg1"/>
            </a:solidFill>
          </a:endParaRPr>
        </a:p>
      </dgm:t>
    </dgm:pt>
    <dgm:pt modelId="{E415B791-EF3D-4DE0-8C3C-746A4AD41AE6}" type="parTrans" cxnId="{42EB90A2-9DE7-46A1-BC40-F6E3D4204993}">
      <dgm:prSet/>
      <dgm:spPr/>
      <dgm:t>
        <a:bodyPr/>
        <a:lstStyle/>
        <a:p>
          <a:endParaRPr lang="en-GB"/>
        </a:p>
      </dgm:t>
    </dgm:pt>
    <dgm:pt modelId="{40A0EEF5-F88A-4D44-B96B-A556A1308BD6}" type="sibTrans" cxnId="{42EB90A2-9DE7-46A1-BC40-F6E3D4204993}">
      <dgm:prSet/>
      <dgm:spPr/>
      <dgm:t>
        <a:bodyPr/>
        <a:lstStyle/>
        <a:p>
          <a:endParaRPr lang="en-GB"/>
        </a:p>
      </dgm:t>
    </dgm:pt>
    <dgm:pt modelId="{62C2D925-D9D9-466B-923F-867CAD132728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000" b="1" dirty="0" smtClean="0">
              <a:solidFill>
                <a:schemeClr val="bg1"/>
              </a:solidFill>
            </a:rPr>
            <a:t>3. Go and         help</a:t>
          </a:r>
        </a:p>
        <a:p>
          <a:endParaRPr lang="en-GB" sz="2000" b="1" dirty="0">
            <a:solidFill>
              <a:schemeClr val="bg1"/>
            </a:solidFill>
          </a:endParaRPr>
        </a:p>
      </dgm:t>
    </dgm:pt>
    <dgm:pt modelId="{BB9FF172-7A26-4165-AF5F-48CCB611057A}" type="parTrans" cxnId="{40713C09-484B-4A7F-B0C6-132E3006CC44}">
      <dgm:prSet/>
      <dgm:spPr/>
      <dgm:t>
        <a:bodyPr/>
        <a:lstStyle/>
        <a:p>
          <a:endParaRPr lang="en-GB"/>
        </a:p>
      </dgm:t>
    </dgm:pt>
    <dgm:pt modelId="{4204D553-A48D-4D48-B0AF-D4694BA0DBD9}" type="sibTrans" cxnId="{40713C09-484B-4A7F-B0C6-132E3006CC44}">
      <dgm:prSet/>
      <dgm:spPr/>
      <dgm:t>
        <a:bodyPr/>
        <a:lstStyle/>
        <a:p>
          <a:endParaRPr lang="en-GB"/>
        </a:p>
      </dgm:t>
    </dgm:pt>
    <dgm:pt modelId="{09D98FBF-9BD2-40AE-BDB7-E59D0CC9CB72}" type="pres">
      <dgm:prSet presAssocID="{8191C97E-3B7D-4C0F-A541-B4ED2487108C}" presName="Name0" presStyleCnt="0">
        <dgm:presLayoutVars>
          <dgm:dir/>
          <dgm:animLvl val="lvl"/>
          <dgm:resizeHandles val="exact"/>
        </dgm:presLayoutVars>
      </dgm:prSet>
      <dgm:spPr/>
    </dgm:pt>
    <dgm:pt modelId="{925EFF7F-3FF3-41FE-A75C-29BEE1C871C1}" type="pres">
      <dgm:prSet presAssocID="{AF111152-8094-472C-AF97-0E0E8111D4B3}" presName="Name8" presStyleCnt="0"/>
      <dgm:spPr/>
    </dgm:pt>
    <dgm:pt modelId="{B4EF825A-42B0-4158-B860-B74F213EDD17}" type="pres">
      <dgm:prSet presAssocID="{AF111152-8094-472C-AF97-0E0E8111D4B3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DFDF0E7-66DA-4FB3-8694-1EC0919AD028}" type="pres">
      <dgm:prSet presAssocID="{AF111152-8094-472C-AF97-0E0E8111D4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EA1712-5A7A-456F-9A06-9494DB2B3F37}" type="pres">
      <dgm:prSet presAssocID="{A5F00DDC-CC0B-4C95-8ECA-FE2975E4BE4A}" presName="Name8" presStyleCnt="0"/>
      <dgm:spPr/>
    </dgm:pt>
    <dgm:pt modelId="{A36F6042-1459-42FE-B13A-AB502FD8429C}" type="pres">
      <dgm:prSet presAssocID="{A5F00DDC-CC0B-4C95-8ECA-FE2975E4BE4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82592C-DFB5-4D5E-B1BF-B6AD860EB874}" type="pres">
      <dgm:prSet presAssocID="{A5F00DDC-CC0B-4C95-8ECA-FE2975E4BE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C68555-3049-4B6F-8238-9A5C99791904}" type="pres">
      <dgm:prSet presAssocID="{62C2D925-D9D9-466B-923F-867CAD132728}" presName="Name8" presStyleCnt="0"/>
      <dgm:spPr/>
    </dgm:pt>
    <dgm:pt modelId="{6A7AEA35-E60D-42C2-815F-02948FBB2312}" type="pres">
      <dgm:prSet presAssocID="{62C2D925-D9D9-466B-923F-867CAD132728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F387CF-6ABD-4DD8-991B-812B2DDD42D3}" type="pres">
      <dgm:prSet presAssocID="{62C2D925-D9D9-466B-923F-867CAD1327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8327734-284C-42C3-B109-5E4B1585521A}" srcId="{8191C97E-3B7D-4C0F-A541-B4ED2487108C}" destId="{AF111152-8094-472C-AF97-0E0E8111D4B3}" srcOrd="0" destOrd="0" parTransId="{9F5C8993-AF51-477E-AAA4-49CCD9C44A22}" sibTransId="{787F9311-D5A2-4522-83FB-5BAC82AB68E3}"/>
    <dgm:cxn modelId="{029EE462-8C6E-4B0B-B6A2-65E5F967671C}" type="presOf" srcId="{AF111152-8094-472C-AF97-0E0E8111D4B3}" destId="{3DFDF0E7-66DA-4FB3-8694-1EC0919AD028}" srcOrd="1" destOrd="0" presId="urn:microsoft.com/office/officeart/2005/8/layout/pyramid3"/>
    <dgm:cxn modelId="{27C2A221-2E15-408E-9009-134C8A00004B}" type="presOf" srcId="{A5F00DDC-CC0B-4C95-8ECA-FE2975E4BE4A}" destId="{AC82592C-DFB5-4D5E-B1BF-B6AD860EB874}" srcOrd="1" destOrd="0" presId="urn:microsoft.com/office/officeart/2005/8/layout/pyramid3"/>
    <dgm:cxn modelId="{8FA6577C-63B2-4C39-A1DB-0EA9EC4ABDA7}" type="presOf" srcId="{62C2D925-D9D9-466B-923F-867CAD132728}" destId="{6A7AEA35-E60D-42C2-815F-02948FBB2312}" srcOrd="0" destOrd="0" presId="urn:microsoft.com/office/officeart/2005/8/layout/pyramid3"/>
    <dgm:cxn modelId="{40713C09-484B-4A7F-B0C6-132E3006CC44}" srcId="{8191C97E-3B7D-4C0F-A541-B4ED2487108C}" destId="{62C2D925-D9D9-466B-923F-867CAD132728}" srcOrd="2" destOrd="0" parTransId="{BB9FF172-7A26-4165-AF5F-48CCB611057A}" sibTransId="{4204D553-A48D-4D48-B0AF-D4694BA0DBD9}"/>
    <dgm:cxn modelId="{5951F4E1-EF55-49EE-9AF2-7C13C47C42FB}" type="presOf" srcId="{AF111152-8094-472C-AF97-0E0E8111D4B3}" destId="{B4EF825A-42B0-4158-B860-B74F213EDD17}" srcOrd="0" destOrd="0" presId="urn:microsoft.com/office/officeart/2005/8/layout/pyramid3"/>
    <dgm:cxn modelId="{824E782A-9D4D-418C-BA09-AB91113F2214}" type="presOf" srcId="{A5F00DDC-CC0B-4C95-8ECA-FE2975E4BE4A}" destId="{A36F6042-1459-42FE-B13A-AB502FD8429C}" srcOrd="0" destOrd="0" presId="urn:microsoft.com/office/officeart/2005/8/layout/pyramid3"/>
    <dgm:cxn modelId="{8A381C32-1759-4AA4-AB69-32D1F3174267}" type="presOf" srcId="{62C2D925-D9D9-466B-923F-867CAD132728}" destId="{FDF387CF-6ABD-4DD8-991B-812B2DDD42D3}" srcOrd="1" destOrd="0" presId="urn:microsoft.com/office/officeart/2005/8/layout/pyramid3"/>
    <dgm:cxn modelId="{72977533-8F17-4003-9281-A70D6C4A1D78}" type="presOf" srcId="{8191C97E-3B7D-4C0F-A541-B4ED2487108C}" destId="{09D98FBF-9BD2-40AE-BDB7-E59D0CC9CB72}" srcOrd="0" destOrd="0" presId="urn:microsoft.com/office/officeart/2005/8/layout/pyramid3"/>
    <dgm:cxn modelId="{42EB90A2-9DE7-46A1-BC40-F6E3D4204993}" srcId="{8191C97E-3B7D-4C0F-A541-B4ED2487108C}" destId="{A5F00DDC-CC0B-4C95-8ECA-FE2975E4BE4A}" srcOrd="1" destOrd="0" parTransId="{E415B791-EF3D-4DE0-8C3C-746A4AD41AE6}" sibTransId="{40A0EEF5-F88A-4D44-B96B-A556A1308BD6}"/>
    <dgm:cxn modelId="{636686DE-1C82-4D25-B37C-0DC05C35614E}" type="presParOf" srcId="{09D98FBF-9BD2-40AE-BDB7-E59D0CC9CB72}" destId="{925EFF7F-3FF3-41FE-A75C-29BEE1C871C1}" srcOrd="0" destOrd="0" presId="urn:microsoft.com/office/officeart/2005/8/layout/pyramid3"/>
    <dgm:cxn modelId="{C71EC39A-C2EC-4C83-83FD-8D452FEA4E22}" type="presParOf" srcId="{925EFF7F-3FF3-41FE-A75C-29BEE1C871C1}" destId="{B4EF825A-42B0-4158-B860-B74F213EDD17}" srcOrd="0" destOrd="0" presId="urn:microsoft.com/office/officeart/2005/8/layout/pyramid3"/>
    <dgm:cxn modelId="{E582BC62-04C4-4A48-AAB7-84E510245195}" type="presParOf" srcId="{925EFF7F-3FF3-41FE-A75C-29BEE1C871C1}" destId="{3DFDF0E7-66DA-4FB3-8694-1EC0919AD028}" srcOrd="1" destOrd="0" presId="urn:microsoft.com/office/officeart/2005/8/layout/pyramid3"/>
    <dgm:cxn modelId="{AB27D7F9-7B53-4233-8C94-CCE11F0B4FF3}" type="presParOf" srcId="{09D98FBF-9BD2-40AE-BDB7-E59D0CC9CB72}" destId="{1BEA1712-5A7A-456F-9A06-9494DB2B3F37}" srcOrd="1" destOrd="0" presId="urn:microsoft.com/office/officeart/2005/8/layout/pyramid3"/>
    <dgm:cxn modelId="{44727BC2-3E63-4557-A4A5-9E2910F30AF3}" type="presParOf" srcId="{1BEA1712-5A7A-456F-9A06-9494DB2B3F37}" destId="{A36F6042-1459-42FE-B13A-AB502FD8429C}" srcOrd="0" destOrd="0" presId="urn:microsoft.com/office/officeart/2005/8/layout/pyramid3"/>
    <dgm:cxn modelId="{8F267EEC-E050-492F-A742-659CD93E9113}" type="presParOf" srcId="{1BEA1712-5A7A-456F-9A06-9494DB2B3F37}" destId="{AC82592C-DFB5-4D5E-B1BF-B6AD860EB874}" srcOrd="1" destOrd="0" presId="urn:microsoft.com/office/officeart/2005/8/layout/pyramid3"/>
    <dgm:cxn modelId="{5E817D43-73D7-4815-91C0-45C3305C757B}" type="presParOf" srcId="{09D98FBF-9BD2-40AE-BDB7-E59D0CC9CB72}" destId="{4FC68555-3049-4B6F-8238-9A5C99791904}" srcOrd="2" destOrd="0" presId="urn:microsoft.com/office/officeart/2005/8/layout/pyramid3"/>
    <dgm:cxn modelId="{32DA5CD7-C122-44F5-B425-1982096FEEEE}" type="presParOf" srcId="{4FC68555-3049-4B6F-8238-9A5C99791904}" destId="{6A7AEA35-E60D-42C2-815F-02948FBB2312}" srcOrd="0" destOrd="0" presId="urn:microsoft.com/office/officeart/2005/8/layout/pyramid3"/>
    <dgm:cxn modelId="{52F1A8B3-54BC-42E5-9677-234AB7ED4EAF}" type="presParOf" srcId="{4FC68555-3049-4B6F-8238-9A5C99791904}" destId="{FDF387CF-6ABD-4DD8-991B-812B2DDD42D3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A210A-AF49-4F68-9CDD-A0B519BFE32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14E24C0-EB70-4509-B22A-078E6DC3154D}">
      <dgm:prSet phldrT="[Text]" custT="1"/>
      <dgm:spPr>
        <a:solidFill>
          <a:srgbClr val="FB23C2"/>
        </a:solidFill>
      </dgm:spPr>
      <dgm:t>
        <a:bodyPr/>
        <a:lstStyle/>
        <a:p>
          <a:endParaRPr lang="en-GB" sz="1200" b="1" dirty="0" smtClean="0"/>
        </a:p>
        <a:p>
          <a:endParaRPr lang="en-GB" sz="1200" b="1" dirty="0" smtClean="0">
            <a:solidFill>
              <a:schemeClr val="bg1"/>
            </a:solidFill>
          </a:endParaRPr>
        </a:p>
        <a:p>
          <a:r>
            <a:rPr lang="en-GB" sz="1600" b="1" dirty="0" smtClean="0">
              <a:solidFill>
                <a:schemeClr val="bg1"/>
              </a:solidFill>
            </a:rPr>
            <a:t>3.Work                        with the               community</a:t>
          </a:r>
        </a:p>
        <a:p>
          <a:endParaRPr lang="en-GB" sz="1200" b="1" dirty="0"/>
        </a:p>
      </dgm:t>
    </dgm:pt>
    <dgm:pt modelId="{7FA9DFB9-2B45-479D-85B0-BA334A06A0AE}" type="parTrans" cxnId="{99412C1F-8EE9-4265-91CA-49B2FB6C2645}">
      <dgm:prSet/>
      <dgm:spPr/>
      <dgm:t>
        <a:bodyPr/>
        <a:lstStyle/>
        <a:p>
          <a:endParaRPr lang="en-GB"/>
        </a:p>
      </dgm:t>
    </dgm:pt>
    <dgm:pt modelId="{A983722F-2A6B-435D-9257-C6469C860555}" type="sibTrans" cxnId="{99412C1F-8EE9-4265-91CA-49B2FB6C2645}">
      <dgm:prSet/>
      <dgm:spPr/>
      <dgm:t>
        <a:bodyPr/>
        <a:lstStyle/>
        <a:p>
          <a:endParaRPr lang="en-GB"/>
        </a:p>
      </dgm:t>
    </dgm:pt>
    <dgm:pt modelId="{B4101B92-B8DE-4787-A5A0-565D6FC3312F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800" b="1" dirty="0" smtClean="0">
              <a:solidFill>
                <a:schemeClr val="bg1"/>
              </a:solidFill>
            </a:rPr>
            <a:t>2.Talk with other organisations to discuss ways to support the problem</a:t>
          </a:r>
          <a:endParaRPr lang="en-GB" sz="1800" b="1" dirty="0">
            <a:solidFill>
              <a:schemeClr val="bg1"/>
            </a:solidFill>
          </a:endParaRPr>
        </a:p>
      </dgm:t>
    </dgm:pt>
    <dgm:pt modelId="{87053E05-F4E7-483C-855D-3EE90F10571D}" type="parTrans" cxnId="{12F7927B-A97A-4C56-8C9B-3026BBA8ABB8}">
      <dgm:prSet/>
      <dgm:spPr/>
      <dgm:t>
        <a:bodyPr/>
        <a:lstStyle/>
        <a:p>
          <a:endParaRPr lang="en-GB"/>
        </a:p>
      </dgm:t>
    </dgm:pt>
    <dgm:pt modelId="{E4D3C897-DA1F-45BD-A726-0D6DE75DBEA9}" type="sibTrans" cxnId="{12F7927B-A97A-4C56-8C9B-3026BBA8ABB8}">
      <dgm:prSet/>
      <dgm:spPr/>
      <dgm:t>
        <a:bodyPr/>
        <a:lstStyle/>
        <a:p>
          <a:endParaRPr lang="en-GB"/>
        </a:p>
      </dgm:t>
    </dgm:pt>
    <dgm:pt modelId="{1DAAD6D6-6C4A-4484-A500-F2E40CD9AB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800" b="1" dirty="0" smtClean="0">
              <a:solidFill>
                <a:schemeClr val="bg1"/>
              </a:solidFill>
            </a:rPr>
            <a:t>1.Local community identify a problem and ask for help</a:t>
          </a:r>
          <a:endParaRPr lang="en-GB" sz="2800" b="1" dirty="0">
            <a:solidFill>
              <a:schemeClr val="bg1"/>
            </a:solidFill>
          </a:endParaRPr>
        </a:p>
      </dgm:t>
    </dgm:pt>
    <dgm:pt modelId="{3434B261-2731-4978-976B-00A7545ECAF0}" type="parTrans" cxnId="{B0936888-63FF-417D-A9A9-1C8990DC8198}">
      <dgm:prSet/>
      <dgm:spPr/>
      <dgm:t>
        <a:bodyPr/>
        <a:lstStyle/>
        <a:p>
          <a:endParaRPr lang="en-GB"/>
        </a:p>
      </dgm:t>
    </dgm:pt>
    <dgm:pt modelId="{E6411BC9-4522-4E42-8BF5-E66116A69314}" type="sibTrans" cxnId="{B0936888-63FF-417D-A9A9-1C8990DC8198}">
      <dgm:prSet/>
      <dgm:spPr/>
      <dgm:t>
        <a:bodyPr/>
        <a:lstStyle/>
        <a:p>
          <a:endParaRPr lang="en-GB"/>
        </a:p>
      </dgm:t>
    </dgm:pt>
    <dgm:pt modelId="{966C754A-11B9-4C22-8B0E-51C5510F024F}" type="pres">
      <dgm:prSet presAssocID="{8AAA210A-AF49-4F68-9CDD-A0B519BFE329}" presName="Name0" presStyleCnt="0">
        <dgm:presLayoutVars>
          <dgm:dir/>
          <dgm:animLvl val="lvl"/>
          <dgm:resizeHandles val="exact"/>
        </dgm:presLayoutVars>
      </dgm:prSet>
      <dgm:spPr/>
    </dgm:pt>
    <dgm:pt modelId="{617AB128-56D6-417B-8CED-17180C502A0E}" type="pres">
      <dgm:prSet presAssocID="{A14E24C0-EB70-4509-B22A-078E6DC3154D}" presName="Name8" presStyleCnt="0"/>
      <dgm:spPr/>
    </dgm:pt>
    <dgm:pt modelId="{EB5B013E-DB91-4216-9028-1E26E7EBB19E}" type="pres">
      <dgm:prSet presAssocID="{A14E24C0-EB70-4509-B22A-078E6DC3154D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120047-57CC-473A-A46D-A25B825F7863}" type="pres">
      <dgm:prSet presAssocID="{A14E24C0-EB70-4509-B22A-078E6DC315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C2FA9A-EEFC-47D6-8862-CA6881BB8E58}" type="pres">
      <dgm:prSet presAssocID="{B4101B92-B8DE-4787-A5A0-565D6FC3312F}" presName="Name8" presStyleCnt="0"/>
      <dgm:spPr/>
    </dgm:pt>
    <dgm:pt modelId="{195EFA66-830C-4DBF-802C-505E2ABB4AED}" type="pres">
      <dgm:prSet presAssocID="{B4101B92-B8DE-4787-A5A0-565D6FC3312F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28719BB-D85B-49DB-B209-BD7DF1BE3989}" type="pres">
      <dgm:prSet presAssocID="{B4101B92-B8DE-4787-A5A0-565D6FC3312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70A9AD-259A-4C68-889D-7242579EDCFC}" type="pres">
      <dgm:prSet presAssocID="{1DAAD6D6-6C4A-4484-A500-F2E40CD9AB92}" presName="Name8" presStyleCnt="0"/>
      <dgm:spPr/>
    </dgm:pt>
    <dgm:pt modelId="{030ACBE6-19FA-4A58-A404-3587A7E11298}" type="pres">
      <dgm:prSet presAssocID="{1DAAD6D6-6C4A-4484-A500-F2E40CD9AB92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1B369F-6291-49E6-9091-6EE691D87FAF}" type="pres">
      <dgm:prSet presAssocID="{1DAAD6D6-6C4A-4484-A500-F2E40CD9AB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9412C1F-8EE9-4265-91CA-49B2FB6C2645}" srcId="{8AAA210A-AF49-4F68-9CDD-A0B519BFE329}" destId="{A14E24C0-EB70-4509-B22A-078E6DC3154D}" srcOrd="0" destOrd="0" parTransId="{7FA9DFB9-2B45-479D-85B0-BA334A06A0AE}" sibTransId="{A983722F-2A6B-435D-9257-C6469C860555}"/>
    <dgm:cxn modelId="{DF62F69D-BB8B-4844-B48A-D68B7405054A}" type="presOf" srcId="{B4101B92-B8DE-4787-A5A0-565D6FC3312F}" destId="{195EFA66-830C-4DBF-802C-505E2ABB4AED}" srcOrd="0" destOrd="0" presId="urn:microsoft.com/office/officeart/2005/8/layout/pyramid1"/>
    <dgm:cxn modelId="{12F7927B-A97A-4C56-8C9B-3026BBA8ABB8}" srcId="{8AAA210A-AF49-4F68-9CDD-A0B519BFE329}" destId="{B4101B92-B8DE-4787-A5A0-565D6FC3312F}" srcOrd="1" destOrd="0" parTransId="{87053E05-F4E7-483C-855D-3EE90F10571D}" sibTransId="{E4D3C897-DA1F-45BD-A726-0D6DE75DBEA9}"/>
    <dgm:cxn modelId="{64958D82-3DDD-47ED-9939-BE00AE818ACF}" type="presOf" srcId="{1DAAD6D6-6C4A-4484-A500-F2E40CD9AB92}" destId="{7F1B369F-6291-49E6-9091-6EE691D87FAF}" srcOrd="1" destOrd="0" presId="urn:microsoft.com/office/officeart/2005/8/layout/pyramid1"/>
    <dgm:cxn modelId="{F3653503-27D8-436E-94D2-D2C92FB628A0}" type="presOf" srcId="{8AAA210A-AF49-4F68-9CDD-A0B519BFE329}" destId="{966C754A-11B9-4C22-8B0E-51C5510F024F}" srcOrd="0" destOrd="0" presId="urn:microsoft.com/office/officeart/2005/8/layout/pyramid1"/>
    <dgm:cxn modelId="{3624B78F-1D54-4CE4-91BE-CA874C4722F6}" type="presOf" srcId="{B4101B92-B8DE-4787-A5A0-565D6FC3312F}" destId="{D28719BB-D85B-49DB-B209-BD7DF1BE3989}" srcOrd="1" destOrd="0" presId="urn:microsoft.com/office/officeart/2005/8/layout/pyramid1"/>
    <dgm:cxn modelId="{34B48BC4-99F0-4459-B5B5-A48F68341B70}" type="presOf" srcId="{A14E24C0-EB70-4509-B22A-078E6DC3154D}" destId="{92120047-57CC-473A-A46D-A25B825F7863}" srcOrd="1" destOrd="0" presId="urn:microsoft.com/office/officeart/2005/8/layout/pyramid1"/>
    <dgm:cxn modelId="{B0936888-63FF-417D-A9A9-1C8990DC8198}" srcId="{8AAA210A-AF49-4F68-9CDD-A0B519BFE329}" destId="{1DAAD6D6-6C4A-4484-A500-F2E40CD9AB92}" srcOrd="2" destOrd="0" parTransId="{3434B261-2731-4978-976B-00A7545ECAF0}" sibTransId="{E6411BC9-4522-4E42-8BF5-E66116A69314}"/>
    <dgm:cxn modelId="{9718B3AD-CCF7-4B4D-A107-403ECE5A304F}" type="presOf" srcId="{A14E24C0-EB70-4509-B22A-078E6DC3154D}" destId="{EB5B013E-DB91-4216-9028-1E26E7EBB19E}" srcOrd="0" destOrd="0" presId="urn:microsoft.com/office/officeart/2005/8/layout/pyramid1"/>
    <dgm:cxn modelId="{801A6701-DE0E-4F45-B870-3F82D0B80EFC}" type="presOf" srcId="{1DAAD6D6-6C4A-4484-A500-F2E40CD9AB92}" destId="{030ACBE6-19FA-4A58-A404-3587A7E11298}" srcOrd="0" destOrd="0" presId="urn:microsoft.com/office/officeart/2005/8/layout/pyramid1"/>
    <dgm:cxn modelId="{F85FE876-EF5B-4456-871C-ED2CE949576C}" type="presParOf" srcId="{966C754A-11B9-4C22-8B0E-51C5510F024F}" destId="{617AB128-56D6-417B-8CED-17180C502A0E}" srcOrd="0" destOrd="0" presId="urn:microsoft.com/office/officeart/2005/8/layout/pyramid1"/>
    <dgm:cxn modelId="{7727619D-8C8D-4810-85DE-1F8A76BA1F83}" type="presParOf" srcId="{617AB128-56D6-417B-8CED-17180C502A0E}" destId="{EB5B013E-DB91-4216-9028-1E26E7EBB19E}" srcOrd="0" destOrd="0" presId="urn:microsoft.com/office/officeart/2005/8/layout/pyramid1"/>
    <dgm:cxn modelId="{E8D2F74B-46F5-4E02-9AE6-4F80921F26EF}" type="presParOf" srcId="{617AB128-56D6-417B-8CED-17180C502A0E}" destId="{92120047-57CC-473A-A46D-A25B825F7863}" srcOrd="1" destOrd="0" presId="urn:microsoft.com/office/officeart/2005/8/layout/pyramid1"/>
    <dgm:cxn modelId="{5B2C23DA-D028-4A47-B3D2-46E6C9CB1C41}" type="presParOf" srcId="{966C754A-11B9-4C22-8B0E-51C5510F024F}" destId="{25C2FA9A-EEFC-47D6-8862-CA6881BB8E58}" srcOrd="1" destOrd="0" presId="urn:microsoft.com/office/officeart/2005/8/layout/pyramid1"/>
    <dgm:cxn modelId="{FDEBAD04-A522-493E-9B38-033A8FF8DCB7}" type="presParOf" srcId="{25C2FA9A-EEFC-47D6-8862-CA6881BB8E58}" destId="{195EFA66-830C-4DBF-802C-505E2ABB4AED}" srcOrd="0" destOrd="0" presId="urn:microsoft.com/office/officeart/2005/8/layout/pyramid1"/>
    <dgm:cxn modelId="{8C273AE7-1EF7-4905-8622-3BB814F39DF6}" type="presParOf" srcId="{25C2FA9A-EEFC-47D6-8862-CA6881BB8E58}" destId="{D28719BB-D85B-49DB-B209-BD7DF1BE3989}" srcOrd="1" destOrd="0" presId="urn:microsoft.com/office/officeart/2005/8/layout/pyramid1"/>
    <dgm:cxn modelId="{B436B54C-F4D6-486A-B2F4-8E91CA3252A0}" type="presParOf" srcId="{966C754A-11B9-4C22-8B0E-51C5510F024F}" destId="{EA70A9AD-259A-4C68-889D-7242579EDCFC}" srcOrd="2" destOrd="0" presId="urn:microsoft.com/office/officeart/2005/8/layout/pyramid1"/>
    <dgm:cxn modelId="{E38CD3D4-6641-4114-A83E-359357768E22}" type="presParOf" srcId="{EA70A9AD-259A-4C68-889D-7242579EDCFC}" destId="{030ACBE6-19FA-4A58-A404-3587A7E11298}" srcOrd="0" destOrd="0" presId="urn:microsoft.com/office/officeart/2005/8/layout/pyramid1"/>
    <dgm:cxn modelId="{6E145B82-C6FF-4B40-B67C-E175567E90DE}" type="presParOf" srcId="{EA70A9AD-259A-4C68-889D-7242579EDCFC}" destId="{7F1B369F-6291-49E6-9091-6EE691D87FA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11939-E9DC-4B76-AA6C-2F50C6A2849D}" type="datetimeFigureOut">
              <a:rPr lang="en-GB" smtClean="0"/>
              <a:t>22/09/2018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6A184-380F-4DA2-A48B-89D28F86972D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3847" cy="6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6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E1E27-8D30-46C7-8C62-681E48BE9B1E}" type="datetimeFigureOut">
              <a:rPr lang="en-GB" smtClean="0"/>
              <a:t>22/09/2018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C18C5-F3FA-4D0A-A9B9-2971BB5756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3520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1C18C5-F3FA-4D0A-A9B9-2971BB5756E1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5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B252E-798C-4DBA-9397-81E6123FBAF4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5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B252E-798C-4DBA-9397-81E6123FBAF4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0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833" y="1122363"/>
            <a:ext cx="1129177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833" y="3602038"/>
            <a:ext cx="1129177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www.thoughtboxeducation.com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2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8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41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 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66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 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44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A75472-A2B2-4D99-9D5D-B76258FC6896}" type="datetime1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 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91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EC0FD-F6C7-44DD-B05F-9F722E41B7C8}" type="datetime1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 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CADB531D-2584-48E8-974B-990AB77A0882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42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9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3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30" y="455279"/>
            <a:ext cx="11357344" cy="11909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022" y="1825625"/>
            <a:ext cx="113378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35372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6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94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35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88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04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93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48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37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63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8838-F514-4E0D-9A22-CC2F269BC7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2D6A-13F9-4ACA-8426-D31046CEF04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3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77" y="667486"/>
            <a:ext cx="11342429" cy="29061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077" y="3572541"/>
            <a:ext cx="11342429" cy="15282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4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794" y="489098"/>
            <a:ext cx="11313981" cy="11909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794" y="1814993"/>
            <a:ext cx="557500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3770" y="1814993"/>
            <a:ext cx="557500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20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47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37" y="499730"/>
            <a:ext cx="11355572" cy="11909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2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4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51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755" y="58338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751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3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3959E-96EE-479F-BDDA-F5EA39DEBA36}" type="datetimeFigureOut">
              <a:rPr lang="en-GB" smtClean="0">
                <a:solidFill>
                  <a:srgbClr val="35372F"/>
                </a:solidFill>
              </a:rPr>
              <a:pPr/>
              <a:t>22/09/2018</a:t>
            </a:fld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B347D9-6FFC-461D-B4F1-ABC54C1F432C}" type="slidenum">
              <a:rPr lang="en-GB" smtClean="0">
                <a:solidFill>
                  <a:srgbClr val="35372F"/>
                </a:solidFill>
              </a:rPr>
              <a:pPr/>
              <a:t>‹#›</a:t>
            </a:fld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0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99730"/>
            <a:ext cx="10515600" cy="119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345374" y="68744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52823"/>
                </a:solidFill>
                <a:latin typeface="Foco"/>
                <a:cs typeface="Foco"/>
              </a:rPr>
              <a:t>TOPIC: </a:t>
            </a:r>
            <a:r>
              <a:rPr lang="en-US" sz="1200" b="1" dirty="0" smtClean="0">
                <a:solidFill>
                  <a:srgbClr val="252823"/>
                </a:solidFill>
                <a:latin typeface="Foco"/>
                <a:cs typeface="Foco"/>
              </a:rPr>
              <a:t>VOLUNTOURISM</a:t>
            </a:r>
            <a:endParaRPr lang="en-US" sz="1200" b="1" dirty="0">
              <a:solidFill>
                <a:srgbClr val="252823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28625" y="315675"/>
            <a:ext cx="11349908" cy="1638"/>
          </a:xfrm>
          <a:prstGeom prst="line">
            <a:avLst/>
          </a:prstGeom>
          <a:ln>
            <a:solidFill>
              <a:srgbClr val="252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B_Logo_v1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8" y="6109816"/>
            <a:ext cx="1440364" cy="55069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779705" y="6541834"/>
            <a:ext cx="3113445" cy="28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252823"/>
                </a:solidFill>
              </a:rPr>
              <a:t>COPYRIGHT@2018 THOUGHTBOX EDUCATION</a:t>
            </a:r>
            <a:endParaRPr lang="en-US" sz="1200" dirty="0">
              <a:solidFill>
                <a:srgbClr val="252823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754372" y="6534030"/>
            <a:ext cx="10024161" cy="7804"/>
          </a:xfrm>
          <a:prstGeom prst="line">
            <a:avLst/>
          </a:prstGeom>
          <a:ln>
            <a:solidFill>
              <a:srgbClr val="2528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68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C8838-F514-4E0D-9A22-CC2F269BC79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22/09/2018</a:t>
            </a:fld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82D6A-13F9-4ACA-8426-D31046CEF0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8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youtube.com/watch?v=AFTBBKIX76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alhealth.org.uk/publications/doing-good-does-you-good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ndomactsofkindness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4je9N26ouY" TargetMode="External"/><Relationship Id="rId2" Type="http://schemas.openxmlformats.org/officeDocument/2006/relationships/hyperlink" Target="http://www.pillarnonprofit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88" y="296516"/>
            <a:ext cx="1430027" cy="57374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06105" y="1232207"/>
            <a:ext cx="5123435" cy="5168286"/>
          </a:xfrm>
          <a:prstGeom prst="ellipse">
            <a:avLst/>
          </a:prstGeom>
          <a:solidFill>
            <a:schemeClr val="bg2">
              <a:lumMod val="10000"/>
              <a:alpha val="34000"/>
            </a:schemeClr>
          </a:solidFill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6105" y="2845329"/>
            <a:ext cx="49478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</a:rPr>
              <a:t>VOLUNTOURISM</a:t>
            </a:r>
            <a:endParaRPr lang="en-GB" sz="2800" b="1" dirty="0" smtClean="0">
              <a:solidFill>
                <a:prstClr val="white"/>
              </a:solidFill>
            </a:endParaRPr>
          </a:p>
          <a:p>
            <a:pPr algn="ctr"/>
            <a:r>
              <a:rPr lang="en-GB" sz="2800" b="1" dirty="0" smtClean="0">
                <a:solidFill>
                  <a:srgbClr val="FEE725"/>
                </a:solidFill>
              </a:rPr>
              <a:t>SOCIAL PERSPECTIVES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8163" y="4654728"/>
            <a:ext cx="3718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Y9&amp;10</a:t>
            </a:r>
          </a:p>
          <a:p>
            <a:pPr algn="ctr"/>
            <a:r>
              <a:rPr lang="en-GB" sz="28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13-15 years</a:t>
            </a:r>
            <a:endParaRPr lang="en-GB" sz="2800" b="1" dirty="0">
              <a:solidFill>
                <a:prstClr val="white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7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6496" y="631857"/>
            <a:ext cx="11337851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35372F"/>
                </a:solidFill>
              </a:rPr>
              <a:t>Continue the mind-map and think of all of the reasons that people may choose to volunteer. Include your own experiences and motivation if relevant.</a:t>
            </a:r>
            <a:endParaRPr lang="en-GB" sz="2400" dirty="0">
              <a:solidFill>
                <a:srgbClr val="35372F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688208" y="2094533"/>
            <a:ext cx="2578608" cy="1965960"/>
          </a:xfrm>
          <a:prstGeom prst="wedgeRoundRectCallout">
            <a:avLst>
              <a:gd name="adj1" fmla="val -18986"/>
              <a:gd name="adj2" fmla="val 49903"/>
              <a:gd name="adj3" fmla="val 16667"/>
            </a:avLst>
          </a:prstGeom>
          <a:solidFill>
            <a:srgbClr val="FB2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+mj-lt"/>
              </a:rPr>
              <a:t>Why do people volunteer?</a:t>
            </a:r>
            <a:endParaRPr lang="en-GB" sz="2800" b="1" dirty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56771" y="1727931"/>
            <a:ext cx="1536192" cy="1627632"/>
          </a:xfrm>
          <a:prstGeom prst="ellipse">
            <a:avLst/>
          </a:prstGeom>
          <a:solidFill>
            <a:srgbClr val="0069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+mj-lt"/>
              </a:rPr>
              <a:t>To help others</a:t>
            </a:r>
            <a:endParaRPr lang="en-GB" b="1" dirty="0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84985" y="4065461"/>
            <a:ext cx="1536192" cy="1627632"/>
          </a:xfrm>
          <a:prstGeom prst="ellipse">
            <a:avLst/>
          </a:prstGeom>
          <a:solidFill>
            <a:srgbClr val="3F8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+mj-lt"/>
              </a:rPr>
              <a:t>To share skills</a:t>
            </a:r>
            <a:endParaRPr lang="en-GB" b="1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31459" y="4777471"/>
            <a:ext cx="1536192" cy="16276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+mj-lt"/>
              </a:rPr>
              <a:t>To improve their CV</a:t>
            </a:r>
            <a:endParaRPr lang="en-GB" b="1" dirty="0"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9845424" y="2336863"/>
            <a:ext cx="1536192" cy="162763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+mj-lt"/>
              </a:rPr>
              <a:t>Altruism</a:t>
            </a:r>
            <a:endParaRPr lang="en-GB" b="1" dirty="0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3257" y="4535804"/>
            <a:ext cx="1536192" cy="16276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+mj-lt"/>
              </a:rPr>
              <a:t>To support those who need</a:t>
            </a:r>
            <a:endParaRPr lang="en-GB" b="1" dirty="0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033909" y="2967297"/>
            <a:ext cx="1654299" cy="9582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77563" y="3981628"/>
            <a:ext cx="1453896" cy="63685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14816" y="3981628"/>
            <a:ext cx="1462645" cy="89268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9" idx="2"/>
          </p:cNvCxnSpPr>
          <p:nvPr/>
        </p:nvCxnSpPr>
        <p:spPr>
          <a:xfrm flipV="1">
            <a:off x="7077838" y="3150679"/>
            <a:ext cx="2767586" cy="11011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62269" y="4069795"/>
            <a:ext cx="65532" cy="70767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14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022" y="4767209"/>
            <a:ext cx="11337851" cy="1409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Spend five minutes working in groups of three or four and come up with a list of ideas about ‘self development’ and ideas about ‘supporting others’. </a:t>
            </a:r>
          </a:p>
          <a:p>
            <a:pPr marL="0" indent="0">
              <a:buNone/>
            </a:pPr>
            <a:r>
              <a:rPr lang="en-GB" sz="2400" dirty="0" smtClean="0"/>
              <a:t>Discuss your response to the question in your group then share with the class.</a:t>
            </a:r>
            <a:endParaRPr lang="en-GB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2" y="922434"/>
            <a:ext cx="3571653" cy="3571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5548" y="1646237"/>
            <a:ext cx="2637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Does volunteering help </a:t>
            </a:r>
            <a:r>
              <a:rPr lang="en-GB" sz="2400" b="1" dirty="0" smtClean="0"/>
              <a:t>ourselves</a:t>
            </a:r>
            <a:r>
              <a:rPr lang="en-GB" sz="2400" dirty="0" smtClean="0"/>
              <a:t> as much as it helps </a:t>
            </a:r>
            <a:r>
              <a:rPr lang="en-GB" sz="2400" b="1" dirty="0" smtClean="0"/>
              <a:t>others</a:t>
            </a:r>
            <a:r>
              <a:rPr lang="en-GB" sz="2400" dirty="0" smtClean="0"/>
              <a:t>? What might this mean?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19" y="3819524"/>
            <a:ext cx="1260581" cy="25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093581" y="2559357"/>
            <a:ext cx="3958720" cy="3930343"/>
          </a:xfrm>
          <a:prstGeom prst="ellipse">
            <a:avLst/>
          </a:prstGeom>
          <a:noFill/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95536" y="3870960"/>
            <a:ext cx="37548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A R E  G O </a:t>
            </a:r>
            <a:r>
              <a:rPr lang="en-GB" sz="2400" b="1" dirty="0" err="1" smtClean="0">
                <a:solidFill>
                  <a:prstClr val="white"/>
                </a:solidFill>
                <a:latin typeface="Foco" panose="020B0504050202020203" pitchFamily="34" charset="0"/>
              </a:rPr>
              <a:t>O</a:t>
            </a:r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 D  </a:t>
            </a:r>
          </a:p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I N T E N T I O N S  </a:t>
            </a:r>
          </a:p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G O </a:t>
            </a:r>
            <a:r>
              <a:rPr lang="en-GB" sz="2400" b="1" dirty="0" err="1" smtClean="0">
                <a:solidFill>
                  <a:prstClr val="white"/>
                </a:solidFill>
                <a:latin typeface="Foco" panose="020B0504050202020203" pitchFamily="34" charset="0"/>
              </a:rPr>
              <a:t>O</a:t>
            </a:r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 D  E N O U G H ?</a:t>
            </a:r>
            <a:endParaRPr lang="en-GB" sz="11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>
              <a:solidFill>
                <a:srgbClr val="35372F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2 0  M I N U T E S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310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97" y="1377950"/>
            <a:ext cx="113378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Watch the following short video (3.06mins) of a person celebrating her 20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Birthday by offering 20 kind acts to strangers:</a:t>
            </a:r>
          </a:p>
          <a:p>
            <a:pPr marL="0" indent="0">
              <a:buNone/>
            </a:pPr>
            <a:r>
              <a:rPr lang="en-GB" sz="2400" b="1" dirty="0" smtClean="0">
                <a:hlinkClick r:id="rId2"/>
              </a:rPr>
              <a:t>20 Random Acts of Kindness</a:t>
            </a:r>
            <a:endParaRPr lang="en-GB" sz="2400" b="1" dirty="0" smtClean="0"/>
          </a:p>
          <a:p>
            <a:pPr marL="0" indent="0">
              <a:buNone/>
            </a:pPr>
            <a:r>
              <a:rPr lang="en-GB" sz="1600" dirty="0" smtClean="0"/>
              <a:t>(click on the link to watch the film)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2818983"/>
            <a:ext cx="3978275" cy="265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22" y="991147"/>
            <a:ext cx="11337851" cy="5127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Being good to others makes us feel good – it is in a way a positive feedback loop. Kindness feels good, and so the more we are good to others, the more we are good to ourselves.</a:t>
            </a:r>
          </a:p>
          <a:p>
            <a:pPr marL="0" indent="0">
              <a:buNone/>
            </a:pPr>
            <a:r>
              <a:rPr lang="en-GB" sz="2400" dirty="0" smtClean="0"/>
              <a:t>As a class, discuss together: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57" y="2733675"/>
            <a:ext cx="2398559" cy="2398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7750" y="3425122"/>
            <a:ext cx="174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35372F"/>
                </a:solidFill>
              </a:rPr>
              <a:t>Why is kindness infectious?</a:t>
            </a:r>
            <a:endParaRPr lang="en-GB" sz="2000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Read the short article published by the Mental Health Foundation entitled: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Doing good </a:t>
            </a:r>
            <a:r>
              <a:rPr lang="en-GB" dirty="0">
                <a:hlinkClick r:id="rId2"/>
              </a:rPr>
              <a:t>d</a:t>
            </a:r>
            <a:r>
              <a:rPr lang="en-GB" dirty="0" smtClean="0">
                <a:hlinkClick r:id="rId2"/>
              </a:rPr>
              <a:t>oes </a:t>
            </a:r>
            <a:r>
              <a:rPr lang="en-GB" dirty="0">
                <a:hlinkClick r:id="rId2"/>
              </a:rPr>
              <a:t>y</a:t>
            </a:r>
            <a:r>
              <a:rPr lang="en-GB" dirty="0" smtClean="0">
                <a:hlinkClick r:id="rId2"/>
              </a:rPr>
              <a:t>ou </a:t>
            </a:r>
            <a:r>
              <a:rPr lang="en-GB" dirty="0">
                <a:hlinkClick r:id="rId2"/>
              </a:rPr>
              <a:t>g</a:t>
            </a:r>
            <a:r>
              <a:rPr lang="en-GB" dirty="0" smtClean="0">
                <a:hlinkClick r:id="rId2"/>
              </a:rPr>
              <a:t>ood</a:t>
            </a:r>
            <a:endParaRPr lang="en-GB" dirty="0" smtClean="0"/>
          </a:p>
          <a:p>
            <a:pPr marL="0" indent="0">
              <a:buNone/>
            </a:pPr>
            <a:r>
              <a:rPr lang="en-GB" sz="1800" dirty="0" smtClean="0"/>
              <a:t>(click on the link to open the article)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Share ideas and discuss interesting points together after reading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2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4224" y="1952625"/>
            <a:ext cx="11594103" cy="560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Volunteering overseas </a:t>
            </a:r>
            <a:r>
              <a:rPr lang="en-GB" sz="2400" dirty="0" smtClean="0"/>
              <a:t>has now become very popular, especially within schools and for young people taking gap years. </a:t>
            </a:r>
          </a:p>
          <a:p>
            <a:pPr marL="0" indent="0">
              <a:buNone/>
            </a:pPr>
            <a:r>
              <a:rPr lang="en-GB" sz="2400" dirty="0" smtClean="0"/>
              <a:t>Many schools and colleges now promote the idea of volunteering overseas, as it is seen to be a good thing for young people to build up their confidence and cultural awareness (and their CV) whilst helping others.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580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06" y="1403859"/>
            <a:ext cx="3103437" cy="3103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60644" y="2224034"/>
            <a:ext cx="2637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What are some of the reasons people might choose to volunteer overseas?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19" y="3819524"/>
            <a:ext cx="1260581" cy="259440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99" y="2079737"/>
            <a:ext cx="2916126" cy="29161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63454" y="2568304"/>
            <a:ext cx="2369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Does your school offer any links to overseas volunteer projects?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3582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2603" y="1562162"/>
            <a:ext cx="6882386" cy="134734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Spend some time talking with the person sitting next to you and see if you can come up with a definition for each of these. What differences are there, if any?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948335" y="4401947"/>
            <a:ext cx="6412992" cy="1347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/>
              <a:t>Make a list on the board of some of the famous charities that you have heard of e.g. Oxfam.</a:t>
            </a:r>
            <a:endParaRPr lang="en-GB" sz="2400" dirty="0"/>
          </a:p>
        </p:txBody>
      </p:sp>
      <p:pic>
        <p:nvPicPr>
          <p:cNvPr id="1026" name="Picture 2" descr="https://cdn.pixabay.com/photo/2014/04/03/10/28/stickman-310590_960_72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97" y="3742836"/>
            <a:ext cx="1565084" cy="313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9" y="644969"/>
            <a:ext cx="3181727" cy="3181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1813" y="1769074"/>
            <a:ext cx="2382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What is a </a:t>
            </a:r>
            <a:r>
              <a:rPr lang="en-GB" sz="2400" b="1" dirty="0" smtClean="0"/>
              <a:t>charity</a:t>
            </a:r>
            <a:r>
              <a:rPr lang="en-GB" sz="2400" dirty="0" smtClean="0"/>
              <a:t>? What is an </a:t>
            </a:r>
            <a:r>
              <a:rPr lang="en-GB" sz="2400" b="1" dirty="0" smtClean="0"/>
              <a:t>NGO</a:t>
            </a:r>
            <a:r>
              <a:rPr lang="en-GB" sz="2400" dirty="0" smtClean="0"/>
              <a:t>? </a:t>
            </a:r>
            <a:endParaRPr lang="en-GB" sz="2400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717" y="3121469"/>
            <a:ext cx="3181727" cy="31817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60670" y="3742836"/>
            <a:ext cx="2382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Do you know of any charities or NGOs who are working overseas?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684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6357161" y="752475"/>
            <a:ext cx="4733925" cy="4476750"/>
          </a:xfrm>
          <a:prstGeom prst="wedgeEllipseCallout">
            <a:avLst/>
          </a:prstGeom>
          <a:solidFill>
            <a:srgbClr val="3F8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latin typeface="+mj-lt"/>
              </a:rPr>
              <a:t>An </a:t>
            </a:r>
            <a:r>
              <a:rPr lang="en-GB" sz="3200" b="1" dirty="0" smtClean="0">
                <a:latin typeface="+mj-lt"/>
              </a:rPr>
              <a:t>NGO </a:t>
            </a:r>
            <a:r>
              <a:rPr lang="en-GB" sz="2400" b="1" dirty="0" smtClean="0">
                <a:latin typeface="+mj-lt"/>
              </a:rPr>
              <a:t>(non-governmental organization) is any non-profit, voluntary citizens' group which is organized on a local, national or international level.</a:t>
            </a:r>
            <a:endParaRPr lang="en-GB" sz="2400" b="1" dirty="0">
              <a:latin typeface="+mj-lt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33450" y="752475"/>
            <a:ext cx="4733925" cy="4476750"/>
          </a:xfrm>
          <a:prstGeom prst="wedgeEllipseCallout">
            <a:avLst/>
          </a:prstGeom>
          <a:solidFill>
            <a:srgbClr val="FB2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+mj-lt"/>
              </a:rPr>
              <a:t>A </a:t>
            </a:r>
            <a:r>
              <a:rPr lang="en-GB" sz="3200" b="1" dirty="0">
                <a:latin typeface="+mj-lt"/>
              </a:rPr>
              <a:t>charity </a:t>
            </a:r>
            <a:r>
              <a:rPr lang="en-GB" sz="2400" b="1" dirty="0">
                <a:latin typeface="+mj-lt"/>
              </a:rPr>
              <a:t>is an organisation set up to help society in some </a:t>
            </a:r>
            <a:r>
              <a:rPr lang="en-GB" sz="2400" b="1" dirty="0" smtClean="0">
                <a:latin typeface="+mj-lt"/>
              </a:rPr>
              <a:t>way, whether that is </a:t>
            </a:r>
            <a:r>
              <a:rPr lang="en-GB" sz="2400" b="1" dirty="0">
                <a:latin typeface="+mj-lt"/>
              </a:rPr>
              <a:t>helping certain groups </a:t>
            </a:r>
            <a:r>
              <a:rPr lang="en-GB" sz="2400" b="1" dirty="0" smtClean="0">
                <a:latin typeface="+mj-lt"/>
              </a:rPr>
              <a:t>at home or </a:t>
            </a:r>
            <a:r>
              <a:rPr lang="en-GB" sz="2400" b="1" dirty="0">
                <a:latin typeface="+mj-lt"/>
              </a:rPr>
              <a:t>elsewhere in the world, promoting arts or sport, or helping the environment or animals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12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534280" y="870257"/>
            <a:ext cx="5123435" cy="5168286"/>
          </a:xfrm>
          <a:prstGeom prst="ellipse">
            <a:avLst/>
          </a:prstGeom>
          <a:noFill/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9072" y="2954559"/>
            <a:ext cx="501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W H O  W A N T S  T O  B E  </a:t>
            </a:r>
          </a:p>
          <a:p>
            <a:pPr algn="ctr"/>
            <a:r>
              <a:rPr lang="en-GB" sz="28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A  V O L U N T E </a:t>
            </a:r>
            <a:r>
              <a:rPr lang="en-GB" sz="2800" b="1" dirty="0" err="1" smtClean="0">
                <a:solidFill>
                  <a:prstClr val="white"/>
                </a:solidFill>
                <a:latin typeface="Foco" panose="020B0504050202020203" pitchFamily="34" charset="0"/>
              </a:rPr>
              <a:t>E</a:t>
            </a:r>
            <a:r>
              <a:rPr lang="en-GB" sz="28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 R?</a:t>
            </a:r>
            <a:endParaRPr lang="en-GB" sz="12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r>
              <a:rPr lang="en-GB" sz="2400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W E E K  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6966" y="4958215"/>
            <a:ext cx="3718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  M I N U T E S </a:t>
            </a:r>
            <a:endParaRPr lang="en-GB" sz="2000" dirty="0">
              <a:solidFill>
                <a:prstClr val="white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7015699" y="5123864"/>
            <a:ext cx="60959" cy="68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5109555" y="5138349"/>
            <a:ext cx="60959" cy="68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4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425" y="579120"/>
            <a:ext cx="11001377" cy="5597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Look at these two approaches to how charities are working in other countries (offering what is called “Development Aid” and see if you can </a:t>
            </a:r>
            <a:r>
              <a:rPr lang="en-GB" sz="2400" b="1" dirty="0" smtClean="0"/>
              <a:t>spot the differences</a:t>
            </a:r>
            <a:r>
              <a:rPr lang="en-GB" sz="2400" dirty="0" smtClean="0"/>
              <a:t>.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168400" y="2143760"/>
          <a:ext cx="5516880" cy="3469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35812051"/>
              </p:ext>
            </p:extLst>
          </p:nvPr>
        </p:nvGraphicFramePr>
        <p:xfrm>
          <a:off x="4653916" y="1838960"/>
          <a:ext cx="5694678" cy="384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2" descr="http://previews.123rf.com/images/viktor88/viktor881209/viktor88120900014/15234847-Confident-businessman-showing-thumbs-up-sign-Stock-Photo-thumbs-man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13" y="1838960"/>
            <a:ext cx="1422574" cy="18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t3.ftcdn.net/jpg/01/01/90/90/240_F_101909083_63qzWw4ZRqqfNcWMqY5cIZgDe4eRSDUP.jpg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1552" y="2021840"/>
            <a:ext cx="2496311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38" y="1930844"/>
            <a:ext cx="3181727" cy="3181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2209" y="2485415"/>
            <a:ext cx="2382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Why do you think charities often use a “top-down” approach rather than a “bottom-up” when working overseas?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64" y="1331382"/>
            <a:ext cx="3181727" cy="3181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7360" y="2238378"/>
            <a:ext cx="2382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Which system do you think is likely to be more successful in the long term? Why?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2392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41" y="1836763"/>
            <a:ext cx="4881489" cy="3131133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39425" y="1394460"/>
            <a:ext cx="6573516" cy="401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Although the notion of helping others is hugely positive, we are beginning to see some of the problems that come with this sort of volunteering. </a:t>
            </a:r>
          </a:p>
          <a:p>
            <a:pPr marL="0" indent="0">
              <a:buNone/>
            </a:pPr>
            <a:r>
              <a:rPr lang="en-GB" sz="2400" dirty="0" smtClean="0"/>
              <a:t>Top-down projects is one of them and there </a:t>
            </a:r>
            <a:r>
              <a:rPr lang="en-GB" sz="2400" dirty="0"/>
              <a:t>is a lot of research happening across the world right now to </a:t>
            </a:r>
            <a:r>
              <a:rPr lang="en-GB" sz="2400" b="1" dirty="0"/>
              <a:t>expose </a:t>
            </a:r>
            <a:r>
              <a:rPr lang="en-GB" sz="2400" b="1" dirty="0" smtClean="0"/>
              <a:t>many of </a:t>
            </a:r>
            <a:r>
              <a:rPr lang="en-GB" sz="2400" b="1" dirty="0"/>
              <a:t>the </a:t>
            </a:r>
            <a:r>
              <a:rPr lang="en-GB" sz="2400" b="1" dirty="0" smtClean="0"/>
              <a:t>other problems </a:t>
            </a:r>
            <a:r>
              <a:rPr lang="en-GB" sz="2400" dirty="0" smtClean="0"/>
              <a:t>that are coming out of overseas volunteering.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955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1793" y="1309677"/>
            <a:ext cx="115002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r>
              <a:rPr lang="en-GB" sz="2400" dirty="0" smtClean="0"/>
              <a:t>How might some of the following create problems when volunteering overseas?:</a:t>
            </a:r>
          </a:p>
          <a:p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L</a:t>
            </a:r>
            <a:r>
              <a:rPr lang="en-GB" sz="2400" b="1" dirty="0" smtClean="0"/>
              <a:t>anguage barriers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 smtClean="0"/>
              <a:t>Lack </a:t>
            </a:r>
            <a:r>
              <a:rPr lang="en-GB" sz="2400" b="1" dirty="0"/>
              <a:t>of </a:t>
            </a:r>
            <a:r>
              <a:rPr lang="en-GB" sz="2400" b="1" dirty="0" smtClean="0"/>
              <a:t>skills in the job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 smtClean="0"/>
              <a:t>Differences in culture and habits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 smtClean="0"/>
              <a:t>Short-term volunteering placement</a:t>
            </a:r>
          </a:p>
          <a:p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Think about each one and see if you can come up with some issues that may arise</a:t>
            </a:r>
          </a:p>
        </p:txBody>
      </p:sp>
    </p:spTree>
    <p:extLst>
      <p:ext uri="{BB962C8B-B14F-4D97-AF65-F5344CB8AC3E}">
        <p14:creationId xmlns:p14="http://schemas.microsoft.com/office/powerpoint/2010/main" val="187958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350" y="2276475"/>
            <a:ext cx="11010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For example, sending unskilled people to work in countries where they don’t know the language or culture, and are working in projects that could employ a local skilled professional instead means that there are </a:t>
            </a:r>
            <a:r>
              <a:rPr lang="en-GB" sz="2400" b="1" dirty="0"/>
              <a:t>negative ripple effects </a:t>
            </a:r>
            <a:r>
              <a:rPr lang="en-GB" sz="2400" dirty="0"/>
              <a:t>happening because of the project. </a:t>
            </a:r>
          </a:p>
        </p:txBody>
      </p:sp>
    </p:spTree>
    <p:extLst>
      <p:ext uri="{BB962C8B-B14F-4D97-AF65-F5344CB8AC3E}">
        <p14:creationId xmlns:p14="http://schemas.microsoft.com/office/powerpoint/2010/main" val="1308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09" y="1493917"/>
            <a:ext cx="3654766" cy="36547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01096" y="1973795"/>
            <a:ext cx="2382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Why do you think we don’t often question whether our help is </a:t>
            </a:r>
            <a:r>
              <a:rPr lang="en-GB" sz="2400" i="1" dirty="0" smtClean="0"/>
              <a:t>actually</a:t>
            </a:r>
            <a:r>
              <a:rPr lang="en-GB" sz="2400" dirty="0" smtClean="0"/>
              <a:t> helpful when we volunteer?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67" y="3457574"/>
            <a:ext cx="1501240" cy="30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22" y="991147"/>
            <a:ext cx="11337851" cy="51276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Think about ways  you can pledge to do good in your local community, either by getting involved in some charity work, or doing something really simple and effortless like a random act of kindness.</a:t>
            </a:r>
          </a:p>
          <a:p>
            <a:pPr marL="0" indent="0">
              <a:buNone/>
            </a:pP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For inspiration on becoming a </a:t>
            </a:r>
            <a:r>
              <a:rPr lang="en-GB" sz="2400" dirty="0" err="1" smtClean="0"/>
              <a:t>RAKtivist</a:t>
            </a:r>
            <a:r>
              <a:rPr lang="en-GB" sz="2400" dirty="0" smtClean="0"/>
              <a:t> (a Random Acts of Kindness –</a:t>
            </a:r>
            <a:r>
              <a:rPr lang="en-GB" sz="2400" dirty="0" err="1" smtClean="0"/>
              <a:t>ivist</a:t>
            </a:r>
            <a:r>
              <a:rPr lang="en-GB" sz="2400" dirty="0" smtClean="0"/>
              <a:t>!) explore the ‘Random Acts of Kindness’ website: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hlinkClick r:id="rId2"/>
              </a:rPr>
              <a:t>https://www.randomactsofkindness.org/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68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534280" y="899133"/>
            <a:ext cx="5123435" cy="5168286"/>
          </a:xfrm>
          <a:prstGeom prst="ellipse">
            <a:avLst/>
          </a:prstGeom>
          <a:solidFill>
            <a:schemeClr val="bg2">
              <a:lumMod val="10000"/>
              <a:alpha val="34000"/>
            </a:schemeClr>
          </a:solidFill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3874" y="2784000"/>
            <a:ext cx="501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VOLUNTOURISM</a:t>
            </a:r>
          </a:p>
          <a:p>
            <a:pPr algn="ctr"/>
            <a:endParaRPr lang="en-GB" sz="12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T H I S </a:t>
            </a:r>
            <a:r>
              <a:rPr lang="en-GB" b="1" dirty="0">
                <a:solidFill>
                  <a:srgbClr val="FEE725"/>
                </a:solidFill>
                <a:latin typeface="Foco" panose="020B0504050202020203" pitchFamily="34" charset="0"/>
              </a:rPr>
              <a:t> </a:t>
            </a:r>
            <a:r>
              <a:rPr lang="en-GB" b="1" dirty="0" err="1" smtClean="0">
                <a:solidFill>
                  <a:srgbClr val="FEE725"/>
                </a:solidFill>
                <a:latin typeface="Foco" panose="020B0504050202020203" pitchFamily="34" charset="0"/>
              </a:rPr>
              <a:t>S</a:t>
            </a:r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 O R T  O F  L E A R N I N G  </a:t>
            </a:r>
          </a:p>
          <a:p>
            <a:pPr algn="ctr"/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C A N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’ </a:t>
            </a:r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T  W A I T </a:t>
            </a:r>
          </a:p>
        </p:txBody>
      </p:sp>
    </p:spTree>
    <p:extLst>
      <p:ext uri="{BB962C8B-B14F-4D97-AF65-F5344CB8AC3E}">
        <p14:creationId xmlns:p14="http://schemas.microsoft.com/office/powerpoint/2010/main" val="38888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69" y="292939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35372F"/>
                </a:solidFill>
              </a:rPr>
              <a:t>In this lesson, students will: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9433" y="1791910"/>
            <a:ext cx="99769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5372F"/>
                </a:solidFill>
              </a:rPr>
              <a:t>Think about and discuss what volunteering means and </a:t>
            </a:r>
            <a:r>
              <a:rPr lang="en-GB" dirty="0" smtClean="0">
                <a:solidFill>
                  <a:srgbClr val="35372F"/>
                </a:solidFill>
              </a:rPr>
              <a:t>explore why many </a:t>
            </a:r>
            <a:r>
              <a:rPr lang="en-GB" dirty="0">
                <a:solidFill>
                  <a:srgbClr val="35372F"/>
                </a:solidFill>
              </a:rPr>
              <a:t>people </a:t>
            </a:r>
            <a:r>
              <a:rPr lang="en-GB" dirty="0" smtClean="0">
                <a:solidFill>
                  <a:srgbClr val="35372F"/>
                </a:solidFill>
              </a:rPr>
              <a:t>choose to travel overseas </a:t>
            </a:r>
            <a:r>
              <a:rPr lang="en-GB" dirty="0">
                <a:solidFill>
                  <a:srgbClr val="35372F"/>
                </a:solidFill>
              </a:rPr>
              <a:t>to volunteer</a:t>
            </a:r>
          </a:p>
          <a:p>
            <a:pPr marL="0" indent="0">
              <a:buNone/>
            </a:pPr>
            <a:endParaRPr lang="en-GB" sz="1050" dirty="0">
              <a:solidFill>
                <a:srgbClr val="35372F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35372F"/>
                </a:solidFill>
              </a:rPr>
              <a:t>Understand </a:t>
            </a:r>
            <a:r>
              <a:rPr lang="en-GB" dirty="0" smtClean="0">
                <a:solidFill>
                  <a:srgbClr val="35372F"/>
                </a:solidFill>
              </a:rPr>
              <a:t>the motivation behind volunteering and explore some of the direct and indirect impacts of our actions</a:t>
            </a:r>
            <a:endParaRPr lang="en-GB" dirty="0">
              <a:solidFill>
                <a:srgbClr val="35372F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5372F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35372F"/>
                </a:solidFill>
              </a:rPr>
              <a:t>Explore and unravel some of the stereotypes about charities and </a:t>
            </a:r>
            <a:r>
              <a:rPr lang="en-GB" dirty="0" smtClean="0">
                <a:solidFill>
                  <a:srgbClr val="35372F"/>
                </a:solidFill>
              </a:rPr>
              <a:t>overseas aid and volunteering that exist, and start to </a:t>
            </a:r>
            <a:r>
              <a:rPr lang="en-GB" dirty="0">
                <a:solidFill>
                  <a:srgbClr val="35372F"/>
                </a:solidFill>
              </a:rPr>
              <a:t>develop a more open-minded </a:t>
            </a:r>
            <a:r>
              <a:rPr lang="en-GB" dirty="0" smtClean="0">
                <a:solidFill>
                  <a:srgbClr val="35372F"/>
                </a:solidFill>
              </a:rPr>
              <a:t>approach to the notion of  ‘aid’</a:t>
            </a:r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0369" y="1618502"/>
            <a:ext cx="1177268" cy="1201367"/>
          </a:xfrm>
          <a:prstGeom prst="ellipse">
            <a:avLst/>
          </a:prstGeom>
          <a:solidFill>
            <a:srgbClr val="3537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600" b="1" dirty="0" smtClean="0">
                <a:solidFill>
                  <a:srgbClr val="FEE725"/>
                </a:solidFill>
                <a:latin typeface="Foco"/>
              </a:rPr>
              <a:t>THINK!</a:t>
            </a:r>
            <a:endParaRPr lang="en-GB" sz="1600" b="1" dirty="0">
              <a:solidFill>
                <a:srgbClr val="FEE725"/>
              </a:solidFill>
              <a:latin typeface="Foco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70369" y="3078706"/>
            <a:ext cx="1177268" cy="1201367"/>
          </a:xfrm>
          <a:prstGeom prst="ellipse">
            <a:avLst/>
          </a:prstGeom>
          <a:solidFill>
            <a:srgbClr val="3537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600" b="1" dirty="0" smtClean="0">
                <a:solidFill>
                  <a:srgbClr val="FEE725"/>
                </a:solidFill>
                <a:latin typeface="Foco"/>
              </a:rPr>
              <a:t>FEEL!</a:t>
            </a:r>
            <a:endParaRPr lang="en-GB" sz="1600" b="1" dirty="0">
              <a:solidFill>
                <a:srgbClr val="FEE725"/>
              </a:solidFill>
              <a:latin typeface="Foco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0369" y="4538910"/>
            <a:ext cx="1177268" cy="1201367"/>
          </a:xfrm>
          <a:prstGeom prst="ellipse">
            <a:avLst/>
          </a:prstGeom>
          <a:solidFill>
            <a:srgbClr val="3537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b="1" dirty="0">
              <a:solidFill>
                <a:srgbClr val="FEE72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541" y="4971927"/>
            <a:ext cx="1096923" cy="33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EE725"/>
                </a:solidFill>
                <a:latin typeface="Foco"/>
              </a:rPr>
              <a:t>UNLEARN!</a:t>
            </a:r>
            <a:endParaRPr lang="en-GB" sz="1600" b="1" dirty="0">
              <a:solidFill>
                <a:srgbClr val="FEE725"/>
              </a:solidFill>
              <a:latin typeface="Foco"/>
            </a:endParaRPr>
          </a:p>
        </p:txBody>
      </p:sp>
    </p:spTree>
    <p:extLst>
      <p:ext uri="{BB962C8B-B14F-4D97-AF65-F5344CB8AC3E}">
        <p14:creationId xmlns:p14="http://schemas.microsoft.com/office/powerpoint/2010/main" val="42612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093581" y="2559357"/>
            <a:ext cx="3958720" cy="3930343"/>
          </a:xfrm>
          <a:prstGeom prst="ellipse">
            <a:avLst/>
          </a:prstGeom>
          <a:noFill/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5593" y="4251960"/>
            <a:ext cx="37548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P R E  L E S </a:t>
            </a:r>
            <a:r>
              <a:rPr lang="en-GB" sz="2400" b="1" dirty="0" err="1" smtClean="0">
                <a:solidFill>
                  <a:prstClr val="white"/>
                </a:solidFill>
                <a:latin typeface="Foco" panose="020B0504050202020203" pitchFamily="34" charset="0"/>
              </a:rPr>
              <a:t>S</a:t>
            </a:r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 O N </a:t>
            </a:r>
          </a:p>
          <a:p>
            <a:pPr algn="ctr"/>
            <a:r>
              <a:rPr lang="en-GB" sz="2400" b="1" dirty="0">
                <a:solidFill>
                  <a:prstClr val="white"/>
                </a:solidFill>
                <a:latin typeface="Foco" panose="020B0504050202020203" pitchFamily="34" charset="0"/>
              </a:rPr>
              <a:t> </a:t>
            </a:r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R E F L E C T I O N S </a:t>
            </a:r>
            <a:endParaRPr lang="en-GB" sz="11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 smtClean="0">
              <a:solidFill>
                <a:srgbClr val="35372F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3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– </a:t>
            </a:r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5  M I N U T E S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342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260" y="1021970"/>
            <a:ext cx="10889510" cy="4988243"/>
          </a:xfrm>
        </p:spPr>
        <p:txBody>
          <a:bodyPr>
            <a:normAutofit/>
          </a:bodyPr>
          <a:lstStyle/>
          <a:p>
            <a:pPr marL="228597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dirty="0">
                <a:solidFill>
                  <a:srgbClr val="35372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dirty="0" smtClean="0">
                <a:solidFill>
                  <a:srgbClr val="35372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ntroduce the following REFLECTIVE QUESTIONS for students to consider during the lesson:</a:t>
            </a:r>
          </a:p>
          <a:p>
            <a:pPr marL="228597" indent="0">
              <a:lnSpc>
                <a:spcPct val="115000"/>
              </a:lnSpc>
              <a:spcAft>
                <a:spcPts val="1000"/>
              </a:spcAft>
              <a:buNone/>
            </a:pPr>
            <a:endParaRPr lang="en-GB" sz="1200" dirty="0" smtClean="0">
              <a:solidFill>
                <a:srgbClr val="35372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5" lvl="1" indent="-514350">
              <a:buFont typeface="+mj-lt"/>
              <a:buAutoNum type="arabicPeriod"/>
            </a:pPr>
            <a:r>
              <a:rPr lang="en-GB" dirty="0">
                <a:solidFill>
                  <a:srgbClr val="35372F"/>
                </a:solidFill>
              </a:rPr>
              <a:t>What is volunteering? Why do y</a:t>
            </a:r>
            <a:r>
              <a:rPr lang="en-GB" dirty="0" smtClean="0">
                <a:solidFill>
                  <a:srgbClr val="35372F"/>
                </a:solidFill>
              </a:rPr>
              <a:t>ou think so </a:t>
            </a:r>
            <a:r>
              <a:rPr lang="en-GB" dirty="0">
                <a:solidFill>
                  <a:srgbClr val="35372F"/>
                </a:solidFill>
              </a:rPr>
              <a:t>many people choose to volunteer?</a:t>
            </a:r>
          </a:p>
          <a:p>
            <a:pPr marL="971555" lvl="1" indent="-514350">
              <a:buFont typeface="+mj-lt"/>
              <a:buAutoNum type="arabicPeriod"/>
            </a:pPr>
            <a:r>
              <a:rPr lang="en-GB" dirty="0" smtClean="0">
                <a:solidFill>
                  <a:srgbClr val="35372F"/>
                </a:solidFill>
              </a:rPr>
              <a:t>Why is volunteering overseas  so popular amongst young people?</a:t>
            </a:r>
          </a:p>
          <a:p>
            <a:pPr marL="971555" lvl="1" indent="-514350">
              <a:buFont typeface="+mj-lt"/>
              <a:buAutoNum type="arabicPeriod"/>
            </a:pPr>
            <a:r>
              <a:rPr lang="en-GB" dirty="0" smtClean="0">
                <a:solidFill>
                  <a:srgbClr val="35372F"/>
                </a:solidFill>
              </a:rPr>
              <a:t>Is </a:t>
            </a:r>
            <a:r>
              <a:rPr lang="en-GB" dirty="0">
                <a:solidFill>
                  <a:srgbClr val="35372F"/>
                </a:solidFill>
              </a:rPr>
              <a:t>volunteering always helpful, do you think? Why? </a:t>
            </a:r>
          </a:p>
          <a:p>
            <a:pPr marL="971555" lvl="1" indent="-514350">
              <a:buFont typeface="+mj-lt"/>
              <a:buAutoNum type="arabicPeriod"/>
            </a:pPr>
            <a:endParaRPr lang="en-GB" dirty="0">
              <a:solidFill>
                <a:srgbClr val="35372F"/>
              </a:solidFill>
            </a:endParaRPr>
          </a:p>
          <a:p>
            <a:pPr marL="457205" lvl="1" indent="0">
              <a:buNone/>
            </a:pPr>
            <a:endParaRPr lang="en-GB" dirty="0"/>
          </a:p>
          <a:p>
            <a:pPr marL="971555" lvl="1" indent="-514350">
              <a:buFont typeface="+mj-lt"/>
              <a:buAutoNum type="arabicPeriod"/>
            </a:pPr>
            <a:endParaRPr lang="en-GB" b="1" dirty="0">
              <a:solidFill>
                <a:srgbClr val="35372F"/>
              </a:solidFill>
            </a:endParaRPr>
          </a:p>
          <a:p>
            <a:pPr marL="457205" lvl="1" indent="0"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80150" y="6356350"/>
            <a:ext cx="591185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8" y="177239"/>
            <a:ext cx="1430027" cy="5737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093581" y="2559357"/>
            <a:ext cx="3958720" cy="3930343"/>
          </a:xfrm>
          <a:prstGeom prst="ellipse">
            <a:avLst/>
          </a:prstGeom>
          <a:noFill/>
          <a:ln w="171450">
            <a:solidFill>
              <a:srgbClr val="FEE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5593" y="4251960"/>
            <a:ext cx="37548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  <a:latin typeface="Foco" panose="020B0504050202020203" pitchFamily="34" charset="0"/>
              </a:rPr>
              <a:t>B E I N G  A L T R U I S T I C</a:t>
            </a:r>
            <a:endParaRPr lang="en-GB" sz="1100" b="1" dirty="0" smtClean="0">
              <a:solidFill>
                <a:prstClr val="white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>
              <a:solidFill>
                <a:srgbClr val="35372F"/>
              </a:solidFill>
              <a:latin typeface="Foco" panose="020B0504050202020203" pitchFamily="34" charset="0"/>
            </a:endParaRPr>
          </a:p>
          <a:p>
            <a:pPr algn="ctr"/>
            <a:endParaRPr lang="en-GB" b="1" dirty="0">
              <a:solidFill>
                <a:srgbClr val="FEE725"/>
              </a:solidFill>
              <a:latin typeface="Foco" panose="020B0504050202020203" pitchFamily="34" charset="0"/>
            </a:endParaRPr>
          </a:p>
          <a:p>
            <a:pPr algn="ctr"/>
            <a:r>
              <a:rPr lang="en-GB" b="1" dirty="0" smtClean="0">
                <a:solidFill>
                  <a:srgbClr val="FEE725"/>
                </a:solidFill>
                <a:latin typeface="Foco" panose="020B0504050202020203" pitchFamily="34" charset="0"/>
              </a:rPr>
              <a:t>1 0  M I N U T E S </a:t>
            </a:r>
            <a:r>
              <a:rPr lang="en-GB" dirty="0" smtClean="0">
                <a:solidFill>
                  <a:srgbClr val="FEE725"/>
                </a:solidFill>
                <a:latin typeface="Foco" panose="020B0504050202020203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2301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35372F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35372F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37618" y="1124818"/>
            <a:ext cx="111495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35372F"/>
                </a:solidFill>
              </a:rPr>
              <a:t>Watch the short video </a:t>
            </a:r>
            <a:r>
              <a:rPr lang="en-GB" sz="2800" dirty="0" smtClean="0">
                <a:solidFill>
                  <a:srgbClr val="35372F"/>
                </a:solidFill>
              </a:rPr>
              <a:t>(2.27 </a:t>
            </a:r>
            <a:r>
              <a:rPr lang="en-GB" sz="2800" dirty="0">
                <a:solidFill>
                  <a:srgbClr val="35372F"/>
                </a:solidFill>
              </a:rPr>
              <a:t>mins) made by </a:t>
            </a:r>
            <a:r>
              <a:rPr lang="en-GB" sz="2800" dirty="0" smtClean="0">
                <a:solidFill>
                  <a:srgbClr val="35372F"/>
                </a:solidFill>
              </a:rPr>
              <a:t>a global volunteer organisation </a:t>
            </a:r>
            <a:r>
              <a:rPr lang="en-GB" sz="2800" dirty="0" smtClean="0">
                <a:solidFill>
                  <a:srgbClr val="35372F"/>
                </a:solidFill>
                <a:hlinkClick r:id="rId2"/>
              </a:rPr>
              <a:t>Pillar Non-Profit </a:t>
            </a:r>
            <a:r>
              <a:rPr lang="en-GB" sz="2800" dirty="0" smtClean="0">
                <a:solidFill>
                  <a:srgbClr val="35372F"/>
                </a:solidFill>
              </a:rPr>
              <a:t>entitled:</a:t>
            </a:r>
            <a:endParaRPr lang="en-GB" sz="2800" dirty="0">
              <a:solidFill>
                <a:srgbClr val="35372F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97994" y="2870772"/>
            <a:ext cx="539800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 dirty="0" smtClean="0">
                <a:solidFill>
                  <a:srgbClr val="35372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Youth Volunteering</a:t>
            </a:r>
            <a:endParaRPr lang="en-GB" altLang="en-US" sz="3600" b="1" dirty="0" smtClean="0">
              <a:solidFill>
                <a:srgbClr val="35372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altLang="en-US" sz="1400" b="1" dirty="0" smtClean="0">
                <a:solidFill>
                  <a:srgbClr val="35372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altLang="en-US" sz="1400" b="1" dirty="0" smtClean="0">
                <a:solidFill>
                  <a:srgbClr val="35372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(Click on the hyperlink above to watch the film)</a:t>
            </a:r>
            <a:endParaRPr lang="en-GB" altLang="en-US" sz="1200" dirty="0" smtClean="0">
              <a:solidFill>
                <a:srgbClr val="35372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400" dirty="0" smtClean="0">
              <a:solidFill>
                <a:srgbClr val="35372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ytimg.com/vi/q4je9N26ouY/maxresdefaul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221" y="2316775"/>
            <a:ext cx="6100482" cy="34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80150" y="6356350"/>
            <a:ext cx="591185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srgbClr val="35372F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153275" y="2067947"/>
            <a:ext cx="471792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 smtClean="0">
                <a:solidFill>
                  <a:srgbClr val="35372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Allow students a few minutes to respond to the film with people sitting near to them.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400" dirty="0">
              <a:solidFill>
                <a:srgbClr val="35372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 smtClean="0">
                <a:solidFill>
                  <a:srgbClr val="35372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After sharing their initial responses, ask them to consider the following questions:</a:t>
            </a:r>
            <a:endParaRPr lang="en-GB" altLang="en-US" sz="4000" dirty="0" smtClean="0">
              <a:solidFill>
                <a:srgbClr val="35372F"/>
              </a:solidFill>
            </a:endParaRPr>
          </a:p>
        </p:txBody>
      </p:sp>
      <p:pic>
        <p:nvPicPr>
          <p:cNvPr id="10" name="Picture 2" descr="https://i.ytimg.com/vi/q4je9N26ouY/maxres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44" y="1691014"/>
            <a:ext cx="6100482" cy="34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75" y="1303614"/>
            <a:ext cx="2976911" cy="2976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4572" y="2007239"/>
            <a:ext cx="2194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Why do you think people like to volunteer?</a:t>
            </a:r>
            <a:endParaRPr lang="en-GB" sz="24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55" y="2093679"/>
            <a:ext cx="3181727" cy="31817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45326" y="2715046"/>
            <a:ext cx="2382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Have you ever done any voluntary work? How did you find the experience?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030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Custom 4">
      <a:dk1>
        <a:srgbClr val="35372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Foco"/>
        <a:ea typeface=""/>
        <a:cs typeface=""/>
      </a:majorFont>
      <a:minorFont>
        <a:latin typeface="Foc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</TotalTime>
  <Words>1158</Words>
  <Application>Microsoft Office PowerPoint</Application>
  <PresentationFormat>Widescreen</PresentationFormat>
  <Paragraphs>119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Foco</vt:lpstr>
      <vt:lpstr>Foco Light</vt:lpstr>
      <vt:lpstr>Times New Roman</vt:lpstr>
      <vt:lpstr>2_Office Theme</vt:lpstr>
      <vt:lpstr>3_Office Theme</vt:lpstr>
      <vt:lpstr>PowerPoint Presentation</vt:lpstr>
      <vt:lpstr>PowerPoint Presentation</vt:lpstr>
      <vt:lpstr>In this lesson, students will: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Musson</dc:creator>
  <cp:lastModifiedBy>Rachel Musson</cp:lastModifiedBy>
  <cp:revision>252</cp:revision>
  <dcterms:created xsi:type="dcterms:W3CDTF">2016-10-17T21:56:29Z</dcterms:created>
  <dcterms:modified xsi:type="dcterms:W3CDTF">2018-09-22T13:58:34Z</dcterms:modified>
</cp:coreProperties>
</file>