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2" r:id="rId1"/>
    <p:sldMasterId id="2147483720" r:id="rId2"/>
  </p:sldMasterIdLst>
  <p:notesMasterIdLst>
    <p:notesMasterId r:id="rId73"/>
  </p:notesMasterIdLst>
  <p:handoutMasterIdLst>
    <p:handoutMasterId r:id="rId74"/>
  </p:handoutMasterIdLst>
  <p:sldIdLst>
    <p:sldId id="640" r:id="rId3"/>
    <p:sldId id="641" r:id="rId4"/>
    <p:sldId id="642" r:id="rId5"/>
    <p:sldId id="643" r:id="rId6"/>
    <p:sldId id="644" r:id="rId7"/>
    <p:sldId id="645" r:id="rId8"/>
    <p:sldId id="646" r:id="rId9"/>
    <p:sldId id="647" r:id="rId10"/>
    <p:sldId id="529" r:id="rId11"/>
    <p:sldId id="531" r:id="rId12"/>
    <p:sldId id="590" r:id="rId13"/>
    <p:sldId id="591" r:id="rId14"/>
    <p:sldId id="592" r:id="rId15"/>
    <p:sldId id="598" r:id="rId16"/>
    <p:sldId id="593" r:id="rId17"/>
    <p:sldId id="599" r:id="rId18"/>
    <p:sldId id="594" r:id="rId19"/>
    <p:sldId id="601" r:id="rId20"/>
    <p:sldId id="595" r:id="rId21"/>
    <p:sldId id="600" r:id="rId22"/>
    <p:sldId id="648" r:id="rId23"/>
    <p:sldId id="434" r:id="rId24"/>
    <p:sldId id="435" r:id="rId25"/>
    <p:sldId id="436" r:id="rId26"/>
    <p:sldId id="437" r:id="rId27"/>
    <p:sldId id="438" r:id="rId28"/>
    <p:sldId id="439" r:id="rId29"/>
    <p:sldId id="440" r:id="rId30"/>
    <p:sldId id="461" r:id="rId31"/>
    <p:sldId id="604" r:id="rId32"/>
    <p:sldId id="605" r:id="rId33"/>
    <p:sldId id="606" r:id="rId34"/>
    <p:sldId id="607" r:id="rId35"/>
    <p:sldId id="608" r:id="rId36"/>
    <p:sldId id="649" r:id="rId37"/>
    <p:sldId id="610" r:id="rId38"/>
    <p:sldId id="611" r:id="rId39"/>
    <p:sldId id="612" r:id="rId40"/>
    <p:sldId id="613" r:id="rId41"/>
    <p:sldId id="614" r:id="rId42"/>
    <p:sldId id="615" r:id="rId43"/>
    <p:sldId id="616" r:id="rId44"/>
    <p:sldId id="617" r:id="rId45"/>
    <p:sldId id="618" r:id="rId46"/>
    <p:sldId id="619" r:id="rId47"/>
    <p:sldId id="620" r:id="rId48"/>
    <p:sldId id="621" r:id="rId49"/>
    <p:sldId id="622" r:id="rId50"/>
    <p:sldId id="623" r:id="rId51"/>
    <p:sldId id="624" r:id="rId52"/>
    <p:sldId id="625" r:id="rId53"/>
    <p:sldId id="626" r:id="rId54"/>
    <p:sldId id="627" r:id="rId55"/>
    <p:sldId id="628" r:id="rId56"/>
    <p:sldId id="629" r:id="rId57"/>
    <p:sldId id="630" r:id="rId58"/>
    <p:sldId id="650" r:id="rId59"/>
    <p:sldId id="448" r:id="rId60"/>
    <p:sldId id="602" r:id="rId61"/>
    <p:sldId id="449" r:id="rId62"/>
    <p:sldId id="470" r:id="rId63"/>
    <p:sldId id="451" r:id="rId64"/>
    <p:sldId id="452" r:id="rId65"/>
    <p:sldId id="453" r:id="rId66"/>
    <p:sldId id="454" r:id="rId67"/>
    <p:sldId id="455" r:id="rId68"/>
    <p:sldId id="457" r:id="rId69"/>
    <p:sldId id="458" r:id="rId70"/>
    <p:sldId id="560" r:id="rId71"/>
    <p:sldId id="651"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372F"/>
    <a:srgbClr val="FB23C2"/>
    <a:srgbClr val="3F8892"/>
    <a:srgbClr val="F9FCD0"/>
    <a:srgbClr val="B482DA"/>
    <a:srgbClr val="006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8" autoAdjust="0"/>
    <p:restoredTop sz="94660"/>
  </p:normalViewPr>
  <p:slideViewPr>
    <p:cSldViewPr snapToGrid="0">
      <p:cViewPr varScale="1">
        <p:scale>
          <a:sx n="64" d="100"/>
          <a:sy n="64" d="100"/>
        </p:scale>
        <p:origin x="52" y="108"/>
      </p:cViewPr>
      <p:guideLst/>
    </p:cSldViewPr>
  </p:slideViewPr>
  <p:notesTextViewPr>
    <p:cViewPr>
      <p:scale>
        <a:sx n="1" d="1"/>
        <a:sy n="1" d="1"/>
      </p:scale>
      <p:origin x="0" y="0"/>
    </p:cViewPr>
  </p:notesTextViewPr>
  <p:notesViewPr>
    <p:cSldViewPr snapToGrid="0">
      <p:cViewPr varScale="1">
        <p:scale>
          <a:sx n="53" d="100"/>
          <a:sy n="53" d="100"/>
        </p:scale>
        <p:origin x="2648" y="5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811939-E9DC-4B76-AA6C-2F50C6A2849D}" type="datetimeFigureOut">
              <a:rPr lang="en-GB" smtClean="0"/>
              <a:t>22/09/2018</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16A184-380F-4DA2-A48B-89D28F86972D}" type="slidenum">
              <a:rPr lang="en-GB" smtClean="0"/>
              <a:t>‹#›</a:t>
            </a:fld>
            <a:endParaRPr lang="en-GB"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703847" cy="630297"/>
          </a:xfrm>
          <a:prstGeom prst="rect">
            <a:avLst/>
          </a:prstGeom>
        </p:spPr>
      </p:pic>
    </p:spTree>
    <p:extLst>
      <p:ext uri="{BB962C8B-B14F-4D97-AF65-F5344CB8AC3E}">
        <p14:creationId xmlns:p14="http://schemas.microsoft.com/office/powerpoint/2010/main" val="2136566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E1E27-8D30-46C7-8C62-681E48BE9B1E}" type="datetimeFigureOut">
              <a:rPr lang="en-GB" smtClean="0"/>
              <a:t>22/09/2018</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C18C5-F3FA-4D0A-A9B9-2971BB5756E1}" type="slidenum">
              <a:rPr lang="en-GB" smtClean="0"/>
              <a:t>‹#›</a:t>
            </a:fld>
            <a:endParaRPr lang="en-GB" dirty="0"/>
          </a:p>
        </p:txBody>
      </p:sp>
    </p:spTree>
    <p:extLst>
      <p:ext uri="{BB962C8B-B14F-4D97-AF65-F5344CB8AC3E}">
        <p14:creationId xmlns:p14="http://schemas.microsoft.com/office/powerpoint/2010/main" val="36143520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GB" dirty="0">
              <a:solidFill>
                <a:prstClr val="black"/>
              </a:solidFill>
            </a:endParaRPr>
          </a:p>
        </p:txBody>
      </p:sp>
      <p:sp>
        <p:nvSpPr>
          <p:cNvPr id="5" name="Slide Number Placeholder 4"/>
          <p:cNvSpPr>
            <a:spLocks noGrp="1"/>
          </p:cNvSpPr>
          <p:nvPr>
            <p:ph type="sldNum" sz="quarter" idx="11"/>
          </p:nvPr>
        </p:nvSpPr>
        <p:spPr/>
        <p:txBody>
          <a:bodyPr/>
          <a:lstStyle/>
          <a:p>
            <a:fld id="{DA1C18C5-F3FA-4D0A-A9B9-2971BB5756E1}"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582483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BB252E-798C-4DBA-9397-81E6123FBAF4}"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15125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BB252E-798C-4DBA-9397-81E6123FBAF4}"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354810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One way</a:t>
            </a:r>
            <a:r>
              <a:rPr lang="en-GB" baseline="0" dirty="0" smtClean="0"/>
              <a:t> that young people can be encouraged to be involved with the wider world, is through volunteering tourism...</a:t>
            </a:r>
            <a:endParaRPr lang="en-US" dirty="0"/>
          </a:p>
        </p:txBody>
      </p:sp>
      <p:sp>
        <p:nvSpPr>
          <p:cNvPr id="4" name="Slide Number Placeholder 3"/>
          <p:cNvSpPr>
            <a:spLocks noGrp="1"/>
          </p:cNvSpPr>
          <p:nvPr>
            <p:ph type="sldNum" sz="quarter" idx="10"/>
          </p:nvPr>
        </p:nvSpPr>
        <p:spPr/>
        <p:txBody>
          <a:bodyPr/>
          <a:lstStyle/>
          <a:p>
            <a:fld id="{0ED9F318-1910-481C-8D8B-B146FCF42C33}" type="slidenum">
              <a:rPr lang="en-GB" smtClean="0"/>
              <a:pPr/>
              <a:t>22</a:t>
            </a:fld>
            <a:endParaRPr lang="en-GB"/>
          </a:p>
        </p:txBody>
      </p:sp>
    </p:spTree>
    <p:extLst>
      <p:ext uri="{BB962C8B-B14F-4D97-AF65-F5344CB8AC3E}">
        <p14:creationId xmlns:p14="http://schemas.microsoft.com/office/powerpoint/2010/main" val="11469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smtClean="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41671986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9003963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14149373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22/09/2018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439721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22/09/2018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472088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22/09/2018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031919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22/09/2018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403376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1DA75472-A2B2-4D99-9D5D-B76258FC6896}" type="datetime1">
              <a:rPr lang="en-GB" smtClean="0">
                <a:solidFill>
                  <a:srgbClr val="35372F"/>
                </a:solidFill>
              </a:rPr>
              <a:pPr/>
              <a:t>22/09/2018</a:t>
            </a:fld>
            <a:endParaRPr lang="en-GB" dirty="0">
              <a:solidFill>
                <a:srgbClr val="35372F"/>
              </a:solidFill>
            </a:endParaRPr>
          </a:p>
        </p:txBody>
      </p:sp>
      <p:sp>
        <p:nvSpPr>
          <p:cNvPr id="9" name="Footer Placeholder 8"/>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729713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262465" y="6356350"/>
            <a:ext cx="2743200" cy="365125"/>
          </a:xfrm>
          <a:prstGeom prst="rect">
            <a:avLst/>
          </a:prstGeom>
        </p:spPr>
        <p:txBody>
          <a:bodyPr/>
          <a:lstStyle/>
          <a:p>
            <a:fld id="{DF0EC0FD-F6C7-44DD-B05F-9F722E41B7C8}" type="datetime1">
              <a:rPr lang="en-GB" smtClean="0">
                <a:solidFill>
                  <a:srgbClr val="35372F"/>
                </a:solidFill>
              </a:rPr>
              <a:pPr/>
              <a:t>22/09/2018</a:t>
            </a:fld>
            <a:endParaRPr lang="en-GB" dirty="0">
              <a:solidFill>
                <a:srgbClr val="35372F"/>
              </a:solidFill>
            </a:endParaRPr>
          </a:p>
        </p:txBody>
      </p:sp>
      <p:sp>
        <p:nvSpPr>
          <p:cNvPr id="4" name="Footer Placeholder 3"/>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850573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24C8838-F514-4E0D-9A22-CC2F269BC79F}" type="datetimeFigureOut">
              <a:rPr lang="en-GB">
                <a:solidFill>
                  <a:prstClr val="black">
                    <a:tint val="75000"/>
                  </a:prstClr>
                </a:solidFill>
              </a:rPr>
              <a:pPr/>
              <a:t>22/09/2018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4782D6A-13F9-4ACA-8426-D31046CEF04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2115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4C8838-F514-4E0D-9A22-CC2F269BC79F}" type="datetimeFigureOut">
              <a:rPr lang="en-GB">
                <a:solidFill>
                  <a:prstClr val="black">
                    <a:tint val="75000"/>
                  </a:prstClr>
                </a:solidFill>
              </a:rPr>
              <a:pPr/>
              <a:t>22/09/2018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4782D6A-13F9-4ACA-8426-D31046CEF04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005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smtClean="0"/>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35372F">
                  <a:tint val="75000"/>
                </a:srgbClr>
              </a:solidFill>
            </a:endParaRPr>
          </a:p>
        </p:txBody>
      </p:sp>
    </p:spTree>
    <p:extLst>
      <p:ext uri="{BB962C8B-B14F-4D97-AF65-F5344CB8AC3E}">
        <p14:creationId xmlns:p14="http://schemas.microsoft.com/office/powerpoint/2010/main" val="242457807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4C8838-F514-4E0D-9A22-CC2F269BC79F}" type="datetimeFigureOut">
              <a:rPr lang="en-GB">
                <a:solidFill>
                  <a:prstClr val="black">
                    <a:tint val="75000"/>
                  </a:prstClr>
                </a:solidFill>
              </a:rPr>
              <a:pPr/>
              <a:t>22/09/2018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4782D6A-13F9-4ACA-8426-D31046CEF04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3200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24C8838-F514-4E0D-9A22-CC2F269BC79F}" type="datetimeFigureOut">
              <a:rPr lang="en-GB">
                <a:solidFill>
                  <a:prstClr val="black">
                    <a:tint val="75000"/>
                  </a:prstClr>
                </a:solidFill>
              </a:rPr>
              <a:pPr/>
              <a:t>22/09/2018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4782D6A-13F9-4ACA-8426-D31046CEF04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3903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24C8838-F514-4E0D-9A22-CC2F269BC79F}" type="datetimeFigureOut">
              <a:rPr lang="en-GB">
                <a:solidFill>
                  <a:prstClr val="black">
                    <a:tint val="75000"/>
                  </a:prstClr>
                </a:solidFill>
              </a:rPr>
              <a:pPr/>
              <a:t>22/09/2018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4782D6A-13F9-4ACA-8426-D31046CEF04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7186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24C8838-F514-4E0D-9A22-CC2F269BC79F}" type="datetimeFigureOut">
              <a:rPr lang="en-GB">
                <a:solidFill>
                  <a:prstClr val="black">
                    <a:tint val="75000"/>
                  </a:prstClr>
                </a:solidFill>
              </a:rPr>
              <a:pPr/>
              <a:t>22/09/2018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4782D6A-13F9-4ACA-8426-D31046CEF04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3011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4C8838-F514-4E0D-9A22-CC2F269BC79F}" type="datetimeFigureOut">
              <a:rPr lang="en-GB">
                <a:solidFill>
                  <a:prstClr val="black">
                    <a:tint val="75000"/>
                  </a:prstClr>
                </a:solidFill>
              </a:rPr>
              <a:pPr/>
              <a:t>22/09/2018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4782D6A-13F9-4ACA-8426-D31046CEF04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8032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4C8838-F514-4E0D-9A22-CC2F269BC79F}" type="datetimeFigureOut">
              <a:rPr lang="en-GB">
                <a:solidFill>
                  <a:prstClr val="black">
                    <a:tint val="75000"/>
                  </a:prstClr>
                </a:solidFill>
              </a:rPr>
              <a:pPr/>
              <a:t>22/09/2018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4782D6A-13F9-4ACA-8426-D31046CEF04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0400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4C8838-F514-4E0D-9A22-CC2F269BC79F}" type="datetimeFigureOut">
              <a:rPr lang="en-GB">
                <a:solidFill>
                  <a:prstClr val="black">
                    <a:tint val="75000"/>
                  </a:prstClr>
                </a:solidFill>
              </a:rPr>
              <a:pPr/>
              <a:t>22/09/2018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4782D6A-13F9-4ACA-8426-D31046CEF04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229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4C8838-F514-4E0D-9A22-CC2F269BC79F}" type="datetimeFigureOut">
              <a:rPr lang="en-GB">
                <a:solidFill>
                  <a:prstClr val="black">
                    <a:tint val="75000"/>
                  </a:prstClr>
                </a:solidFill>
              </a:rPr>
              <a:pPr/>
              <a:t>22/09/2018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4782D6A-13F9-4ACA-8426-D31046CEF04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6121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4C8838-F514-4E0D-9A22-CC2F269BC79F}" type="datetimeFigureOut">
              <a:rPr lang="en-GB">
                <a:solidFill>
                  <a:prstClr val="black">
                    <a:tint val="75000"/>
                  </a:prstClr>
                </a:solidFill>
              </a:rPr>
              <a:pPr/>
              <a:t>22/09/2018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4782D6A-13F9-4ACA-8426-D31046CEF04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6082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7435965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5823899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9901120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1781390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5563024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5403754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8803446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0205"/>
            <a:ext cx="11349908" cy="1190958"/>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28625" y="1825625"/>
            <a:ext cx="11349908"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Box 8"/>
          <p:cNvSpPr txBox="1"/>
          <p:nvPr userDrawn="1"/>
        </p:nvSpPr>
        <p:spPr>
          <a:xfrm>
            <a:off x="345374" y="68744"/>
            <a:ext cx="1744517" cy="276999"/>
          </a:xfrm>
          <a:prstGeom prst="rect">
            <a:avLst/>
          </a:prstGeom>
          <a:noFill/>
        </p:spPr>
        <p:txBody>
          <a:bodyPr wrap="none" rtlCol="0">
            <a:spAutoFit/>
          </a:bodyPr>
          <a:lstStyle/>
          <a:p>
            <a:r>
              <a:rPr lang="en-US" sz="1200" dirty="0" smtClean="0">
                <a:solidFill>
                  <a:srgbClr val="252823"/>
                </a:solidFill>
                <a:latin typeface="Foco"/>
                <a:cs typeface="Foco"/>
              </a:rPr>
              <a:t>TOPIC: </a:t>
            </a:r>
            <a:r>
              <a:rPr lang="en-US" sz="1200" b="1" dirty="0" smtClean="0">
                <a:solidFill>
                  <a:srgbClr val="252823"/>
                </a:solidFill>
                <a:latin typeface="Foco"/>
                <a:cs typeface="Foco"/>
              </a:rPr>
              <a:t>VOLUNTOURISM</a:t>
            </a:r>
            <a:endParaRPr lang="en-US" sz="1200" b="1" dirty="0">
              <a:solidFill>
                <a:srgbClr val="252823"/>
              </a:solidFill>
            </a:endParaRPr>
          </a:p>
        </p:txBody>
      </p:sp>
      <p:cxnSp>
        <p:nvCxnSpPr>
          <p:cNvPr id="11" name="Straight Connector 10"/>
          <p:cNvCxnSpPr/>
          <p:nvPr userDrawn="1"/>
        </p:nvCxnSpPr>
        <p:spPr>
          <a:xfrm>
            <a:off x="428625" y="315675"/>
            <a:ext cx="11349908" cy="1638"/>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pic>
        <p:nvPicPr>
          <p:cNvPr id="15" name="Picture 14" descr="TB_Logo_v1.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14008" y="6109816"/>
            <a:ext cx="1440364" cy="550699"/>
          </a:xfrm>
          <a:prstGeom prst="rect">
            <a:avLst/>
          </a:prstGeom>
        </p:spPr>
      </p:pic>
      <p:sp>
        <p:nvSpPr>
          <p:cNvPr id="12" name="TextBox 11"/>
          <p:cNvSpPr txBox="1"/>
          <p:nvPr userDrawn="1"/>
        </p:nvSpPr>
        <p:spPr>
          <a:xfrm>
            <a:off x="8779705" y="6541834"/>
            <a:ext cx="3113445" cy="284011"/>
          </a:xfrm>
          <a:prstGeom prst="rect">
            <a:avLst/>
          </a:prstGeom>
          <a:noFill/>
        </p:spPr>
        <p:txBody>
          <a:bodyPr wrap="square" rtlCol="0">
            <a:spAutoFit/>
          </a:bodyPr>
          <a:lstStyle/>
          <a:p>
            <a:r>
              <a:rPr lang="en-US" sz="1200" dirty="0" smtClean="0">
                <a:solidFill>
                  <a:srgbClr val="252823"/>
                </a:solidFill>
              </a:rPr>
              <a:t>COPYRIGHT@2018 THOUGHTBOX EDUCATION</a:t>
            </a:r>
            <a:endParaRPr lang="en-US" sz="1200" dirty="0">
              <a:solidFill>
                <a:srgbClr val="252823"/>
              </a:solidFill>
            </a:endParaRPr>
          </a:p>
        </p:txBody>
      </p:sp>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726129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4C8838-F514-4E0D-9A22-CC2F269BC79F}" type="datetimeFigureOut">
              <a:rPr lang="en-GB" smtClean="0">
                <a:solidFill>
                  <a:prstClr val="black">
                    <a:tint val="75000"/>
                  </a:prstClr>
                </a:solidFill>
              </a:rPr>
              <a:pPr/>
              <a:t>22/09/2018</a:t>
            </a:fld>
            <a:endParaRPr lang="en-GB" smtClean="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smtClean="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82D6A-13F9-4ACA-8426-D31046CEF04C}" type="slidenum">
              <a:rPr lang="en-GB" smtClean="0">
                <a:solidFill>
                  <a:prstClr val="black">
                    <a:tint val="75000"/>
                  </a:prstClr>
                </a:solidFill>
              </a:rPr>
              <a:pPr/>
              <a:t>‹#›</a:t>
            </a:fld>
            <a:endParaRPr lang="en-GB" smtClean="0">
              <a:solidFill>
                <a:prstClr val="black">
                  <a:tint val="75000"/>
                </a:prstClr>
              </a:solidFill>
            </a:endParaRPr>
          </a:p>
        </p:txBody>
      </p:sp>
    </p:spTree>
    <p:extLst>
      <p:ext uri="{BB962C8B-B14F-4D97-AF65-F5344CB8AC3E}">
        <p14:creationId xmlns:p14="http://schemas.microsoft.com/office/powerpoint/2010/main" val="4015332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gomEOHwE04I" TargetMode="External"/><Relationship Id="rId2" Type="http://schemas.openxmlformats.org/officeDocument/2006/relationships/hyperlink" Target="http://www.the-voluntourist.com/"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bettercarenetwork.org/bcn-in-action/better-volunteering-better-care" TargetMode="External"/><Relationship Id="rId2" Type="http://schemas.openxmlformats.org/officeDocument/2006/relationships/hyperlink" Target="http://www.worldtravelguide.net/holidays/editorial-feature/voluntourism-should-i-volunteer-abroad"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tourismconcern.org.u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s://bettercarenetwork.org/bcn-in-action/better-volunteering-better-care/research-and-articles/the-paradox-of-orphanage-volunteering-combating-child-trafficking-through-ethical-voluntouris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www.travel-peopleandplaces.co.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learningservice.info/"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lessonsilearned.org/about/"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oYWl6Wz2NB8" TargetMode="External"/><Relationship Id="rId2" Type="http://schemas.openxmlformats.org/officeDocument/2006/relationships/hyperlink" Target="http://www.bbc.co.uk/programmes/b01s4qr7" TargetMode="Externa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7c9mwY31iMI" TargetMode="External"/><Relationship Id="rId2" Type="http://schemas.openxmlformats.org/officeDocument/2006/relationships/hyperlink" Target="http://saih.no/english/"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963" y="261898"/>
            <a:ext cx="1430027" cy="573741"/>
          </a:xfrm>
          <a:prstGeom prst="rect">
            <a:avLst/>
          </a:prstGeom>
        </p:spPr>
      </p:pic>
      <p:sp>
        <p:nvSpPr>
          <p:cNvPr id="9" name="Oval 8"/>
          <p:cNvSpPr/>
          <p:nvPr/>
        </p:nvSpPr>
        <p:spPr>
          <a:xfrm>
            <a:off x="6391780" y="1289357"/>
            <a:ext cx="5123435" cy="5168286"/>
          </a:xfrm>
          <a:prstGeom prst="ellipse">
            <a:avLst/>
          </a:prstGeom>
          <a:solidFill>
            <a:schemeClr val="bg2">
              <a:lumMod val="10000"/>
              <a:alpha val="34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panose="020F0502020204030204" pitchFamily="34" charset="0"/>
              <a:cs typeface="Calibri" panose="020F0502020204030204" pitchFamily="34" charset="0"/>
            </a:endParaRPr>
          </a:p>
        </p:txBody>
      </p:sp>
      <p:sp>
        <p:nvSpPr>
          <p:cNvPr id="10" name="TextBox 9"/>
          <p:cNvSpPr txBox="1"/>
          <p:nvPr/>
        </p:nvSpPr>
        <p:spPr>
          <a:xfrm>
            <a:off x="6468919" y="3120001"/>
            <a:ext cx="4947888" cy="1354217"/>
          </a:xfrm>
          <a:prstGeom prst="rect">
            <a:avLst/>
          </a:prstGeom>
          <a:noFill/>
        </p:spPr>
        <p:txBody>
          <a:bodyPr wrap="square" rtlCol="0">
            <a:spAutoFit/>
          </a:bodyPr>
          <a:lstStyle/>
          <a:p>
            <a:pPr algn="ctr"/>
            <a:r>
              <a:rPr lang="en-GB" sz="5400" b="1" dirty="0" smtClean="0">
                <a:solidFill>
                  <a:prstClr val="white"/>
                </a:solidFill>
                <a:latin typeface="Calibri" panose="020F0502020204030204" pitchFamily="34" charset="0"/>
                <a:cs typeface="Calibri" panose="020F0502020204030204" pitchFamily="34" charset="0"/>
              </a:rPr>
              <a:t>VOLUNTOURISM</a:t>
            </a:r>
            <a:endParaRPr lang="en-GB" sz="2800" b="1" dirty="0" smtClean="0">
              <a:solidFill>
                <a:prstClr val="white"/>
              </a:solidFill>
              <a:latin typeface="Calibri" panose="020F0502020204030204" pitchFamily="34" charset="0"/>
              <a:cs typeface="Calibri" panose="020F0502020204030204" pitchFamily="34" charset="0"/>
            </a:endParaRPr>
          </a:p>
          <a:p>
            <a:pPr algn="ctr"/>
            <a:r>
              <a:rPr lang="en-GB" sz="2800" b="1" dirty="0" smtClean="0">
                <a:solidFill>
                  <a:srgbClr val="FEE725"/>
                </a:solidFill>
                <a:latin typeface="Calibri" panose="020F0502020204030204" pitchFamily="34" charset="0"/>
                <a:cs typeface="Calibri" panose="020F0502020204030204" pitchFamily="34" charset="0"/>
              </a:rPr>
              <a:t>SOCIAL PERSPECTIVES</a:t>
            </a:r>
          </a:p>
        </p:txBody>
      </p:sp>
      <p:sp>
        <p:nvSpPr>
          <p:cNvPr id="11" name="TextBox 10"/>
          <p:cNvSpPr txBox="1"/>
          <p:nvPr/>
        </p:nvSpPr>
        <p:spPr>
          <a:xfrm>
            <a:off x="7083838" y="4711878"/>
            <a:ext cx="3718051" cy="830997"/>
          </a:xfrm>
          <a:prstGeom prst="rect">
            <a:avLst/>
          </a:prstGeom>
          <a:noFill/>
        </p:spPr>
        <p:txBody>
          <a:bodyPr wrap="square" rtlCol="0">
            <a:spAutoFit/>
          </a:bodyPr>
          <a:lstStyle/>
          <a:p>
            <a:pPr algn="ctr"/>
            <a:r>
              <a:rPr lang="en-GB" sz="2400" b="1" dirty="0" smtClean="0">
                <a:solidFill>
                  <a:prstClr val="white"/>
                </a:solidFill>
                <a:latin typeface="Calibri" panose="020F0502020204030204" pitchFamily="34" charset="0"/>
                <a:ea typeface="Times New Roman" panose="02020603050405020304" pitchFamily="18" charset="0"/>
                <a:cs typeface="Calibri" panose="020F0502020204030204" pitchFamily="34" charset="0"/>
              </a:rPr>
              <a:t>Y9&amp;10</a:t>
            </a:r>
            <a:endParaRPr lang="en-GB" sz="2400" b="1" dirty="0" smtClean="0">
              <a:solidFill>
                <a:prstClr val="white"/>
              </a:solidFill>
              <a:latin typeface="Calibri" panose="020F0502020204030204" pitchFamily="34" charset="0"/>
              <a:ea typeface="Times New Roman" panose="02020603050405020304" pitchFamily="18" charset="0"/>
              <a:cs typeface="Calibri" panose="020F0502020204030204" pitchFamily="34" charset="0"/>
            </a:endParaRPr>
          </a:p>
          <a:p>
            <a:pPr algn="ctr"/>
            <a:r>
              <a:rPr lang="en-GB" sz="2400" b="1" dirty="0" smtClean="0">
                <a:solidFill>
                  <a:prstClr val="white"/>
                </a:solidFill>
                <a:latin typeface="Calibri" panose="020F0502020204030204" pitchFamily="34" charset="0"/>
                <a:ea typeface="Times New Roman" panose="02020603050405020304" pitchFamily="18" charset="0"/>
                <a:cs typeface="Calibri" panose="020F0502020204030204" pitchFamily="34" charset="0"/>
              </a:rPr>
              <a:t>13-15 </a:t>
            </a:r>
            <a:r>
              <a:rPr lang="en-GB" sz="2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years</a:t>
            </a:r>
          </a:p>
        </p:txBody>
      </p:sp>
    </p:spTree>
    <p:extLst>
      <p:ext uri="{BB962C8B-B14F-4D97-AF65-F5344CB8AC3E}">
        <p14:creationId xmlns:p14="http://schemas.microsoft.com/office/powerpoint/2010/main" val="124194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GB" sz="2400" dirty="0" smtClean="0"/>
              <a:t>Although a spoof film,  the intention behind this cartoon is to raise awareness of some of the impacts of volunteering overseas.</a:t>
            </a:r>
          </a:p>
          <a:p>
            <a:pPr marL="0" indent="0">
              <a:buNone/>
            </a:pPr>
            <a:endParaRPr lang="en-GB" sz="2400" dirty="0"/>
          </a:p>
          <a:p>
            <a:pPr marL="0" indent="0">
              <a:buNone/>
            </a:pPr>
            <a:r>
              <a:rPr lang="en-GB" sz="2400" dirty="0" smtClean="0"/>
              <a:t>The idea is not only to show some of the negative behaviours and unthoughtful actions, but also to give young people </a:t>
            </a:r>
            <a:r>
              <a:rPr lang="en-GB" sz="2400" b="1" dirty="0" smtClean="0"/>
              <a:t>advice</a:t>
            </a:r>
            <a:r>
              <a:rPr lang="en-GB" sz="2400" dirty="0" smtClean="0"/>
              <a:t> on how to be more ethical and conscious when travelling and volunteering in projects overseas.</a:t>
            </a:r>
          </a:p>
          <a:p>
            <a:pPr marL="0" indent="0">
              <a:buNone/>
            </a:pPr>
            <a:endParaRPr lang="en-GB" sz="2400" dirty="0"/>
          </a:p>
        </p:txBody>
      </p:sp>
    </p:spTree>
    <p:extLst>
      <p:ext uri="{BB962C8B-B14F-4D97-AF65-F5344CB8AC3E}">
        <p14:creationId xmlns:p14="http://schemas.microsoft.com/office/powerpoint/2010/main" val="37968457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4554" y="1293908"/>
            <a:ext cx="3571653" cy="3571653"/>
          </a:xfrm>
          <a:prstGeom prst="rect">
            <a:avLst/>
          </a:prstGeom>
        </p:spPr>
      </p:pic>
      <p:sp>
        <p:nvSpPr>
          <p:cNvPr id="10" name="Rectangle 9"/>
          <p:cNvSpPr/>
          <p:nvPr/>
        </p:nvSpPr>
        <p:spPr>
          <a:xfrm>
            <a:off x="4681500" y="2484191"/>
            <a:ext cx="2637760" cy="1200329"/>
          </a:xfrm>
          <a:prstGeom prst="rect">
            <a:avLst/>
          </a:prstGeom>
        </p:spPr>
        <p:txBody>
          <a:bodyPr wrap="square">
            <a:spAutoFit/>
          </a:bodyPr>
          <a:lstStyle/>
          <a:p>
            <a:pPr algn="ctr"/>
            <a:r>
              <a:rPr lang="en-GB" sz="2400" dirty="0" smtClean="0"/>
              <a:t>What does it mean to be an ethical traveller?</a:t>
            </a:r>
            <a:endParaRPr lang="en-GB" sz="2400" dirty="0"/>
          </a:p>
        </p:txBody>
      </p:sp>
    </p:spTree>
    <p:extLst>
      <p:ext uri="{BB962C8B-B14F-4D97-AF65-F5344CB8AC3E}">
        <p14:creationId xmlns:p14="http://schemas.microsoft.com/office/powerpoint/2010/main" val="4276253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6322" y="114299"/>
            <a:ext cx="6767403" cy="6619212"/>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32824" y="2447925"/>
            <a:ext cx="6359176" cy="2819401"/>
          </a:xfrm>
          <a:prstGeom prst="rect">
            <a:avLst/>
          </a:prstGeom>
        </p:spPr>
      </p:pic>
    </p:spTree>
    <p:extLst>
      <p:ext uri="{BB962C8B-B14F-4D97-AF65-F5344CB8AC3E}">
        <p14:creationId xmlns:p14="http://schemas.microsoft.com/office/powerpoint/2010/main" val="2216989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28825" y="409575"/>
            <a:ext cx="7934326" cy="6019800"/>
          </a:xfrm>
          <a:prstGeom prst="rect">
            <a:avLst/>
          </a:prstGeom>
        </p:spPr>
      </p:pic>
    </p:spTree>
    <p:extLst>
      <p:ext uri="{BB962C8B-B14F-4D97-AF65-F5344CB8AC3E}">
        <p14:creationId xmlns:p14="http://schemas.microsoft.com/office/powerpoint/2010/main" val="12660255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4554" y="1293908"/>
            <a:ext cx="3571653" cy="3571653"/>
          </a:xfrm>
          <a:prstGeom prst="rect">
            <a:avLst/>
          </a:prstGeom>
        </p:spPr>
      </p:pic>
      <p:sp>
        <p:nvSpPr>
          <p:cNvPr id="10" name="Rectangle 9"/>
          <p:cNvSpPr/>
          <p:nvPr/>
        </p:nvSpPr>
        <p:spPr>
          <a:xfrm>
            <a:off x="4681500" y="2110238"/>
            <a:ext cx="2637760" cy="1938992"/>
          </a:xfrm>
          <a:prstGeom prst="rect">
            <a:avLst/>
          </a:prstGeom>
        </p:spPr>
        <p:txBody>
          <a:bodyPr wrap="square">
            <a:spAutoFit/>
          </a:bodyPr>
          <a:lstStyle/>
          <a:p>
            <a:pPr algn="ctr"/>
            <a:r>
              <a:rPr lang="en-GB" sz="2400" dirty="0" smtClean="0"/>
              <a:t>Why is “promoting dignity” important when helping people from other countries?</a:t>
            </a:r>
            <a:endParaRPr lang="en-GB" sz="2400" dirty="0"/>
          </a:p>
        </p:txBody>
      </p:sp>
      <p:sp>
        <p:nvSpPr>
          <p:cNvPr id="2" name="TextBox 1"/>
          <p:cNvSpPr txBox="1"/>
          <p:nvPr/>
        </p:nvSpPr>
        <p:spPr>
          <a:xfrm>
            <a:off x="600075" y="5220226"/>
            <a:ext cx="9725025" cy="461665"/>
          </a:xfrm>
          <a:prstGeom prst="rect">
            <a:avLst/>
          </a:prstGeom>
          <a:noFill/>
        </p:spPr>
        <p:txBody>
          <a:bodyPr wrap="square" rtlCol="0">
            <a:spAutoFit/>
          </a:bodyPr>
          <a:lstStyle/>
          <a:p>
            <a:r>
              <a:rPr lang="en-GB" sz="2400" dirty="0" smtClean="0"/>
              <a:t>Discuss with the person next to you and then feedback to the class.</a:t>
            </a:r>
            <a:endParaRPr lang="en-GB" sz="2400" dirty="0"/>
          </a:p>
        </p:txBody>
      </p:sp>
      <p:sp>
        <p:nvSpPr>
          <p:cNvPr id="5" name="TextBox 4"/>
          <p:cNvSpPr txBox="1"/>
          <p:nvPr/>
        </p:nvSpPr>
        <p:spPr>
          <a:xfrm>
            <a:off x="428626" y="564133"/>
            <a:ext cx="3785928" cy="461665"/>
          </a:xfrm>
          <a:prstGeom prst="rect">
            <a:avLst/>
          </a:prstGeom>
          <a:solidFill>
            <a:srgbClr val="FB23C2"/>
          </a:solidFill>
          <a:ln>
            <a:noFill/>
          </a:ln>
        </p:spPr>
        <p:txBody>
          <a:bodyPr wrap="square" rtlCol="0">
            <a:spAutoFit/>
          </a:bodyPr>
          <a:lstStyle/>
          <a:p>
            <a:r>
              <a:rPr lang="en-GB" sz="2400" b="1" dirty="0" smtClean="0">
                <a:solidFill>
                  <a:schemeClr val="accent4">
                    <a:lumMod val="20000"/>
                    <a:lumOff val="80000"/>
                  </a:schemeClr>
                </a:solidFill>
              </a:rPr>
              <a:t>PAUSE - 3 minute discussion</a:t>
            </a:r>
            <a:endParaRPr lang="en-GB" sz="2400" b="1" dirty="0">
              <a:solidFill>
                <a:schemeClr val="accent4">
                  <a:lumMod val="20000"/>
                  <a:lumOff val="80000"/>
                </a:schemeClr>
              </a:solidFill>
            </a:endParaRPr>
          </a:p>
        </p:txBody>
      </p:sp>
    </p:spTree>
    <p:extLst>
      <p:ext uri="{BB962C8B-B14F-4D97-AF65-F5344CB8AC3E}">
        <p14:creationId xmlns:p14="http://schemas.microsoft.com/office/powerpoint/2010/main" val="513997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92543" y="455279"/>
            <a:ext cx="8523031" cy="5988189"/>
          </a:xfrm>
          <a:prstGeom prst="rect">
            <a:avLst/>
          </a:prstGeom>
        </p:spPr>
      </p:pic>
    </p:spTree>
    <p:extLst>
      <p:ext uri="{BB962C8B-B14F-4D97-AF65-F5344CB8AC3E}">
        <p14:creationId xmlns:p14="http://schemas.microsoft.com/office/powerpoint/2010/main" val="3603476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4554" y="1293908"/>
            <a:ext cx="3571653" cy="3571653"/>
          </a:xfrm>
          <a:prstGeom prst="rect">
            <a:avLst/>
          </a:prstGeom>
        </p:spPr>
      </p:pic>
      <p:sp>
        <p:nvSpPr>
          <p:cNvPr id="10" name="Rectangle 9"/>
          <p:cNvSpPr/>
          <p:nvPr/>
        </p:nvSpPr>
        <p:spPr>
          <a:xfrm>
            <a:off x="4681500" y="1968850"/>
            <a:ext cx="2637760" cy="2308324"/>
          </a:xfrm>
          <a:prstGeom prst="rect">
            <a:avLst/>
          </a:prstGeom>
        </p:spPr>
        <p:txBody>
          <a:bodyPr wrap="square">
            <a:spAutoFit/>
          </a:bodyPr>
          <a:lstStyle/>
          <a:p>
            <a:pPr algn="ctr"/>
            <a:r>
              <a:rPr lang="en-GB" sz="2400" dirty="0" smtClean="0"/>
              <a:t>Why might “gaining consent” important when interacting with people from other countries?</a:t>
            </a:r>
            <a:endParaRPr lang="en-GB" sz="2400" dirty="0"/>
          </a:p>
        </p:txBody>
      </p:sp>
      <p:sp>
        <p:nvSpPr>
          <p:cNvPr id="2" name="TextBox 1"/>
          <p:cNvSpPr txBox="1"/>
          <p:nvPr/>
        </p:nvSpPr>
        <p:spPr>
          <a:xfrm>
            <a:off x="600075" y="5220226"/>
            <a:ext cx="9725025" cy="461665"/>
          </a:xfrm>
          <a:prstGeom prst="rect">
            <a:avLst/>
          </a:prstGeom>
          <a:noFill/>
        </p:spPr>
        <p:txBody>
          <a:bodyPr wrap="square" rtlCol="0">
            <a:spAutoFit/>
          </a:bodyPr>
          <a:lstStyle/>
          <a:p>
            <a:r>
              <a:rPr lang="en-GB" sz="2400" dirty="0" smtClean="0"/>
              <a:t>Discuss with the person next to you and then feedback to the class.</a:t>
            </a:r>
            <a:endParaRPr lang="en-GB" sz="2400" dirty="0"/>
          </a:p>
        </p:txBody>
      </p:sp>
      <p:sp>
        <p:nvSpPr>
          <p:cNvPr id="5" name="TextBox 4"/>
          <p:cNvSpPr txBox="1"/>
          <p:nvPr/>
        </p:nvSpPr>
        <p:spPr>
          <a:xfrm>
            <a:off x="428626" y="564133"/>
            <a:ext cx="3785928" cy="461665"/>
          </a:xfrm>
          <a:prstGeom prst="rect">
            <a:avLst/>
          </a:prstGeom>
          <a:solidFill>
            <a:srgbClr val="FB23C2"/>
          </a:solidFill>
          <a:ln>
            <a:noFill/>
          </a:ln>
        </p:spPr>
        <p:txBody>
          <a:bodyPr wrap="square" rtlCol="0">
            <a:spAutoFit/>
          </a:bodyPr>
          <a:lstStyle/>
          <a:p>
            <a:r>
              <a:rPr lang="en-GB" sz="2400" b="1" dirty="0" smtClean="0">
                <a:solidFill>
                  <a:schemeClr val="accent4">
                    <a:lumMod val="20000"/>
                    <a:lumOff val="80000"/>
                  </a:schemeClr>
                </a:solidFill>
              </a:rPr>
              <a:t>PAUSE - 3 minute discussion</a:t>
            </a:r>
            <a:endParaRPr lang="en-GB" sz="2400" b="1" dirty="0">
              <a:solidFill>
                <a:schemeClr val="accent4">
                  <a:lumMod val="20000"/>
                  <a:lumOff val="80000"/>
                </a:schemeClr>
              </a:solidFill>
            </a:endParaRPr>
          </a:p>
        </p:txBody>
      </p:sp>
    </p:spTree>
    <p:extLst>
      <p:ext uri="{BB962C8B-B14F-4D97-AF65-F5344CB8AC3E}">
        <p14:creationId xmlns:p14="http://schemas.microsoft.com/office/powerpoint/2010/main" val="212034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30239" y="455279"/>
            <a:ext cx="8757196" cy="5945521"/>
          </a:xfrm>
          <a:prstGeom prst="rect">
            <a:avLst/>
          </a:prstGeom>
        </p:spPr>
      </p:pic>
    </p:spTree>
    <p:extLst>
      <p:ext uri="{BB962C8B-B14F-4D97-AF65-F5344CB8AC3E}">
        <p14:creationId xmlns:p14="http://schemas.microsoft.com/office/powerpoint/2010/main" val="3234572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4554" y="1293908"/>
            <a:ext cx="3571653" cy="3571653"/>
          </a:xfrm>
          <a:prstGeom prst="rect">
            <a:avLst/>
          </a:prstGeom>
        </p:spPr>
      </p:pic>
      <p:sp>
        <p:nvSpPr>
          <p:cNvPr id="10" name="Rectangle 9"/>
          <p:cNvSpPr/>
          <p:nvPr/>
        </p:nvSpPr>
        <p:spPr>
          <a:xfrm>
            <a:off x="4681500" y="1784184"/>
            <a:ext cx="2637760" cy="2677656"/>
          </a:xfrm>
          <a:prstGeom prst="rect">
            <a:avLst/>
          </a:prstGeom>
        </p:spPr>
        <p:txBody>
          <a:bodyPr wrap="square">
            <a:spAutoFit/>
          </a:bodyPr>
          <a:lstStyle/>
          <a:p>
            <a:pPr algn="ctr"/>
            <a:r>
              <a:rPr lang="en-GB" sz="2400" dirty="0" smtClean="0"/>
              <a:t>Why is it important to understand your intentions and motivations before helping people from other countries?</a:t>
            </a:r>
            <a:endParaRPr lang="en-GB" sz="2400" dirty="0"/>
          </a:p>
        </p:txBody>
      </p:sp>
      <p:sp>
        <p:nvSpPr>
          <p:cNvPr id="2" name="TextBox 1"/>
          <p:cNvSpPr txBox="1"/>
          <p:nvPr/>
        </p:nvSpPr>
        <p:spPr>
          <a:xfrm>
            <a:off x="600075" y="5220226"/>
            <a:ext cx="9725025" cy="461665"/>
          </a:xfrm>
          <a:prstGeom prst="rect">
            <a:avLst/>
          </a:prstGeom>
          <a:noFill/>
        </p:spPr>
        <p:txBody>
          <a:bodyPr wrap="square" rtlCol="0">
            <a:spAutoFit/>
          </a:bodyPr>
          <a:lstStyle/>
          <a:p>
            <a:r>
              <a:rPr lang="en-GB" sz="2400" dirty="0" smtClean="0"/>
              <a:t>Discuss with the person next to you and then feedback to the class.</a:t>
            </a:r>
            <a:endParaRPr lang="en-GB" sz="2400" dirty="0"/>
          </a:p>
        </p:txBody>
      </p:sp>
      <p:sp>
        <p:nvSpPr>
          <p:cNvPr id="5" name="TextBox 4"/>
          <p:cNvSpPr txBox="1"/>
          <p:nvPr/>
        </p:nvSpPr>
        <p:spPr>
          <a:xfrm>
            <a:off x="428626" y="564133"/>
            <a:ext cx="3785928" cy="461665"/>
          </a:xfrm>
          <a:prstGeom prst="rect">
            <a:avLst/>
          </a:prstGeom>
          <a:solidFill>
            <a:srgbClr val="FB23C2"/>
          </a:solidFill>
          <a:ln>
            <a:noFill/>
          </a:ln>
        </p:spPr>
        <p:txBody>
          <a:bodyPr wrap="square" rtlCol="0">
            <a:spAutoFit/>
          </a:bodyPr>
          <a:lstStyle/>
          <a:p>
            <a:r>
              <a:rPr lang="en-GB" sz="2400" b="1" dirty="0" smtClean="0">
                <a:solidFill>
                  <a:schemeClr val="accent4">
                    <a:lumMod val="20000"/>
                    <a:lumOff val="80000"/>
                  </a:schemeClr>
                </a:solidFill>
              </a:rPr>
              <a:t>PAUSE - 3 minute discussion</a:t>
            </a:r>
            <a:endParaRPr lang="en-GB" sz="2400" b="1" dirty="0">
              <a:solidFill>
                <a:schemeClr val="accent4">
                  <a:lumMod val="20000"/>
                  <a:lumOff val="80000"/>
                </a:schemeClr>
              </a:solidFill>
            </a:endParaRPr>
          </a:p>
        </p:txBody>
      </p:sp>
    </p:spTree>
    <p:extLst>
      <p:ext uri="{BB962C8B-B14F-4D97-AF65-F5344CB8AC3E}">
        <p14:creationId xmlns:p14="http://schemas.microsoft.com/office/powerpoint/2010/main" val="4125454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49302" y="455279"/>
            <a:ext cx="8511104" cy="6002671"/>
          </a:xfrm>
          <a:prstGeom prst="rect">
            <a:avLst/>
          </a:prstGeom>
        </p:spPr>
      </p:pic>
    </p:spTree>
    <p:extLst>
      <p:ext uri="{BB962C8B-B14F-4D97-AF65-F5344CB8AC3E}">
        <p14:creationId xmlns:p14="http://schemas.microsoft.com/office/powerpoint/2010/main" val="8672541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Oval 5"/>
          <p:cNvSpPr/>
          <p:nvPr/>
        </p:nvSpPr>
        <p:spPr>
          <a:xfrm>
            <a:off x="3534280" y="870257"/>
            <a:ext cx="5123435" cy="5168286"/>
          </a:xfrm>
          <a:prstGeom prst="ellipse">
            <a:avLst/>
          </a:prstGeom>
          <a:no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Box 6"/>
          <p:cNvSpPr txBox="1"/>
          <p:nvPr/>
        </p:nvSpPr>
        <p:spPr>
          <a:xfrm>
            <a:off x="3589072" y="2954559"/>
            <a:ext cx="5013841" cy="1754326"/>
          </a:xfrm>
          <a:prstGeom prst="rect">
            <a:avLst/>
          </a:prstGeom>
          <a:noFill/>
        </p:spPr>
        <p:txBody>
          <a:bodyPr wrap="square" rtlCol="0">
            <a:spAutoFit/>
          </a:bodyPr>
          <a:lstStyle/>
          <a:p>
            <a:pPr algn="ctr"/>
            <a:r>
              <a:rPr lang="en-GB" sz="2800" b="1" dirty="0" smtClean="0">
                <a:solidFill>
                  <a:prstClr val="white"/>
                </a:solidFill>
                <a:latin typeface="Foco" panose="020B0504050202020203" pitchFamily="34" charset="0"/>
              </a:rPr>
              <a:t>L O </a:t>
            </a:r>
            <a:r>
              <a:rPr lang="en-GB" sz="2800" b="1" dirty="0" err="1" smtClean="0">
                <a:solidFill>
                  <a:prstClr val="white"/>
                </a:solidFill>
                <a:latin typeface="Foco" panose="020B0504050202020203" pitchFamily="34" charset="0"/>
              </a:rPr>
              <a:t>O</a:t>
            </a:r>
            <a:r>
              <a:rPr lang="en-GB" sz="2800" b="1" dirty="0" smtClean="0">
                <a:solidFill>
                  <a:prstClr val="white"/>
                </a:solidFill>
                <a:latin typeface="Foco" panose="020B0504050202020203" pitchFamily="34" charset="0"/>
              </a:rPr>
              <a:t> K I N G  B E Y O N D  </a:t>
            </a:r>
          </a:p>
          <a:p>
            <a:pPr algn="ctr"/>
            <a:r>
              <a:rPr lang="en-GB" sz="2800" b="1" dirty="0" smtClean="0">
                <a:solidFill>
                  <a:prstClr val="white"/>
                </a:solidFill>
                <a:latin typeface="Foco" panose="020B0504050202020203" pitchFamily="34" charset="0"/>
              </a:rPr>
              <a:t>T H E  S E L F I E S</a:t>
            </a:r>
          </a:p>
          <a:p>
            <a:pPr algn="ctr"/>
            <a:r>
              <a:rPr lang="en-GB" sz="2800" b="1" dirty="0" smtClean="0">
                <a:solidFill>
                  <a:prstClr val="white"/>
                </a:solidFill>
                <a:latin typeface="Foco" panose="020B0504050202020203" pitchFamily="34" charset="0"/>
              </a:rPr>
              <a:t> </a:t>
            </a:r>
            <a:endParaRPr lang="en-GB" sz="1200" b="1" dirty="0" smtClean="0">
              <a:solidFill>
                <a:prstClr val="white"/>
              </a:solidFill>
              <a:latin typeface="Foco" panose="020B0504050202020203" pitchFamily="34" charset="0"/>
            </a:endParaRPr>
          </a:p>
          <a:p>
            <a:pPr algn="ctr"/>
            <a:r>
              <a:rPr lang="en-GB" sz="2400" b="1" dirty="0" smtClean="0">
                <a:solidFill>
                  <a:srgbClr val="FEE725"/>
                </a:solidFill>
                <a:latin typeface="Foco" panose="020B0504050202020203" pitchFamily="34" charset="0"/>
              </a:rPr>
              <a:t>W E E K  2 </a:t>
            </a:r>
          </a:p>
        </p:txBody>
      </p:sp>
      <p:sp>
        <p:nvSpPr>
          <p:cNvPr id="9" name="TextBox 8"/>
          <p:cNvSpPr txBox="1"/>
          <p:nvPr/>
        </p:nvSpPr>
        <p:spPr>
          <a:xfrm>
            <a:off x="4236966" y="4958215"/>
            <a:ext cx="3718051" cy="400110"/>
          </a:xfrm>
          <a:prstGeom prst="rect">
            <a:avLst/>
          </a:prstGeom>
          <a:noFill/>
        </p:spPr>
        <p:txBody>
          <a:bodyPr wrap="square" rtlCol="0">
            <a:spAutoFit/>
          </a:bodyPr>
          <a:lstStyle/>
          <a:p>
            <a:pPr algn="ctr"/>
            <a:r>
              <a:rPr lang="en-GB" sz="2000" b="1" dirty="0" smtClean="0">
                <a:solidFill>
                  <a:prstClr val="white"/>
                </a:solidFill>
                <a:ea typeface="Times New Roman" panose="02020603050405020304" pitchFamily="18" charset="0"/>
                <a:cs typeface="Times New Roman" panose="02020603050405020304" pitchFamily="18" charset="0"/>
              </a:rPr>
              <a:t>60  M I N U T E S </a:t>
            </a:r>
            <a:endParaRPr lang="en-GB" sz="2000" dirty="0">
              <a:solidFill>
                <a:prstClr val="white"/>
              </a:solidFill>
              <a:ea typeface="Times New Roman" panose="02020603050405020304" pitchFamily="18" charset="0"/>
            </a:endParaRPr>
          </a:p>
        </p:txBody>
      </p:sp>
      <p:sp>
        <p:nvSpPr>
          <p:cNvPr id="10" name="Oval 9"/>
          <p:cNvSpPr/>
          <p:nvPr/>
        </p:nvSpPr>
        <p:spPr>
          <a:xfrm flipH="1">
            <a:off x="7015699" y="5123864"/>
            <a:ext cx="60959" cy="688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flipH="1">
            <a:off x="5109555" y="5138349"/>
            <a:ext cx="60959" cy="688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Tree>
    <p:extLst>
      <p:ext uri="{BB962C8B-B14F-4D97-AF65-F5344CB8AC3E}">
        <p14:creationId xmlns:p14="http://schemas.microsoft.com/office/powerpoint/2010/main" val="7425495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4554" y="1241041"/>
            <a:ext cx="3748346" cy="3748346"/>
          </a:xfrm>
          <a:prstGeom prst="rect">
            <a:avLst/>
          </a:prstGeom>
        </p:spPr>
      </p:pic>
      <p:sp>
        <p:nvSpPr>
          <p:cNvPr id="10" name="Rectangle 9"/>
          <p:cNvSpPr/>
          <p:nvPr/>
        </p:nvSpPr>
        <p:spPr>
          <a:xfrm>
            <a:off x="4671974" y="1847850"/>
            <a:ext cx="2871825" cy="2677656"/>
          </a:xfrm>
          <a:prstGeom prst="rect">
            <a:avLst/>
          </a:prstGeom>
        </p:spPr>
        <p:txBody>
          <a:bodyPr wrap="square">
            <a:spAutoFit/>
          </a:bodyPr>
          <a:lstStyle/>
          <a:p>
            <a:pPr algn="ctr"/>
            <a:r>
              <a:rPr lang="en-GB" sz="2400" dirty="0" smtClean="0"/>
              <a:t>Why is it important to challenge stereotypes (and avoid perpetuating them) when helping people from other countries?</a:t>
            </a:r>
            <a:endParaRPr lang="en-GB" sz="2400" dirty="0"/>
          </a:p>
        </p:txBody>
      </p:sp>
      <p:sp>
        <p:nvSpPr>
          <p:cNvPr id="2" name="TextBox 1"/>
          <p:cNvSpPr txBox="1"/>
          <p:nvPr/>
        </p:nvSpPr>
        <p:spPr>
          <a:xfrm>
            <a:off x="600075" y="5220226"/>
            <a:ext cx="9725025" cy="461665"/>
          </a:xfrm>
          <a:prstGeom prst="rect">
            <a:avLst/>
          </a:prstGeom>
          <a:noFill/>
        </p:spPr>
        <p:txBody>
          <a:bodyPr wrap="square" rtlCol="0">
            <a:spAutoFit/>
          </a:bodyPr>
          <a:lstStyle/>
          <a:p>
            <a:r>
              <a:rPr lang="en-GB" sz="2400" dirty="0" smtClean="0"/>
              <a:t>Discuss with the person next to you and then feedback to the class.</a:t>
            </a:r>
            <a:endParaRPr lang="en-GB" sz="2400" dirty="0"/>
          </a:p>
        </p:txBody>
      </p:sp>
      <p:sp>
        <p:nvSpPr>
          <p:cNvPr id="5" name="TextBox 4"/>
          <p:cNvSpPr txBox="1"/>
          <p:nvPr/>
        </p:nvSpPr>
        <p:spPr>
          <a:xfrm>
            <a:off x="428626" y="564133"/>
            <a:ext cx="3785928" cy="461665"/>
          </a:xfrm>
          <a:prstGeom prst="rect">
            <a:avLst/>
          </a:prstGeom>
          <a:solidFill>
            <a:srgbClr val="FB23C2"/>
          </a:solidFill>
          <a:ln>
            <a:noFill/>
          </a:ln>
        </p:spPr>
        <p:txBody>
          <a:bodyPr wrap="square" rtlCol="0">
            <a:spAutoFit/>
          </a:bodyPr>
          <a:lstStyle/>
          <a:p>
            <a:r>
              <a:rPr lang="en-GB" sz="2400" b="1" dirty="0" smtClean="0">
                <a:solidFill>
                  <a:schemeClr val="accent4">
                    <a:lumMod val="20000"/>
                    <a:lumOff val="80000"/>
                  </a:schemeClr>
                </a:solidFill>
              </a:rPr>
              <a:t>PAUSE - 3 minute discussion</a:t>
            </a:r>
            <a:endParaRPr lang="en-GB" sz="2400" b="1" dirty="0">
              <a:solidFill>
                <a:schemeClr val="accent4">
                  <a:lumMod val="20000"/>
                  <a:lumOff val="80000"/>
                </a:schemeClr>
              </a:solidFill>
            </a:endParaRPr>
          </a:p>
        </p:txBody>
      </p:sp>
    </p:spTree>
    <p:extLst>
      <p:ext uri="{BB962C8B-B14F-4D97-AF65-F5344CB8AC3E}">
        <p14:creationId xmlns:p14="http://schemas.microsoft.com/office/powerpoint/2010/main" val="3454851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no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latin typeface="Calibri" panose="020F0502020204030204" pitchFamily="34" charset="0"/>
              <a:cs typeface="Calibri" panose="020F0502020204030204" pitchFamily="34" charset="0"/>
            </a:endParaRPr>
          </a:p>
        </p:txBody>
      </p:sp>
      <p:sp>
        <p:nvSpPr>
          <p:cNvPr id="12" name="TextBox 11"/>
          <p:cNvSpPr txBox="1"/>
          <p:nvPr/>
        </p:nvSpPr>
        <p:spPr>
          <a:xfrm>
            <a:off x="8165593" y="4251960"/>
            <a:ext cx="3754810" cy="1384995"/>
          </a:xfrm>
          <a:prstGeom prst="rect">
            <a:avLst/>
          </a:prstGeom>
          <a:noFill/>
        </p:spPr>
        <p:txBody>
          <a:bodyPr wrap="square" rtlCol="0">
            <a:spAutoFit/>
          </a:bodyPr>
          <a:lstStyle/>
          <a:p>
            <a:pPr algn="ctr"/>
            <a:r>
              <a:rPr lang="en-GB" sz="2400" b="1" dirty="0" smtClean="0">
                <a:solidFill>
                  <a:prstClr val="white"/>
                </a:solidFill>
                <a:latin typeface="Calibri" panose="020F0502020204030204" pitchFamily="34" charset="0"/>
                <a:cs typeface="Calibri" panose="020F0502020204030204" pitchFamily="34" charset="0"/>
              </a:rPr>
              <a:t>I N T R O D U C I N G  T H E  V O L U N T O U R I S T</a:t>
            </a:r>
            <a:endParaRPr lang="en-GB" b="1" dirty="0">
              <a:solidFill>
                <a:srgbClr val="35372F"/>
              </a:solidFill>
              <a:latin typeface="Calibri" panose="020F0502020204030204" pitchFamily="34" charset="0"/>
              <a:cs typeface="Calibri" panose="020F0502020204030204" pitchFamily="34" charset="0"/>
            </a:endParaRPr>
          </a:p>
          <a:p>
            <a:pPr algn="ctr"/>
            <a:endParaRPr lang="en-GB" b="1" dirty="0">
              <a:solidFill>
                <a:srgbClr val="FEE725"/>
              </a:solidFill>
              <a:latin typeface="Calibri" panose="020F0502020204030204" pitchFamily="34" charset="0"/>
              <a:cs typeface="Calibri" panose="020F0502020204030204" pitchFamily="34" charset="0"/>
            </a:endParaRPr>
          </a:p>
          <a:p>
            <a:pPr algn="ctr"/>
            <a:r>
              <a:rPr lang="en-GB" b="1" dirty="0" smtClean="0">
                <a:solidFill>
                  <a:srgbClr val="FEE725"/>
                </a:solidFill>
                <a:latin typeface="Calibri" panose="020F0502020204030204" pitchFamily="34" charset="0"/>
                <a:cs typeface="Calibri" panose="020F0502020204030204" pitchFamily="34" charset="0"/>
              </a:rPr>
              <a:t>2 </a:t>
            </a:r>
            <a:r>
              <a:rPr lang="en-GB" b="1" dirty="0" smtClean="0">
                <a:solidFill>
                  <a:srgbClr val="FEE725"/>
                </a:solidFill>
                <a:latin typeface="Calibri" panose="020F0502020204030204" pitchFamily="34" charset="0"/>
                <a:cs typeface="Calibri" panose="020F0502020204030204" pitchFamily="34" charset="0"/>
              </a:rPr>
              <a:t>5  M I N U T E S </a:t>
            </a:r>
            <a:r>
              <a:rPr lang="en-GB" dirty="0" smtClean="0">
                <a:solidFill>
                  <a:srgbClr val="FEE725"/>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7393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8579" y="204482"/>
            <a:ext cx="10178322" cy="1492132"/>
          </a:xfrm>
        </p:spPr>
        <p:txBody>
          <a:bodyPr/>
          <a:lstStyle/>
          <a:p>
            <a:pPr algn="ctr"/>
            <a:r>
              <a:rPr lang="en-GB" cap="none" dirty="0" smtClean="0">
                <a:solidFill>
                  <a:srgbClr val="7030A0"/>
                </a:solidFill>
              </a:rPr>
              <a:t>What is </a:t>
            </a:r>
            <a:r>
              <a:rPr lang="en-GB" sz="6000" cap="none" dirty="0">
                <a:solidFill>
                  <a:schemeClr val="accent1">
                    <a:lumMod val="75000"/>
                  </a:schemeClr>
                </a:solidFill>
              </a:rPr>
              <a:t>V</a:t>
            </a:r>
            <a:r>
              <a:rPr lang="en-GB" sz="6000" cap="none" dirty="0" smtClean="0">
                <a:solidFill>
                  <a:schemeClr val="accent1">
                    <a:lumMod val="75000"/>
                  </a:schemeClr>
                </a:solidFill>
              </a:rPr>
              <a:t>oluntourism</a:t>
            </a:r>
            <a:r>
              <a:rPr lang="en-GB" cap="none" dirty="0" smtClean="0">
                <a:solidFill>
                  <a:srgbClr val="7030A0"/>
                </a:solidFill>
              </a:rPr>
              <a:t>?</a:t>
            </a:r>
            <a:endParaRPr lang="en-GB" cap="none" dirty="0">
              <a:solidFill>
                <a:srgbClr val="7030A0"/>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31635">
            <a:off x="735263" y="1210876"/>
            <a:ext cx="3560497" cy="3560497"/>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60286">
            <a:off x="3954693" y="2557413"/>
            <a:ext cx="4282613" cy="3211960"/>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47375" y="1440319"/>
            <a:ext cx="3819526" cy="2889919"/>
          </a:xfrm>
          <a:prstGeom prst="rect">
            <a:avLst/>
          </a:prstGeom>
        </p:spPr>
      </p:pic>
      <p:sp>
        <p:nvSpPr>
          <p:cNvPr id="3" name="TextBox 2"/>
          <p:cNvSpPr txBox="1"/>
          <p:nvPr/>
        </p:nvSpPr>
        <p:spPr>
          <a:xfrm>
            <a:off x="9123680" y="4968240"/>
            <a:ext cx="2174240" cy="830997"/>
          </a:xfrm>
          <a:prstGeom prst="rect">
            <a:avLst/>
          </a:prstGeom>
          <a:noFill/>
        </p:spPr>
        <p:txBody>
          <a:bodyPr wrap="square" rtlCol="0">
            <a:spAutoFit/>
          </a:bodyPr>
          <a:lstStyle/>
          <a:p>
            <a:r>
              <a:rPr lang="en-GB" sz="2400" dirty="0" smtClean="0"/>
              <a:t>Share your responses</a:t>
            </a:r>
            <a:r>
              <a:rPr lang="en-GB" sz="2400" dirty="0" smtClean="0"/>
              <a:t>…</a:t>
            </a:r>
            <a:endParaRPr lang="en-GB" sz="2400" dirty="0"/>
          </a:p>
        </p:txBody>
      </p:sp>
    </p:spTree>
    <p:extLst>
      <p:ext uri="{BB962C8B-B14F-4D97-AF65-F5344CB8AC3E}">
        <p14:creationId xmlns:p14="http://schemas.microsoft.com/office/powerpoint/2010/main" val="628271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Voluntourism is…</a:t>
            </a:r>
            <a:endParaRPr lang="en-GB" dirty="0"/>
          </a:p>
        </p:txBody>
      </p:sp>
      <p:sp>
        <p:nvSpPr>
          <p:cNvPr id="3" name="Content Placeholder 2"/>
          <p:cNvSpPr>
            <a:spLocks noGrp="1"/>
          </p:cNvSpPr>
          <p:nvPr>
            <p:ph idx="1"/>
          </p:nvPr>
        </p:nvSpPr>
        <p:spPr>
          <a:xfrm>
            <a:off x="504825" y="1562101"/>
            <a:ext cx="11410950" cy="4317492"/>
          </a:xfrm>
        </p:spPr>
        <p:txBody>
          <a:bodyPr>
            <a:noAutofit/>
          </a:bodyPr>
          <a:lstStyle/>
          <a:p>
            <a:pPr marL="0" indent="0">
              <a:buNone/>
            </a:pPr>
            <a:r>
              <a:rPr lang="en-GB" dirty="0" smtClean="0">
                <a:solidFill>
                  <a:srgbClr val="3F8892"/>
                </a:solidFill>
                <a:latin typeface="+mj-lt"/>
              </a:rPr>
              <a:t>“…</a:t>
            </a:r>
            <a:r>
              <a:rPr lang="en-GB" b="1" dirty="0">
                <a:solidFill>
                  <a:srgbClr val="3F8892"/>
                </a:solidFill>
                <a:latin typeface="+mj-lt"/>
              </a:rPr>
              <a:t>traveling to a place to improve the economic well-being, socio-cultural development, or environmental conservation by providing volunteer assistance and/or goods and services</a:t>
            </a:r>
            <a:r>
              <a:rPr lang="en-GB" dirty="0" smtClean="0">
                <a:solidFill>
                  <a:srgbClr val="3F8892"/>
                </a:solidFill>
                <a:latin typeface="+mj-lt"/>
              </a:rPr>
              <a:t>.”</a:t>
            </a:r>
          </a:p>
          <a:p>
            <a:pPr marL="0" indent="0">
              <a:buNone/>
            </a:pPr>
            <a:endParaRPr lang="en-GB" dirty="0" smtClean="0">
              <a:solidFill>
                <a:srgbClr val="35372F"/>
              </a:solidFill>
            </a:endParaRPr>
          </a:p>
          <a:p>
            <a:pPr marL="0" indent="0">
              <a:buNone/>
            </a:pPr>
            <a:r>
              <a:rPr lang="en-GB" sz="2400" dirty="0">
                <a:solidFill>
                  <a:srgbClr val="35372F"/>
                </a:solidFill>
              </a:rPr>
              <a:t>More simply put, Voluntourism is a form of tourism in which travellers participate in voluntary </a:t>
            </a:r>
            <a:r>
              <a:rPr lang="en-GB" sz="2400" dirty="0" smtClean="0">
                <a:solidFill>
                  <a:srgbClr val="35372F"/>
                </a:solidFill>
              </a:rPr>
              <a:t>work (typically </a:t>
            </a:r>
            <a:r>
              <a:rPr lang="en-GB" sz="2400" dirty="0">
                <a:solidFill>
                  <a:srgbClr val="35372F"/>
                </a:solidFill>
              </a:rPr>
              <a:t>for a </a:t>
            </a:r>
            <a:r>
              <a:rPr lang="en-GB" sz="2400" dirty="0" smtClean="0">
                <a:solidFill>
                  <a:srgbClr val="35372F"/>
                </a:solidFill>
              </a:rPr>
              <a:t>charity) during their travels.</a:t>
            </a:r>
            <a:endParaRPr lang="en-GB" sz="2400" dirty="0">
              <a:solidFill>
                <a:srgbClr val="35372F"/>
              </a:solidFill>
            </a:endParaRPr>
          </a:p>
        </p:txBody>
      </p:sp>
    </p:spTree>
    <p:extLst>
      <p:ext uri="{BB962C8B-B14F-4D97-AF65-F5344CB8AC3E}">
        <p14:creationId xmlns:p14="http://schemas.microsoft.com/office/powerpoint/2010/main" val="2267423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1933575"/>
            <a:ext cx="7200900" cy="4059238"/>
          </a:xfrm>
        </p:spPr>
        <p:txBody>
          <a:bodyPr>
            <a:normAutofit/>
          </a:bodyPr>
          <a:lstStyle/>
          <a:p>
            <a:pPr marL="0" indent="0">
              <a:buNone/>
            </a:pPr>
            <a:r>
              <a:rPr lang="en-GB" sz="2400" dirty="0" smtClean="0"/>
              <a:t>Working in pairs or small groups, make a list of all of the reasons you can think of for why this has become such a popular thing for people to do.</a:t>
            </a:r>
          </a:p>
          <a:p>
            <a:pPr marL="0" indent="0">
              <a:buNone/>
            </a:pPr>
            <a:endParaRPr lang="en-GB" sz="2400" dirty="0"/>
          </a:p>
          <a:p>
            <a:pPr marL="0" indent="0">
              <a:buNone/>
            </a:pPr>
            <a:r>
              <a:rPr lang="en-GB" sz="2400" dirty="0" smtClean="0"/>
              <a:t>Share your ideas with the class. </a:t>
            </a:r>
          </a:p>
          <a:p>
            <a:pPr marL="0" indent="0">
              <a:buNone/>
            </a:pPr>
            <a:endParaRPr lang="en-GB" sz="2400" dirty="0"/>
          </a:p>
          <a:p>
            <a:pPr marL="0" indent="0">
              <a:buNone/>
            </a:pPr>
            <a:r>
              <a:rPr lang="en-GB" sz="2400" dirty="0" smtClean="0"/>
              <a:t>Now look at the list of reasons on the next slide – are there any that you didn’t think of?</a:t>
            </a:r>
            <a:endParaRPr lang="en-GB" sz="2400" dirty="0"/>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322" y="1331913"/>
            <a:ext cx="4038378" cy="4038378"/>
          </a:xfrm>
          <a:prstGeom prst="rect">
            <a:avLst/>
          </a:prstGeom>
        </p:spPr>
      </p:pic>
      <p:sp>
        <p:nvSpPr>
          <p:cNvPr id="7" name="Rectangle 6"/>
          <p:cNvSpPr/>
          <p:nvPr/>
        </p:nvSpPr>
        <p:spPr>
          <a:xfrm>
            <a:off x="914400" y="1933575"/>
            <a:ext cx="2804410" cy="2677656"/>
          </a:xfrm>
          <a:prstGeom prst="rect">
            <a:avLst/>
          </a:prstGeom>
        </p:spPr>
        <p:txBody>
          <a:bodyPr wrap="square">
            <a:spAutoFit/>
          </a:bodyPr>
          <a:lstStyle/>
          <a:p>
            <a:pPr algn="ctr"/>
            <a:r>
              <a:rPr lang="en-GB" sz="2400" dirty="0"/>
              <a:t>W</a:t>
            </a:r>
            <a:r>
              <a:rPr lang="en-GB" sz="2400" dirty="0" smtClean="0"/>
              <a:t>hy </a:t>
            </a:r>
            <a:r>
              <a:rPr lang="en-GB" sz="2400" dirty="0"/>
              <a:t>do people volunteer </a:t>
            </a:r>
            <a:r>
              <a:rPr lang="en-GB" sz="2400" dirty="0" smtClean="0"/>
              <a:t>overseas? What </a:t>
            </a:r>
            <a:r>
              <a:rPr lang="en-GB" sz="2400" dirty="0"/>
              <a:t>are some of the reasons as to why this is an appealing and popular thing to do?</a:t>
            </a:r>
          </a:p>
        </p:txBody>
      </p:sp>
    </p:spTree>
    <p:extLst>
      <p:ext uri="{BB962C8B-B14F-4D97-AF65-F5344CB8AC3E}">
        <p14:creationId xmlns:p14="http://schemas.microsoft.com/office/powerpoint/2010/main" val="121427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901" y="531744"/>
            <a:ext cx="11182350" cy="5448299"/>
          </a:xfrm>
        </p:spPr>
        <p:txBody>
          <a:bodyPr>
            <a:normAutofit fontScale="92500" lnSpcReduction="10000"/>
          </a:bodyPr>
          <a:lstStyle/>
          <a:p>
            <a:pPr fontAlgn="base"/>
            <a:r>
              <a:rPr lang="en-GB" sz="2600" b="1" u="sng" dirty="0" smtClean="0">
                <a:solidFill>
                  <a:srgbClr val="35372F"/>
                </a:solidFill>
              </a:rPr>
              <a:t>It feels good</a:t>
            </a:r>
            <a:r>
              <a:rPr lang="en-GB" sz="2600" dirty="0" smtClean="0">
                <a:solidFill>
                  <a:srgbClr val="35372F"/>
                </a:solidFill>
              </a:rPr>
              <a:t>. Altruism is a positive state – you give and you get back; and that feels good all around. </a:t>
            </a:r>
          </a:p>
          <a:p>
            <a:pPr marL="0" indent="0" fontAlgn="base">
              <a:buNone/>
            </a:pPr>
            <a:endParaRPr lang="en-GB" sz="2600" dirty="0">
              <a:solidFill>
                <a:srgbClr val="35372F"/>
              </a:solidFill>
            </a:endParaRPr>
          </a:p>
          <a:p>
            <a:pPr fontAlgn="base"/>
            <a:r>
              <a:rPr lang="en-GB" sz="2600" dirty="0" smtClean="0">
                <a:solidFill>
                  <a:srgbClr val="35372F"/>
                </a:solidFill>
              </a:rPr>
              <a:t>Volunteers </a:t>
            </a:r>
            <a:r>
              <a:rPr lang="en-GB" sz="2600" dirty="0">
                <a:solidFill>
                  <a:srgbClr val="35372F"/>
                </a:solidFill>
              </a:rPr>
              <a:t>benefit from a greater sense of </a:t>
            </a:r>
            <a:r>
              <a:rPr lang="en-GB" sz="2600" b="1" u="sng" dirty="0">
                <a:solidFill>
                  <a:srgbClr val="35372F"/>
                </a:solidFill>
              </a:rPr>
              <a:t>social responsibility </a:t>
            </a:r>
            <a:r>
              <a:rPr lang="en-GB" sz="2600" dirty="0">
                <a:solidFill>
                  <a:srgbClr val="35372F"/>
                </a:solidFill>
              </a:rPr>
              <a:t>when they can improve the well-being of </a:t>
            </a:r>
            <a:r>
              <a:rPr lang="en-GB" sz="2600" dirty="0" smtClean="0">
                <a:solidFill>
                  <a:srgbClr val="35372F"/>
                </a:solidFill>
              </a:rPr>
              <a:t>others</a:t>
            </a:r>
            <a:r>
              <a:rPr lang="en-GB" sz="2600" dirty="0">
                <a:solidFill>
                  <a:srgbClr val="35372F"/>
                </a:solidFill>
              </a:rPr>
              <a:t/>
            </a:r>
            <a:br>
              <a:rPr lang="en-GB" sz="2600" dirty="0">
                <a:solidFill>
                  <a:srgbClr val="35372F"/>
                </a:solidFill>
              </a:rPr>
            </a:br>
            <a:r>
              <a:rPr lang="en-GB" sz="2600" dirty="0">
                <a:solidFill>
                  <a:srgbClr val="35372F"/>
                </a:solidFill>
              </a:rPr>
              <a:t> </a:t>
            </a:r>
          </a:p>
          <a:p>
            <a:pPr fontAlgn="base"/>
            <a:r>
              <a:rPr lang="en-GB" sz="2600" dirty="0" smtClean="0">
                <a:solidFill>
                  <a:srgbClr val="35372F"/>
                </a:solidFill>
              </a:rPr>
              <a:t>It gives participants </a:t>
            </a:r>
            <a:r>
              <a:rPr lang="en-GB" sz="2600" dirty="0">
                <a:solidFill>
                  <a:srgbClr val="35372F"/>
                </a:solidFill>
              </a:rPr>
              <a:t>an opportunity to </a:t>
            </a:r>
            <a:r>
              <a:rPr lang="en-GB" sz="2600" b="1" u="sng" dirty="0">
                <a:solidFill>
                  <a:srgbClr val="35372F"/>
                </a:solidFill>
              </a:rPr>
              <a:t>interact</a:t>
            </a:r>
            <a:r>
              <a:rPr lang="en-GB" sz="2600" dirty="0">
                <a:solidFill>
                  <a:srgbClr val="35372F"/>
                </a:solidFill>
              </a:rPr>
              <a:t> with a different culture and to </a:t>
            </a:r>
            <a:r>
              <a:rPr lang="en-GB" sz="2600" dirty="0" smtClean="0">
                <a:solidFill>
                  <a:srgbClr val="35372F"/>
                </a:solidFill>
              </a:rPr>
              <a:t>learn and explore new, broader perspectives of </a:t>
            </a:r>
            <a:r>
              <a:rPr lang="en-GB" sz="2600" dirty="0">
                <a:solidFill>
                  <a:srgbClr val="35372F"/>
                </a:solidFill>
              </a:rPr>
              <a:t>the </a:t>
            </a:r>
            <a:r>
              <a:rPr lang="en-GB" sz="2600" dirty="0" smtClean="0">
                <a:solidFill>
                  <a:srgbClr val="35372F"/>
                </a:solidFill>
              </a:rPr>
              <a:t>world; deepening their </a:t>
            </a:r>
            <a:r>
              <a:rPr lang="en-GB" sz="2600" b="1" u="sng" dirty="0">
                <a:solidFill>
                  <a:srgbClr val="35372F"/>
                </a:solidFill>
              </a:rPr>
              <a:t>understanding of humanity</a:t>
            </a:r>
            <a:r>
              <a:rPr lang="en-GB" sz="2600" b="1" u="sng" dirty="0" smtClean="0">
                <a:solidFill>
                  <a:srgbClr val="35372F"/>
                </a:solidFill>
              </a:rPr>
              <a:t>.</a:t>
            </a:r>
          </a:p>
          <a:p>
            <a:pPr fontAlgn="base"/>
            <a:endParaRPr lang="en-GB" sz="2600" dirty="0">
              <a:solidFill>
                <a:srgbClr val="35372F"/>
              </a:solidFill>
            </a:endParaRPr>
          </a:p>
          <a:p>
            <a:pPr fontAlgn="base"/>
            <a:r>
              <a:rPr lang="en-GB" sz="2600" dirty="0" smtClean="0">
                <a:solidFill>
                  <a:srgbClr val="35372F"/>
                </a:solidFill>
              </a:rPr>
              <a:t>It introduces </a:t>
            </a:r>
            <a:r>
              <a:rPr lang="en-GB" sz="2600" dirty="0">
                <a:solidFill>
                  <a:srgbClr val="35372F"/>
                </a:solidFill>
              </a:rPr>
              <a:t>a new kind of </a:t>
            </a:r>
            <a:r>
              <a:rPr lang="en-GB" sz="2600" b="1" u="sng" dirty="0">
                <a:solidFill>
                  <a:srgbClr val="35372F"/>
                </a:solidFill>
              </a:rPr>
              <a:t>philanthropy</a:t>
            </a:r>
            <a:r>
              <a:rPr lang="en-GB" sz="2600" dirty="0">
                <a:solidFill>
                  <a:srgbClr val="35372F"/>
                </a:solidFill>
              </a:rPr>
              <a:t> and a method for donating time and materials in a personal, meaningful way.</a:t>
            </a:r>
          </a:p>
          <a:p>
            <a:pPr marL="0" indent="0">
              <a:buNone/>
            </a:pPr>
            <a:endParaRPr lang="en-GB" sz="2600" dirty="0" smtClean="0">
              <a:solidFill>
                <a:srgbClr val="35372F"/>
              </a:solidFill>
            </a:endParaRPr>
          </a:p>
          <a:p>
            <a:r>
              <a:rPr lang="en-GB" sz="2600" dirty="0" smtClean="0">
                <a:solidFill>
                  <a:srgbClr val="35372F"/>
                </a:solidFill>
              </a:rPr>
              <a:t>It meets travellers</a:t>
            </a:r>
            <a:r>
              <a:rPr lang="en-GB" sz="2600" dirty="0">
                <a:solidFill>
                  <a:srgbClr val="35372F"/>
                </a:solidFill>
              </a:rPr>
              <a:t>' growing desire to feel a </a:t>
            </a:r>
            <a:r>
              <a:rPr lang="en-GB" sz="2600" b="1" u="sng" dirty="0">
                <a:solidFill>
                  <a:srgbClr val="35372F"/>
                </a:solidFill>
              </a:rPr>
              <a:t>sense of purpose </a:t>
            </a:r>
            <a:r>
              <a:rPr lang="en-GB" sz="2600" dirty="0" smtClean="0">
                <a:solidFill>
                  <a:srgbClr val="35372F"/>
                </a:solidFill>
              </a:rPr>
              <a:t>whilst also pursuing leisure activities (which is why it has become so popular for gap years).</a:t>
            </a:r>
            <a:endParaRPr lang="en-GB" sz="2600" dirty="0">
              <a:solidFill>
                <a:srgbClr val="35372F"/>
              </a:solidFill>
            </a:endParaRPr>
          </a:p>
          <a:p>
            <a:endParaRPr lang="en-GB" dirty="0">
              <a:solidFill>
                <a:srgbClr val="35372F"/>
              </a:solidFill>
            </a:endParaRPr>
          </a:p>
        </p:txBody>
      </p:sp>
    </p:spTree>
    <p:extLst>
      <p:ext uri="{BB962C8B-B14F-4D97-AF65-F5344CB8AC3E}">
        <p14:creationId xmlns:p14="http://schemas.microsoft.com/office/powerpoint/2010/main" val="8237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is doing it?</a:t>
            </a:r>
            <a:endParaRPr lang="en-GB" dirty="0"/>
          </a:p>
        </p:txBody>
      </p:sp>
      <p:sp>
        <p:nvSpPr>
          <p:cNvPr id="4" name="Content Placeholder 3"/>
          <p:cNvSpPr>
            <a:spLocks noGrp="1"/>
          </p:cNvSpPr>
          <p:nvPr>
            <p:ph idx="1"/>
          </p:nvPr>
        </p:nvSpPr>
        <p:spPr>
          <a:xfrm>
            <a:off x="423531" y="1562100"/>
            <a:ext cx="11006470" cy="5219699"/>
          </a:xfrm>
        </p:spPr>
        <p:txBody>
          <a:bodyPr>
            <a:normAutofit/>
          </a:bodyPr>
          <a:lstStyle/>
          <a:p>
            <a:pPr marL="0" indent="0">
              <a:buNone/>
            </a:pPr>
            <a:r>
              <a:rPr lang="en-GB" sz="2400" dirty="0" smtClean="0">
                <a:solidFill>
                  <a:srgbClr val="35372F"/>
                </a:solidFill>
              </a:rPr>
              <a:t>There are </a:t>
            </a:r>
            <a:r>
              <a:rPr lang="en-GB" sz="2400" b="1" dirty="0" smtClean="0">
                <a:solidFill>
                  <a:srgbClr val="35372F"/>
                </a:solidFill>
              </a:rPr>
              <a:t>several million people </a:t>
            </a:r>
            <a:r>
              <a:rPr lang="en-GB" sz="2400" dirty="0" smtClean="0">
                <a:solidFill>
                  <a:srgbClr val="35372F"/>
                </a:solidFill>
              </a:rPr>
              <a:t>volunteering internationally each year, with numbers growing rapidly over the past few years. Africa is the most popular continent for people to go to volunteer, closely followed by South Asia, whilst India and the Philippines are currently the most popular countries. </a:t>
            </a:r>
          </a:p>
          <a:p>
            <a:pPr marL="0" indent="0">
              <a:buNone/>
            </a:pPr>
            <a:r>
              <a:rPr lang="en-GB" sz="2400" dirty="0" smtClean="0">
                <a:solidFill>
                  <a:srgbClr val="35372F"/>
                </a:solidFill>
              </a:rPr>
              <a:t>There are over </a:t>
            </a:r>
            <a:r>
              <a:rPr lang="en-GB" sz="2400" b="1" dirty="0" smtClean="0">
                <a:solidFill>
                  <a:srgbClr val="35372F"/>
                </a:solidFill>
              </a:rPr>
              <a:t>2000</a:t>
            </a:r>
            <a:r>
              <a:rPr lang="en-GB" sz="2400" dirty="0" smtClean="0">
                <a:solidFill>
                  <a:srgbClr val="35372F"/>
                </a:solidFill>
              </a:rPr>
              <a:t> registered volunteer organisations across the world offering a range of packages to suit your wishes. Voluntourism </a:t>
            </a:r>
            <a:r>
              <a:rPr lang="en-GB" sz="2400" dirty="0">
                <a:solidFill>
                  <a:srgbClr val="35372F"/>
                </a:solidFill>
              </a:rPr>
              <a:t>is </a:t>
            </a:r>
            <a:r>
              <a:rPr lang="en-GB" sz="2400" dirty="0" smtClean="0">
                <a:solidFill>
                  <a:srgbClr val="35372F"/>
                </a:solidFill>
              </a:rPr>
              <a:t>now a </a:t>
            </a:r>
            <a:r>
              <a:rPr lang="en-GB" sz="2400" dirty="0">
                <a:solidFill>
                  <a:srgbClr val="35372F"/>
                </a:solidFill>
              </a:rPr>
              <a:t>billion dollar </a:t>
            </a:r>
            <a:r>
              <a:rPr lang="en-GB" sz="2400" dirty="0" smtClean="0">
                <a:solidFill>
                  <a:srgbClr val="35372F"/>
                </a:solidFill>
              </a:rPr>
              <a:t>industry</a:t>
            </a:r>
            <a:r>
              <a:rPr lang="en-GB" sz="2400" dirty="0">
                <a:solidFill>
                  <a:srgbClr val="35372F"/>
                </a:solidFill>
              </a:rPr>
              <a:t>. </a:t>
            </a:r>
            <a:endParaRPr lang="en-GB" sz="2400" dirty="0" smtClean="0">
              <a:solidFill>
                <a:srgbClr val="35372F"/>
              </a:solidFill>
            </a:endParaRPr>
          </a:p>
          <a:p>
            <a:pPr marL="0" indent="0">
              <a:buNone/>
            </a:pPr>
            <a:endParaRPr lang="en-GB" sz="2400" dirty="0">
              <a:solidFill>
                <a:srgbClr val="35372F"/>
              </a:solidFill>
            </a:endParaRPr>
          </a:p>
          <a:p>
            <a:pPr marL="0" indent="0">
              <a:buNone/>
            </a:pPr>
            <a:r>
              <a:rPr lang="en-GB" sz="2400" dirty="0" smtClean="0">
                <a:solidFill>
                  <a:srgbClr val="35372F"/>
                </a:solidFill>
              </a:rPr>
              <a:t>You </a:t>
            </a:r>
            <a:r>
              <a:rPr lang="en-GB" sz="2400" dirty="0">
                <a:solidFill>
                  <a:srgbClr val="35372F"/>
                </a:solidFill>
              </a:rPr>
              <a:t>may have heard of some of the following organisations: </a:t>
            </a:r>
            <a:endParaRPr lang="en-GB" sz="2400" dirty="0" smtClean="0">
              <a:solidFill>
                <a:srgbClr val="35372F"/>
              </a:solidFill>
            </a:endParaRPr>
          </a:p>
          <a:p>
            <a:endParaRPr lang="en-GB" sz="2400" dirty="0" smtClean="0"/>
          </a:p>
          <a:p>
            <a:pPr marL="0" indent="0">
              <a:buNone/>
            </a:pPr>
            <a:endParaRPr lang="en-GB" sz="2400" dirty="0" smtClean="0"/>
          </a:p>
          <a:p>
            <a:endParaRPr lang="en-GB" sz="2400" dirty="0"/>
          </a:p>
        </p:txBody>
      </p:sp>
    </p:spTree>
    <p:extLst>
      <p:ext uri="{BB962C8B-B14F-4D97-AF65-F5344CB8AC3E}">
        <p14:creationId xmlns:p14="http://schemas.microsoft.com/office/powerpoint/2010/main" val="108218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www.dmuglobal.com/img/opportunities/GV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7528" y="1779586"/>
            <a:ext cx="3522041" cy="15215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volunteerforever.com/uploads/user_images/isv.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96324" y="1538769"/>
            <a:ext cx="2708321" cy="27083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worldchallenge.com.au/wp-content/uploads/logo-footer.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00477" y="4361338"/>
            <a:ext cx="381000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volunteerforever.com/uploads/user_images/PoD%20logo_502c9d6f6dac5.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0521892">
            <a:off x="46038" y="3496022"/>
            <a:ext cx="5402721" cy="14855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cbdrt.com/wp-content/uploads/2014/05/raleigh-internationa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23141" y="2102227"/>
            <a:ext cx="3098800" cy="218728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www.volunteerforever.com/uploads/editor_uploads/VF-final-color-bg.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45740" y="76507"/>
            <a:ext cx="4269200" cy="17734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jamaicaobserver.com/assets/10541514/project.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1544129">
            <a:off x="3170916" y="4538155"/>
            <a:ext cx="32607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www.wysetc.org/wp-content/uploads/2014/07/WYSE-Travel-Confederation-small.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9955795">
            <a:off x="-25002" y="762114"/>
            <a:ext cx="476250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ownload (2).jpg"/>
          <p:cNvPicPr>
            <a:picLocks noChangeAspect="1"/>
          </p:cNvPicPr>
          <p:nvPr/>
        </p:nvPicPr>
        <p:blipFill>
          <a:blip r:embed="rId10" cstate="screen"/>
          <a:stretch>
            <a:fillRect/>
          </a:stretch>
        </p:blipFill>
        <p:spPr>
          <a:xfrm rot="3753995">
            <a:off x="8671097" y="586321"/>
            <a:ext cx="2724150" cy="1676400"/>
          </a:xfrm>
          <a:prstGeom prst="rect">
            <a:avLst/>
          </a:prstGeom>
        </p:spPr>
      </p:pic>
      <p:pic>
        <p:nvPicPr>
          <p:cNvPr id="11" name="Picture 10" descr="images (2).jpg"/>
          <p:cNvPicPr>
            <a:picLocks noChangeAspect="1"/>
          </p:cNvPicPr>
          <p:nvPr/>
        </p:nvPicPr>
        <p:blipFill>
          <a:blip r:embed="rId11" cstate="screen"/>
          <a:stretch>
            <a:fillRect/>
          </a:stretch>
        </p:blipFill>
        <p:spPr>
          <a:xfrm>
            <a:off x="4003416" y="2102227"/>
            <a:ext cx="2562225" cy="638175"/>
          </a:xfrm>
          <a:prstGeom prst="rect">
            <a:avLst/>
          </a:prstGeom>
        </p:spPr>
      </p:pic>
      <p:pic>
        <p:nvPicPr>
          <p:cNvPr id="12" name="Picture 11" descr="download (4).jp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46038" y="5123973"/>
            <a:ext cx="3168352" cy="1247775"/>
          </a:xfrm>
          <a:prstGeom prst="rect">
            <a:avLst/>
          </a:prstGeom>
        </p:spPr>
      </p:pic>
      <p:pic>
        <p:nvPicPr>
          <p:cNvPr id="13" name="Picture 12" descr="download (5).jpg"/>
          <p:cNvPicPr>
            <a:picLocks noChangeAspect="1"/>
          </p:cNvPicPr>
          <p:nvPr/>
        </p:nvPicPr>
        <p:blipFill>
          <a:blip r:embed="rId13" cstate="screen"/>
          <a:stretch>
            <a:fillRect/>
          </a:stretch>
        </p:blipFill>
        <p:spPr>
          <a:xfrm>
            <a:off x="9881132" y="4038902"/>
            <a:ext cx="1762125" cy="2590800"/>
          </a:xfrm>
          <a:prstGeom prst="rect">
            <a:avLst/>
          </a:prstGeom>
        </p:spPr>
      </p:pic>
    </p:spTree>
    <p:extLst>
      <p:ext uri="{BB962C8B-B14F-4D97-AF65-F5344CB8AC3E}">
        <p14:creationId xmlns:p14="http://schemas.microsoft.com/office/powerpoint/2010/main" val="63914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38"/>
                                        </p:tgtEl>
                                        <p:attrNameLst>
                                          <p:attrName>style.visibility</p:attrName>
                                        </p:attrNameLst>
                                      </p:cBhvr>
                                      <p:to>
                                        <p:strVal val="visible"/>
                                      </p:to>
                                    </p:set>
                                    <p:animEffect transition="in" filter="fade">
                                      <p:cBhvr>
                                        <p:cTn id="11" dur="1000"/>
                                        <p:tgtEl>
                                          <p:spTgt spid="1038"/>
                                        </p:tgtEl>
                                      </p:cBhvr>
                                    </p:animEffect>
                                    <p:anim calcmode="lin" valueType="num">
                                      <p:cBhvr>
                                        <p:cTn id="12" dur="1000" fill="hold"/>
                                        <p:tgtEl>
                                          <p:spTgt spid="1038"/>
                                        </p:tgtEl>
                                        <p:attrNameLst>
                                          <p:attrName>ppt_x</p:attrName>
                                        </p:attrNameLst>
                                      </p:cBhvr>
                                      <p:tavLst>
                                        <p:tav tm="0">
                                          <p:val>
                                            <p:strVal val="#ppt_x"/>
                                          </p:val>
                                        </p:tav>
                                        <p:tav tm="100000">
                                          <p:val>
                                            <p:strVal val="#ppt_x"/>
                                          </p:val>
                                        </p:tav>
                                      </p:tavLst>
                                    </p:anim>
                                    <p:anim calcmode="lin" valueType="num">
                                      <p:cBhvr>
                                        <p:cTn id="13"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1000"/>
                                        <p:tgtEl>
                                          <p:spTgt spid="1036"/>
                                        </p:tgtEl>
                                      </p:cBhvr>
                                    </p:animEffect>
                                    <p:anim calcmode="lin" valueType="num">
                                      <p:cBhvr>
                                        <p:cTn id="29" dur="1000" fill="hold"/>
                                        <p:tgtEl>
                                          <p:spTgt spid="1036"/>
                                        </p:tgtEl>
                                        <p:attrNameLst>
                                          <p:attrName>ppt_x</p:attrName>
                                        </p:attrNameLst>
                                      </p:cBhvr>
                                      <p:tavLst>
                                        <p:tav tm="0">
                                          <p:val>
                                            <p:strVal val="#ppt_x"/>
                                          </p:val>
                                        </p:tav>
                                        <p:tav tm="100000">
                                          <p:val>
                                            <p:strVal val="#ppt_x"/>
                                          </p:val>
                                        </p:tav>
                                      </p:tavLst>
                                    </p:anim>
                                    <p:anim calcmode="lin" valueType="num">
                                      <p:cBhvr>
                                        <p:cTn id="30"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additive="base">
                                        <p:cTn id="35" dur="500" fill="hold"/>
                                        <p:tgtEl>
                                          <p:spTgt spid="1032"/>
                                        </p:tgtEl>
                                        <p:attrNameLst>
                                          <p:attrName>ppt_x</p:attrName>
                                        </p:attrNameLst>
                                      </p:cBhvr>
                                      <p:tavLst>
                                        <p:tav tm="0">
                                          <p:val>
                                            <p:strVal val="#ppt_x"/>
                                          </p:val>
                                        </p:tav>
                                        <p:tav tm="100000">
                                          <p:val>
                                            <p:strVal val="#ppt_x"/>
                                          </p:val>
                                        </p:tav>
                                      </p:tavLst>
                                    </p:anim>
                                    <p:anim calcmode="lin" valueType="num">
                                      <p:cBhvr additive="base">
                                        <p:cTn id="36"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42"/>
                                        </p:tgtEl>
                                        <p:attrNameLst>
                                          <p:attrName>style.visibility</p:attrName>
                                        </p:attrNameLst>
                                      </p:cBhvr>
                                      <p:to>
                                        <p:strVal val="visible"/>
                                      </p:to>
                                    </p:set>
                                    <p:anim calcmode="lin" valueType="num">
                                      <p:cBhvr additive="base">
                                        <p:cTn id="45" dur="500" fill="hold"/>
                                        <p:tgtEl>
                                          <p:spTgt spid="1042"/>
                                        </p:tgtEl>
                                        <p:attrNameLst>
                                          <p:attrName>ppt_x</p:attrName>
                                        </p:attrNameLst>
                                      </p:cBhvr>
                                      <p:tavLst>
                                        <p:tav tm="0">
                                          <p:val>
                                            <p:strVal val="#ppt_x"/>
                                          </p:val>
                                        </p:tav>
                                        <p:tav tm="100000">
                                          <p:val>
                                            <p:strVal val="#ppt_x"/>
                                          </p:val>
                                        </p:tav>
                                      </p:tavLst>
                                    </p:anim>
                                    <p:anim calcmode="lin" valueType="num">
                                      <p:cBhvr additive="base">
                                        <p:cTn id="46"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026"/>
                                        </p:tgtEl>
                                        <p:attrNameLst>
                                          <p:attrName>style.visibility</p:attrName>
                                        </p:attrNameLst>
                                      </p:cBhvr>
                                      <p:to>
                                        <p:strVal val="visible"/>
                                      </p:to>
                                    </p:set>
                                    <p:animEffect transition="in" filter="fade">
                                      <p:cBhvr>
                                        <p:cTn id="58" dur="1000"/>
                                        <p:tgtEl>
                                          <p:spTgt spid="1026"/>
                                        </p:tgtEl>
                                      </p:cBhvr>
                                    </p:animEffect>
                                    <p:anim calcmode="lin" valueType="num">
                                      <p:cBhvr>
                                        <p:cTn id="59" dur="1000" fill="hold"/>
                                        <p:tgtEl>
                                          <p:spTgt spid="1026"/>
                                        </p:tgtEl>
                                        <p:attrNameLst>
                                          <p:attrName>ppt_x</p:attrName>
                                        </p:attrNameLst>
                                      </p:cBhvr>
                                      <p:tavLst>
                                        <p:tav tm="0">
                                          <p:val>
                                            <p:strVal val="#ppt_x"/>
                                          </p:val>
                                        </p:tav>
                                        <p:tav tm="100000">
                                          <p:val>
                                            <p:strVal val="#ppt_x"/>
                                          </p:val>
                                        </p:tav>
                                      </p:tavLst>
                                    </p:anim>
                                    <p:anim calcmode="lin" valueType="num">
                                      <p:cBhvr>
                                        <p:cTn id="6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cap="none" dirty="0" smtClean="0"/>
              <a:t/>
            </a:r>
            <a:br>
              <a:rPr lang="en-GB" cap="none" dirty="0" smtClean="0"/>
            </a:br>
            <a:endParaRPr lang="en-GB" cap="none" dirty="0"/>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3013" y="1331913"/>
            <a:ext cx="4038378" cy="4038378"/>
          </a:xfrm>
          <a:prstGeom prst="rect">
            <a:avLst/>
          </a:prstGeom>
        </p:spPr>
      </p:pic>
      <p:sp>
        <p:nvSpPr>
          <p:cNvPr id="7" name="Rectangle 6"/>
          <p:cNvSpPr/>
          <p:nvPr/>
        </p:nvSpPr>
        <p:spPr>
          <a:xfrm>
            <a:off x="4699997" y="2566272"/>
            <a:ext cx="2804410" cy="1569660"/>
          </a:xfrm>
          <a:prstGeom prst="rect">
            <a:avLst/>
          </a:prstGeom>
        </p:spPr>
        <p:txBody>
          <a:bodyPr wrap="square">
            <a:spAutoFit/>
          </a:bodyPr>
          <a:lstStyle/>
          <a:p>
            <a:pPr algn="ctr"/>
            <a:r>
              <a:rPr lang="en-GB" sz="2400" dirty="0"/>
              <a:t>Why is this industry both hugely positive and hugely negative?</a:t>
            </a:r>
          </a:p>
        </p:txBody>
      </p:sp>
    </p:spTree>
    <p:extLst>
      <p:ext uri="{BB962C8B-B14F-4D97-AF65-F5344CB8AC3E}">
        <p14:creationId xmlns:p14="http://schemas.microsoft.com/office/powerpoint/2010/main" val="303280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1578" y="1362076"/>
            <a:ext cx="11073672" cy="3877732"/>
          </a:xfrm>
        </p:spPr>
        <p:txBody>
          <a:bodyPr>
            <a:normAutofit/>
          </a:bodyPr>
          <a:lstStyle/>
          <a:p>
            <a:pPr marL="0" indent="0">
              <a:buNone/>
            </a:pPr>
            <a:endParaRPr lang="en-GB" sz="2400" dirty="0" smtClean="0"/>
          </a:p>
          <a:p>
            <a:pPr marL="0" indent="0">
              <a:buNone/>
            </a:pPr>
            <a:r>
              <a:rPr lang="en-GB" sz="2400" dirty="0" smtClean="0"/>
              <a:t>There are many </a:t>
            </a:r>
            <a:r>
              <a:rPr lang="en-GB" sz="2400" b="1" dirty="0" smtClean="0">
                <a:solidFill>
                  <a:srgbClr val="00B050"/>
                </a:solidFill>
              </a:rPr>
              <a:t>positive</a:t>
            </a:r>
            <a:r>
              <a:rPr lang="en-GB" sz="2400" dirty="0" smtClean="0">
                <a:solidFill>
                  <a:srgbClr val="00B050"/>
                </a:solidFill>
              </a:rPr>
              <a:t> </a:t>
            </a:r>
            <a:r>
              <a:rPr lang="en-GB" sz="2400" dirty="0" smtClean="0">
                <a:solidFill>
                  <a:srgbClr val="35372F"/>
                </a:solidFill>
              </a:rPr>
              <a:t>ripple effects </a:t>
            </a:r>
            <a:r>
              <a:rPr lang="en-GB" sz="2400" dirty="0" smtClean="0"/>
              <a:t>that come from Voluntourism; many of which have been mentioned already and most of which you probably already know (or can think of). </a:t>
            </a:r>
          </a:p>
          <a:p>
            <a:pPr marL="0" indent="0" algn="ctr">
              <a:buNone/>
              <a:tabLst>
                <a:tab pos="3495675" algn="l"/>
              </a:tabLst>
            </a:pPr>
            <a:r>
              <a:rPr lang="en-GB" sz="2400" dirty="0" smtClean="0"/>
              <a:t>However…</a:t>
            </a:r>
          </a:p>
          <a:p>
            <a:pPr marL="0" indent="0" algn="ctr">
              <a:buNone/>
              <a:tabLst>
                <a:tab pos="3495675" algn="l"/>
              </a:tabLst>
            </a:pPr>
            <a:endParaRPr lang="en-GB" sz="2400" dirty="0" smtClean="0"/>
          </a:p>
          <a:p>
            <a:pPr marL="0" indent="0">
              <a:buNone/>
            </a:pPr>
            <a:r>
              <a:rPr lang="en-GB" sz="2400" dirty="0" smtClean="0"/>
              <a:t>there are also many </a:t>
            </a:r>
            <a:r>
              <a:rPr lang="en-GB" sz="2400" b="1" dirty="0" smtClean="0">
                <a:solidFill>
                  <a:srgbClr val="FF0000"/>
                </a:solidFill>
              </a:rPr>
              <a:t>negative</a:t>
            </a:r>
            <a:r>
              <a:rPr lang="en-GB" sz="2400" dirty="0" smtClean="0">
                <a:solidFill>
                  <a:srgbClr val="FF0000"/>
                </a:solidFill>
              </a:rPr>
              <a:t> </a:t>
            </a:r>
            <a:r>
              <a:rPr lang="en-GB" sz="2400" dirty="0" smtClean="0">
                <a:solidFill>
                  <a:srgbClr val="35372F"/>
                </a:solidFill>
              </a:rPr>
              <a:t>ripple effects </a:t>
            </a:r>
            <a:r>
              <a:rPr lang="en-GB" sz="2400" dirty="0" smtClean="0"/>
              <a:t>happening across the world from this booming industry; many of which are only just starting to be talked about...</a:t>
            </a:r>
          </a:p>
        </p:txBody>
      </p:sp>
    </p:spTree>
    <p:extLst>
      <p:ext uri="{BB962C8B-B14F-4D97-AF65-F5344CB8AC3E}">
        <p14:creationId xmlns:p14="http://schemas.microsoft.com/office/powerpoint/2010/main" val="1733095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69" y="292939"/>
            <a:ext cx="10515600" cy="1325563"/>
          </a:xfrm>
        </p:spPr>
        <p:txBody>
          <a:bodyPr/>
          <a:lstStyle/>
          <a:p>
            <a:r>
              <a:rPr lang="en-GB" dirty="0" smtClean="0">
                <a:solidFill>
                  <a:srgbClr val="35372F"/>
                </a:solidFill>
              </a:rPr>
              <a:t>In this lesson, students will:</a:t>
            </a:r>
            <a:endParaRPr lang="en-GB" dirty="0">
              <a:solidFill>
                <a:srgbClr val="35372F"/>
              </a:solidFill>
            </a:endParaRPr>
          </a:p>
        </p:txBody>
      </p:sp>
      <p:sp>
        <p:nvSpPr>
          <p:cNvPr id="3" name="Content Placeholder 2"/>
          <p:cNvSpPr>
            <a:spLocks noGrp="1"/>
          </p:cNvSpPr>
          <p:nvPr>
            <p:ph idx="1"/>
          </p:nvPr>
        </p:nvSpPr>
        <p:spPr>
          <a:xfrm>
            <a:off x="1839433" y="1791910"/>
            <a:ext cx="9976928" cy="4351338"/>
          </a:xfrm>
        </p:spPr>
        <p:txBody>
          <a:bodyPr>
            <a:normAutofit/>
          </a:bodyPr>
          <a:lstStyle/>
          <a:p>
            <a:pPr marL="0" indent="0">
              <a:buNone/>
            </a:pPr>
            <a:r>
              <a:rPr lang="en-GB" dirty="0"/>
              <a:t>Think about and discuss some of the benefits </a:t>
            </a:r>
            <a:r>
              <a:rPr lang="en-GB" dirty="0" smtClean="0"/>
              <a:t>and ripple effects that come when </a:t>
            </a:r>
            <a:r>
              <a:rPr lang="en-GB" dirty="0"/>
              <a:t>volunteering overseas.</a:t>
            </a:r>
          </a:p>
          <a:p>
            <a:pPr marL="0" indent="0">
              <a:buNone/>
            </a:pPr>
            <a:endParaRPr lang="en-GB" dirty="0"/>
          </a:p>
          <a:p>
            <a:pPr marL="0" indent="0">
              <a:buNone/>
            </a:pPr>
            <a:r>
              <a:rPr lang="en-GB" dirty="0"/>
              <a:t>Understand how our choices affect many people who we will never see, </a:t>
            </a:r>
            <a:r>
              <a:rPr lang="en-GB" dirty="0" smtClean="0"/>
              <a:t>and understand the need for being conscious </a:t>
            </a:r>
            <a:r>
              <a:rPr lang="en-GB" dirty="0"/>
              <a:t>of </a:t>
            </a:r>
            <a:r>
              <a:rPr lang="en-GB" dirty="0" smtClean="0"/>
              <a:t>the wider ripple effects of our own actions</a:t>
            </a:r>
            <a:endParaRPr lang="en-GB" dirty="0"/>
          </a:p>
          <a:p>
            <a:pPr marL="0" indent="0">
              <a:buNone/>
            </a:pPr>
            <a:endParaRPr lang="en-GB" dirty="0"/>
          </a:p>
          <a:p>
            <a:pPr marL="0" indent="0">
              <a:buNone/>
            </a:pPr>
            <a:r>
              <a:rPr lang="en-GB" dirty="0"/>
              <a:t>Explore and unravel some of </a:t>
            </a:r>
            <a:r>
              <a:rPr lang="en-GB" dirty="0" smtClean="0"/>
              <a:t>the consequences of Voluntourism upon communities and re-think </a:t>
            </a:r>
            <a:r>
              <a:rPr lang="en-GB" dirty="0"/>
              <a:t>new </a:t>
            </a:r>
            <a:r>
              <a:rPr lang="en-GB" dirty="0" smtClean="0"/>
              <a:t>approaches</a:t>
            </a:r>
            <a:endParaRPr lang="en-GB" dirty="0"/>
          </a:p>
        </p:txBody>
      </p:sp>
      <p:sp>
        <p:nvSpPr>
          <p:cNvPr id="26" name="Oval 25"/>
          <p:cNvSpPr/>
          <p:nvPr/>
        </p:nvSpPr>
        <p:spPr>
          <a:xfrm>
            <a:off x="370369" y="1618502"/>
            <a:ext cx="1177268" cy="1201367"/>
          </a:xfrm>
          <a:prstGeom prst="ellipse">
            <a:avLst/>
          </a:prstGeom>
          <a:solidFill>
            <a:srgbClr val="3537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r>
              <a:rPr lang="en-GB" sz="1600" b="1" dirty="0" smtClean="0">
                <a:solidFill>
                  <a:srgbClr val="FEE725"/>
                </a:solidFill>
                <a:latin typeface="Foco"/>
              </a:rPr>
              <a:t>THINK!</a:t>
            </a:r>
            <a:endParaRPr lang="en-GB" sz="1600" b="1" dirty="0">
              <a:solidFill>
                <a:srgbClr val="FEE725"/>
              </a:solidFill>
              <a:latin typeface="Foco"/>
            </a:endParaRPr>
          </a:p>
        </p:txBody>
      </p:sp>
      <p:sp>
        <p:nvSpPr>
          <p:cNvPr id="27" name="Oval 26"/>
          <p:cNvSpPr/>
          <p:nvPr/>
        </p:nvSpPr>
        <p:spPr>
          <a:xfrm>
            <a:off x="370369" y="3078706"/>
            <a:ext cx="1177268" cy="1201367"/>
          </a:xfrm>
          <a:prstGeom prst="ellipse">
            <a:avLst/>
          </a:prstGeom>
          <a:solidFill>
            <a:srgbClr val="3537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r>
              <a:rPr lang="en-GB" sz="1600" b="1" dirty="0" smtClean="0">
                <a:solidFill>
                  <a:srgbClr val="FEE725"/>
                </a:solidFill>
                <a:latin typeface="Foco"/>
              </a:rPr>
              <a:t>FEEL!</a:t>
            </a:r>
            <a:endParaRPr lang="en-GB" sz="1600" b="1" dirty="0">
              <a:solidFill>
                <a:srgbClr val="FEE725"/>
              </a:solidFill>
              <a:latin typeface="Foco"/>
            </a:endParaRPr>
          </a:p>
        </p:txBody>
      </p:sp>
      <p:sp>
        <p:nvSpPr>
          <p:cNvPr id="28" name="Oval 27"/>
          <p:cNvSpPr/>
          <p:nvPr/>
        </p:nvSpPr>
        <p:spPr>
          <a:xfrm>
            <a:off x="370369" y="4538910"/>
            <a:ext cx="1177268" cy="1201367"/>
          </a:xfrm>
          <a:prstGeom prst="ellipse">
            <a:avLst/>
          </a:prstGeom>
          <a:solidFill>
            <a:srgbClr val="3537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endParaRPr lang="en-GB" b="1" dirty="0">
              <a:solidFill>
                <a:srgbClr val="FEE725"/>
              </a:solidFill>
            </a:endParaRPr>
          </a:p>
        </p:txBody>
      </p:sp>
      <p:sp>
        <p:nvSpPr>
          <p:cNvPr id="4" name="TextBox 3"/>
          <p:cNvSpPr txBox="1"/>
          <p:nvPr/>
        </p:nvSpPr>
        <p:spPr>
          <a:xfrm>
            <a:off x="410541" y="4971927"/>
            <a:ext cx="1137096" cy="338554"/>
          </a:xfrm>
          <a:prstGeom prst="rect">
            <a:avLst/>
          </a:prstGeom>
          <a:noFill/>
        </p:spPr>
        <p:txBody>
          <a:bodyPr wrap="square" rtlCol="0">
            <a:spAutoFit/>
          </a:bodyPr>
          <a:lstStyle/>
          <a:p>
            <a:r>
              <a:rPr lang="en-GB" sz="1600" b="1" dirty="0" smtClean="0">
                <a:solidFill>
                  <a:srgbClr val="FEE725"/>
                </a:solidFill>
                <a:latin typeface="Foco"/>
              </a:rPr>
              <a:t>CONNECT!</a:t>
            </a:r>
            <a:endParaRPr lang="en-GB" sz="1600" b="1" dirty="0">
              <a:solidFill>
                <a:srgbClr val="FEE725"/>
              </a:solidFill>
              <a:latin typeface="Foco"/>
            </a:endParaRPr>
          </a:p>
        </p:txBody>
      </p:sp>
    </p:spTree>
    <p:extLst>
      <p:ext uri="{BB962C8B-B14F-4D97-AF65-F5344CB8AC3E}">
        <p14:creationId xmlns:p14="http://schemas.microsoft.com/office/powerpoint/2010/main" val="2624659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xEl>
                                              <p:pRg st="2" end="2"/>
                                            </p:txEl>
                                          </p:spTgt>
                                        </p:tgtEl>
                                      </p:cBhvr>
                                    </p:animEffect>
                                    <p:animScale>
                                      <p:cBhvr>
                                        <p:cTn id="12" dur="250" autoRev="1" fill="hold"/>
                                        <p:tgtEl>
                                          <p:spTgt spid="3">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xEl>
                                              <p:pRg st="4" end="4"/>
                                            </p:txEl>
                                          </p:spTgt>
                                        </p:tgtEl>
                                      </p:cBhvr>
                                    </p:animEffect>
                                    <p:animScale>
                                      <p:cBhvr>
                                        <p:cTn id="17"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6"/>
          <p:cNvSpPr>
            <a:spLocks noChangeArrowheads="1"/>
          </p:cNvSpPr>
          <p:nvPr/>
        </p:nvSpPr>
        <p:spPr bwMode="auto">
          <a:xfrm>
            <a:off x="428625" y="1392567"/>
            <a:ext cx="11486007"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400" dirty="0"/>
              <a:t>Watch </a:t>
            </a:r>
            <a:r>
              <a:rPr lang="en-GB" sz="2400" dirty="0" smtClean="0"/>
              <a:t>a short extract (7.26 mins</a:t>
            </a:r>
            <a:r>
              <a:rPr lang="en-GB" sz="2400" dirty="0"/>
              <a:t>) </a:t>
            </a:r>
            <a:r>
              <a:rPr lang="en-GB" sz="2400" dirty="0" smtClean="0"/>
              <a:t>taken from the full length documentary The Voluntourist made </a:t>
            </a:r>
            <a:r>
              <a:rPr lang="en-GB" sz="2400" dirty="0"/>
              <a:t>by </a:t>
            </a:r>
            <a:r>
              <a:rPr lang="en-GB" sz="2400" u="sng" dirty="0">
                <a:hlinkClick r:id="rId2"/>
              </a:rPr>
              <a:t>Chloe Sanguinetti</a:t>
            </a:r>
            <a:r>
              <a:rPr lang="en-GB" sz="2400" dirty="0"/>
              <a:t> </a:t>
            </a:r>
            <a:r>
              <a:rPr lang="en-GB" sz="2400" dirty="0" smtClean="0"/>
              <a:t>entitled:</a:t>
            </a:r>
          </a:p>
          <a:p>
            <a:endParaRPr lang="en-GB" sz="2800" dirty="0"/>
          </a:p>
          <a:p>
            <a:endParaRPr lang="en-GB" sz="2800" dirty="0"/>
          </a:p>
        </p:txBody>
      </p:sp>
      <p:sp>
        <p:nvSpPr>
          <p:cNvPr id="10" name="Rectangle 6"/>
          <p:cNvSpPr>
            <a:spLocks noChangeArrowheads="1"/>
          </p:cNvSpPr>
          <p:nvPr/>
        </p:nvSpPr>
        <p:spPr bwMode="auto">
          <a:xfrm>
            <a:off x="428625" y="2623673"/>
            <a:ext cx="612038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dirty="0" smtClean="0">
                <a:ln>
                  <a:noFill/>
                </a:ln>
                <a:solidFill>
                  <a:schemeClr val="tx1"/>
                </a:solidFill>
                <a:effectLst/>
                <a:ea typeface="Calibri" panose="020F0502020204030204" pitchFamily="34" charset="0"/>
                <a:cs typeface="Times New Roman" panose="02020603050405020304" pitchFamily="18" charset="0"/>
                <a:hlinkClick r:id="rId3"/>
              </a:rPr>
              <a:t>The Volunteer’s Journey</a:t>
            </a:r>
            <a:endParaRPr kumimoji="0" lang="en-GB" altLang="en-US" sz="3600" b="1" i="0" u="none" strike="noStrike" cap="none" normalizeH="0" dirty="0" smtClean="0">
              <a:ln>
                <a:noFill/>
              </a:ln>
              <a:solidFill>
                <a:schemeClr val="tx1"/>
              </a:solidFill>
              <a:effectLst/>
              <a:ea typeface="Calibri" panose="020F0502020204030204" pitchFamily="34" charset="0"/>
              <a:cs typeface="Times New Roman" panose="02020603050405020304" pitchFamily="18" charset="0"/>
            </a:endParaRPr>
          </a:p>
          <a:p>
            <a:r>
              <a:rPr lang="en-GB" altLang="en-US" sz="1400" b="1" dirty="0" smtClean="0">
                <a:ea typeface="Calibri" panose="020F0502020204030204" pitchFamily="34" charset="0"/>
                <a:cs typeface="Times New Roman" panose="02020603050405020304" pitchFamily="18" charset="0"/>
              </a:rPr>
              <a:t>Click on the link above for the film)</a:t>
            </a:r>
            <a:endParaRPr kumimoji="0" lang="en-GB"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endParaRPr>
          </a:p>
        </p:txBody>
      </p:sp>
      <p:pic>
        <p:nvPicPr>
          <p:cNvPr id="1026" name="Picture 2" descr="https://pbs.twimg.com/media/Cky55YQUkAAgdqQ.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34601" y="2468880"/>
            <a:ext cx="4910328" cy="368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93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72733" y="1755648"/>
            <a:ext cx="5887036" cy="4351338"/>
          </a:xfrm>
        </p:spPr>
        <p:txBody>
          <a:bodyPr>
            <a:normAutofit/>
          </a:bodyPr>
          <a:lstStyle/>
          <a:p>
            <a:pPr marL="0" indent="0">
              <a:buNone/>
            </a:pPr>
            <a:r>
              <a:rPr lang="en-GB" sz="2400" dirty="0" smtClean="0"/>
              <a:t>Allow students a few moments to respond to the film with the people sitting next to them.</a:t>
            </a:r>
          </a:p>
          <a:p>
            <a:pPr marL="0" indent="0">
              <a:buNone/>
            </a:pPr>
            <a:r>
              <a:rPr lang="en-GB" sz="2400" dirty="0"/>
              <a:t/>
            </a:r>
            <a:br>
              <a:rPr lang="en-GB" sz="2400" dirty="0"/>
            </a:br>
            <a:r>
              <a:rPr lang="en-GB" sz="2400" dirty="0" smtClean="0"/>
              <a:t>Then as a group discuss initial responses and ideas related to the following questions: </a:t>
            </a:r>
            <a:endParaRPr lang="en-GB" sz="2400" dirty="0"/>
          </a:p>
          <a:p>
            <a:endParaRPr lang="en-GB" sz="2400" dirty="0"/>
          </a:p>
        </p:txBody>
      </p:sp>
      <p:pic>
        <p:nvPicPr>
          <p:cNvPr id="7" name="Picture 2" descr="https://pbs.twimg.com/media/Cky55YQUkAAgdqQ.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9982" y="1527048"/>
            <a:ext cx="4910328" cy="368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111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229" y="789083"/>
            <a:ext cx="3571653" cy="3571653"/>
          </a:xfrm>
          <a:prstGeom prst="rect">
            <a:avLst/>
          </a:prstGeom>
        </p:spPr>
      </p:pic>
      <p:pic>
        <p:nvPicPr>
          <p:cNvPr id="8"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3554" y="1691240"/>
            <a:ext cx="2976911" cy="2976911"/>
          </a:xfrm>
          <a:prstGeom prst="rect">
            <a:avLst/>
          </a:prstGeom>
        </p:spPr>
      </p:pic>
      <p:sp>
        <p:nvSpPr>
          <p:cNvPr id="9" name="TextBox 8"/>
          <p:cNvSpPr txBox="1"/>
          <p:nvPr/>
        </p:nvSpPr>
        <p:spPr>
          <a:xfrm>
            <a:off x="5214651" y="2455941"/>
            <a:ext cx="2194715" cy="1200329"/>
          </a:xfrm>
          <a:prstGeom prst="rect">
            <a:avLst/>
          </a:prstGeom>
          <a:noFill/>
        </p:spPr>
        <p:txBody>
          <a:bodyPr wrap="square" rtlCol="0">
            <a:spAutoFit/>
          </a:bodyPr>
          <a:lstStyle/>
          <a:p>
            <a:pPr lvl="0" algn="ctr"/>
            <a:r>
              <a:rPr lang="en-GB" sz="2400" dirty="0"/>
              <a:t>Were there any familiar scenes in the film? </a:t>
            </a:r>
          </a:p>
        </p:txBody>
      </p:sp>
      <p:sp>
        <p:nvSpPr>
          <p:cNvPr id="10" name="Rectangle 9"/>
          <p:cNvSpPr/>
          <p:nvPr/>
        </p:nvSpPr>
        <p:spPr>
          <a:xfrm>
            <a:off x="1319175" y="1790079"/>
            <a:ext cx="2637760" cy="1569660"/>
          </a:xfrm>
          <a:prstGeom prst="rect">
            <a:avLst/>
          </a:prstGeom>
        </p:spPr>
        <p:txBody>
          <a:bodyPr wrap="square">
            <a:spAutoFit/>
          </a:bodyPr>
          <a:lstStyle/>
          <a:p>
            <a:pPr lvl="0" algn="ctr"/>
            <a:r>
              <a:rPr lang="en-GB" sz="2400" dirty="0"/>
              <a:t>Was there anything surprising in the film? What and why?</a:t>
            </a:r>
          </a:p>
        </p:txBody>
      </p:sp>
      <p:pic>
        <p:nvPicPr>
          <p:cNvPr id="7"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1562" y="2389266"/>
            <a:ext cx="3026305" cy="3026305"/>
          </a:xfrm>
          <a:prstGeom prst="rect">
            <a:avLst/>
          </a:prstGeom>
        </p:spPr>
      </p:pic>
      <p:sp>
        <p:nvSpPr>
          <p:cNvPr id="11" name="TextBox 10"/>
          <p:cNvSpPr txBox="1"/>
          <p:nvPr/>
        </p:nvSpPr>
        <p:spPr>
          <a:xfrm>
            <a:off x="8337019" y="3234937"/>
            <a:ext cx="2655020" cy="1569660"/>
          </a:xfrm>
          <a:prstGeom prst="rect">
            <a:avLst/>
          </a:prstGeom>
          <a:noFill/>
        </p:spPr>
        <p:txBody>
          <a:bodyPr wrap="square" rtlCol="0">
            <a:spAutoFit/>
          </a:bodyPr>
          <a:lstStyle/>
          <a:p>
            <a:pPr lvl="0" algn="ctr"/>
            <a:r>
              <a:rPr lang="en-GB" sz="2400" dirty="0"/>
              <a:t>If so, where have you seen examples of this happening before?</a:t>
            </a:r>
          </a:p>
        </p:txBody>
      </p:sp>
    </p:spTree>
    <p:extLst>
      <p:ext uri="{BB962C8B-B14F-4D97-AF65-F5344CB8AC3E}">
        <p14:creationId xmlns:p14="http://schemas.microsoft.com/office/powerpoint/2010/main" val="1514529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1475" y="790575"/>
            <a:ext cx="10982327" cy="5386388"/>
          </a:xfrm>
        </p:spPr>
        <p:txBody>
          <a:bodyPr>
            <a:normAutofit/>
          </a:bodyPr>
          <a:lstStyle/>
          <a:p>
            <a:pPr marL="0" indent="0">
              <a:buNone/>
            </a:pPr>
            <a:r>
              <a:rPr lang="en-GB" sz="2400" dirty="0" smtClean="0"/>
              <a:t>Voluntourism is now a multi-million pound industry, attracting more and more people every year. But who is Voluntourism benefiting the most?</a:t>
            </a:r>
          </a:p>
        </p:txBody>
      </p:sp>
      <p:pic>
        <p:nvPicPr>
          <p:cNvPr id="2050" name="Picture 2" descr="Blackboard, Boys, Chalkboard, Children, Classroom, Des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0014" y="3839606"/>
            <a:ext cx="3514384" cy="26804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pixabay.com/photo/2016/06/15/16/16/man-1459246_960_72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3413" y="3705781"/>
            <a:ext cx="2337179" cy="22229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pixabay.com/photo/2014/09/30/17/58/people-467438_960_72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80350" y="4433491"/>
            <a:ext cx="2517553" cy="1840961"/>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838202" y="2136601"/>
            <a:ext cx="2691889" cy="1569180"/>
          </a:xfrm>
          <a:prstGeom prst="cloudCallout">
            <a:avLst>
              <a:gd name="adj1" fmla="val 41579"/>
              <a:gd name="adj2" fmla="val 72469"/>
            </a:avLst>
          </a:prstGeom>
          <a:solidFill>
            <a:srgbClr val="FB2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The volunteer?</a:t>
            </a:r>
            <a:endParaRPr lang="en-GB" sz="2400" b="1" dirty="0"/>
          </a:p>
        </p:txBody>
      </p:sp>
      <p:sp>
        <p:nvSpPr>
          <p:cNvPr id="10" name="Cloud Callout 9"/>
          <p:cNvSpPr/>
          <p:nvPr/>
        </p:nvSpPr>
        <p:spPr>
          <a:xfrm>
            <a:off x="4681728" y="1680226"/>
            <a:ext cx="3383280" cy="1914906"/>
          </a:xfrm>
          <a:prstGeom prst="cloudCallout">
            <a:avLst>
              <a:gd name="adj1" fmla="val 8692"/>
              <a:gd name="adj2" fmla="val 78300"/>
            </a:avLst>
          </a:prstGeom>
          <a:solidFill>
            <a:srgbClr val="00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The </a:t>
            </a:r>
            <a:r>
              <a:rPr lang="en-GB" sz="2000" b="1" dirty="0" smtClean="0"/>
              <a:t>middle-man? </a:t>
            </a:r>
            <a:r>
              <a:rPr lang="en-GB" sz="1400" dirty="0" smtClean="0"/>
              <a:t>(the person who organises the placement)</a:t>
            </a:r>
            <a:endParaRPr lang="en-GB" sz="1400" dirty="0"/>
          </a:p>
        </p:txBody>
      </p:sp>
      <p:sp>
        <p:nvSpPr>
          <p:cNvPr id="11" name="Cloud Callout 10"/>
          <p:cNvSpPr/>
          <p:nvPr/>
        </p:nvSpPr>
        <p:spPr>
          <a:xfrm>
            <a:off x="9283265" y="1680226"/>
            <a:ext cx="2684904" cy="1821402"/>
          </a:xfrm>
          <a:prstGeom prst="cloudCallout">
            <a:avLst>
              <a:gd name="adj1" fmla="val -23355"/>
              <a:gd name="adj2" fmla="val 8258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The local community?</a:t>
            </a:r>
            <a:endParaRPr lang="en-GB" sz="2000" b="1" dirty="0"/>
          </a:p>
        </p:txBody>
      </p:sp>
    </p:spTree>
    <p:extLst>
      <p:ext uri="{BB962C8B-B14F-4D97-AF65-F5344CB8AC3E}">
        <p14:creationId xmlns:p14="http://schemas.microsoft.com/office/powerpoint/2010/main" val="244233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anim calcmode="lin" valueType="num">
                                      <p:cBhvr additive="base">
                                        <p:cTn id="27" dur="500" fill="hold"/>
                                        <p:tgtEl>
                                          <p:spTgt spid="2056"/>
                                        </p:tgtEl>
                                        <p:attrNameLst>
                                          <p:attrName>ppt_x</p:attrName>
                                        </p:attrNameLst>
                                      </p:cBhvr>
                                      <p:tavLst>
                                        <p:tav tm="0">
                                          <p:val>
                                            <p:strVal val="#ppt_x"/>
                                          </p:val>
                                        </p:tav>
                                        <p:tav tm="100000">
                                          <p:val>
                                            <p:strVal val="#ppt_x"/>
                                          </p:val>
                                        </p:tav>
                                      </p:tavLst>
                                    </p:anim>
                                    <p:anim calcmode="lin" valueType="num">
                                      <p:cBhvr additive="base">
                                        <p:cTn id="28" dur="500" fill="hold"/>
                                        <p:tgtEl>
                                          <p:spTgt spid="205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3375" y="657225"/>
            <a:ext cx="11552428" cy="5519738"/>
          </a:xfrm>
        </p:spPr>
        <p:txBody>
          <a:bodyPr>
            <a:normAutofit/>
          </a:bodyPr>
          <a:lstStyle/>
          <a:p>
            <a:pPr marL="0" indent="0">
              <a:buNone/>
            </a:pPr>
            <a:r>
              <a:rPr lang="en-GB" sz="2400" dirty="0" smtClean="0"/>
              <a:t>Talk about each person and think about how they might benefit from Voluntourism and also how (if at all) it might negatively impact them.</a:t>
            </a:r>
            <a:endParaRPr lang="en-GB" sz="2400" b="1" dirty="0" smtClean="0"/>
          </a:p>
        </p:txBody>
      </p:sp>
      <p:pic>
        <p:nvPicPr>
          <p:cNvPr id="2050" name="Picture 2" descr="Blackboard, Boys, Chalkboard, Children, Classroom, Des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8614" y="3978754"/>
            <a:ext cx="3514384" cy="26804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pixabay.com/photo/2016/06/15/16/16/man-1459246_960_72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2013" y="3844929"/>
            <a:ext cx="2337179" cy="22229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pixabay.com/photo/2014/09/30/17/58/people-467438_960_72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08950" y="4572639"/>
            <a:ext cx="2517553" cy="1840961"/>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689868" y="1728537"/>
            <a:ext cx="2691889" cy="1569180"/>
          </a:xfrm>
          <a:prstGeom prst="cloudCallout">
            <a:avLst>
              <a:gd name="adj1" fmla="val 58563"/>
              <a:gd name="adj2" fmla="val 98108"/>
            </a:avLst>
          </a:prstGeom>
          <a:solidFill>
            <a:srgbClr val="FB2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The volunteer?</a:t>
            </a:r>
            <a:endParaRPr lang="en-GB" sz="2400" b="1" dirty="0"/>
          </a:p>
        </p:txBody>
      </p:sp>
      <p:sp>
        <p:nvSpPr>
          <p:cNvPr id="10" name="Cloud Callout 9"/>
          <p:cNvSpPr/>
          <p:nvPr/>
        </p:nvSpPr>
        <p:spPr>
          <a:xfrm>
            <a:off x="4956048" y="1181961"/>
            <a:ext cx="3602357" cy="1917923"/>
          </a:xfrm>
          <a:prstGeom prst="cloudCallout">
            <a:avLst>
              <a:gd name="adj1" fmla="val -7540"/>
              <a:gd name="adj2" fmla="val 82123"/>
            </a:avLst>
          </a:prstGeom>
          <a:solidFill>
            <a:srgbClr val="00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The </a:t>
            </a:r>
            <a:r>
              <a:rPr lang="en-GB" sz="2000" b="1" dirty="0" smtClean="0"/>
              <a:t>middle-man?</a:t>
            </a:r>
            <a:br>
              <a:rPr lang="en-GB" sz="2000" b="1" dirty="0" smtClean="0"/>
            </a:br>
            <a:r>
              <a:rPr lang="en-GB" sz="1400" dirty="0" smtClean="0"/>
              <a:t>(the </a:t>
            </a:r>
            <a:r>
              <a:rPr lang="en-GB" sz="1400" dirty="0" smtClean="0"/>
              <a:t>person who organises the placement)</a:t>
            </a:r>
            <a:endParaRPr lang="en-GB" sz="1400" dirty="0"/>
          </a:p>
        </p:txBody>
      </p:sp>
      <p:sp>
        <p:nvSpPr>
          <p:cNvPr id="11" name="Cloud Callout 10"/>
          <p:cNvSpPr/>
          <p:nvPr/>
        </p:nvSpPr>
        <p:spPr>
          <a:xfrm>
            <a:off x="9452230" y="1986633"/>
            <a:ext cx="2662173" cy="1858296"/>
          </a:xfrm>
          <a:prstGeom prst="cloudCallout">
            <a:avLst>
              <a:gd name="adj1" fmla="val -23355"/>
              <a:gd name="adj2" fmla="val 8258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The local community?</a:t>
            </a:r>
            <a:endParaRPr lang="en-GB" sz="2000" b="1" dirty="0"/>
          </a:p>
        </p:txBody>
      </p:sp>
    </p:spTree>
    <p:extLst>
      <p:ext uri="{BB962C8B-B14F-4D97-AF65-F5344CB8AC3E}">
        <p14:creationId xmlns:p14="http://schemas.microsoft.com/office/powerpoint/2010/main" val="158599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anim calcmode="lin" valueType="num">
                                      <p:cBhvr>
                                        <p:cTn id="22" dur="2000" fill="hold"/>
                                        <p:tgtEl>
                                          <p:spTgt spid="11"/>
                                        </p:tgtEl>
                                        <p:attrNameLst>
                                          <p:attrName>ppt_w</p:attrName>
                                        </p:attrNameLst>
                                      </p:cBhvr>
                                      <p:tavLst>
                                        <p:tav tm="0" fmla="#ppt_w*sin(2.5*pi*$)">
                                          <p:val>
                                            <p:fltVal val="0"/>
                                          </p:val>
                                        </p:tav>
                                        <p:tav tm="100000">
                                          <p:val>
                                            <p:fltVal val="1"/>
                                          </p:val>
                                        </p:tav>
                                      </p:tavLst>
                                    </p:anim>
                                    <p:anim calcmode="lin" valueType="num">
                                      <p:cBhvr>
                                        <p:cTn id="23"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no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latin typeface="Calibri" panose="020F0502020204030204" pitchFamily="34" charset="0"/>
              <a:cs typeface="Calibri" panose="020F0502020204030204" pitchFamily="34" charset="0"/>
            </a:endParaRPr>
          </a:p>
        </p:txBody>
      </p:sp>
      <p:sp>
        <p:nvSpPr>
          <p:cNvPr id="12" name="TextBox 11"/>
          <p:cNvSpPr txBox="1"/>
          <p:nvPr/>
        </p:nvSpPr>
        <p:spPr>
          <a:xfrm>
            <a:off x="8165593" y="4251960"/>
            <a:ext cx="3754810" cy="1384995"/>
          </a:xfrm>
          <a:prstGeom prst="rect">
            <a:avLst/>
          </a:prstGeom>
          <a:noFill/>
        </p:spPr>
        <p:txBody>
          <a:bodyPr wrap="square" rtlCol="0">
            <a:spAutoFit/>
          </a:bodyPr>
          <a:lstStyle/>
          <a:p>
            <a:pPr algn="ctr"/>
            <a:r>
              <a:rPr lang="en-GB" sz="2400" b="1" dirty="0" smtClean="0">
                <a:solidFill>
                  <a:prstClr val="white"/>
                </a:solidFill>
                <a:latin typeface="Calibri" panose="020F0502020204030204" pitchFamily="34" charset="0"/>
                <a:cs typeface="Calibri" panose="020F0502020204030204" pitchFamily="34" charset="0"/>
              </a:rPr>
              <a:t>H O W  H E L P F U L  I S  </a:t>
            </a:r>
          </a:p>
          <a:p>
            <a:pPr algn="ctr"/>
            <a:r>
              <a:rPr lang="en-GB" sz="2400" b="1" dirty="0" smtClean="0">
                <a:solidFill>
                  <a:prstClr val="white"/>
                </a:solidFill>
                <a:latin typeface="Calibri" panose="020F0502020204030204" pitchFamily="34" charset="0"/>
                <a:cs typeface="Calibri" panose="020F0502020204030204" pitchFamily="34" charset="0"/>
              </a:rPr>
              <a:t>O U R  H E L P ?</a:t>
            </a:r>
            <a:endParaRPr lang="en-GB" b="1" dirty="0">
              <a:solidFill>
                <a:srgbClr val="35372F"/>
              </a:solidFill>
              <a:latin typeface="Calibri" panose="020F0502020204030204" pitchFamily="34" charset="0"/>
              <a:cs typeface="Calibri" panose="020F0502020204030204" pitchFamily="34" charset="0"/>
            </a:endParaRPr>
          </a:p>
          <a:p>
            <a:pPr algn="ctr"/>
            <a:endParaRPr lang="en-GB" b="1" dirty="0">
              <a:solidFill>
                <a:srgbClr val="FEE725"/>
              </a:solidFill>
              <a:latin typeface="Calibri" panose="020F0502020204030204" pitchFamily="34" charset="0"/>
              <a:cs typeface="Calibri" panose="020F0502020204030204" pitchFamily="34" charset="0"/>
            </a:endParaRPr>
          </a:p>
          <a:p>
            <a:pPr algn="ctr"/>
            <a:r>
              <a:rPr lang="en-GB" b="1" dirty="0" smtClean="0">
                <a:solidFill>
                  <a:srgbClr val="FEE725"/>
                </a:solidFill>
                <a:latin typeface="Calibri" panose="020F0502020204030204" pitchFamily="34" charset="0"/>
                <a:cs typeface="Calibri" panose="020F0502020204030204" pitchFamily="34" charset="0"/>
              </a:rPr>
              <a:t>1 </a:t>
            </a:r>
            <a:r>
              <a:rPr lang="en-GB" b="1" dirty="0" smtClean="0">
                <a:solidFill>
                  <a:srgbClr val="FEE725"/>
                </a:solidFill>
                <a:latin typeface="Calibri" panose="020F0502020204030204" pitchFamily="34" charset="0"/>
                <a:cs typeface="Calibri" panose="020F0502020204030204" pitchFamily="34" charset="0"/>
              </a:rPr>
              <a:t>0  </a:t>
            </a:r>
            <a:r>
              <a:rPr lang="en-GB" b="1" dirty="0" smtClean="0">
                <a:solidFill>
                  <a:srgbClr val="FEE725"/>
                </a:solidFill>
                <a:latin typeface="Calibri" panose="020F0502020204030204" pitchFamily="34" charset="0"/>
                <a:cs typeface="Calibri" panose="020F0502020204030204" pitchFamily="34" charset="0"/>
              </a:rPr>
              <a:t>M I N U T E S </a:t>
            </a:r>
            <a:r>
              <a:rPr lang="en-GB" dirty="0" smtClean="0">
                <a:solidFill>
                  <a:srgbClr val="FEE725"/>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607927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2" y="887412"/>
            <a:ext cx="10515600" cy="5311457"/>
          </a:xfrm>
        </p:spPr>
        <p:txBody>
          <a:bodyPr>
            <a:normAutofit/>
          </a:bodyPr>
          <a:lstStyle/>
          <a:p>
            <a:pPr marL="0" indent="0">
              <a:buNone/>
            </a:pPr>
            <a:r>
              <a:rPr lang="en-GB" sz="2400" dirty="0" smtClean="0"/>
              <a:t>Read the following article from World Travel Guide entitled:</a:t>
            </a:r>
          </a:p>
          <a:p>
            <a:pPr marL="0" indent="0">
              <a:buNone/>
            </a:pPr>
            <a:r>
              <a:rPr lang="en-GB" sz="2400" b="1" dirty="0" smtClean="0">
                <a:hlinkClick r:id="rId2"/>
              </a:rPr>
              <a:t>Does Voluntourism do more harm than good?</a:t>
            </a:r>
            <a:endParaRPr lang="en-GB" sz="2400" b="1" dirty="0" smtClean="0"/>
          </a:p>
          <a:p>
            <a:pPr marL="0" indent="0">
              <a:buNone/>
            </a:pPr>
            <a:r>
              <a:rPr lang="en-GB" sz="1600" b="1" dirty="0" smtClean="0"/>
              <a:t>(click on the link or click to the next slide to read)</a:t>
            </a:r>
          </a:p>
          <a:p>
            <a:pPr marL="0" indent="0">
              <a:buNone/>
            </a:pPr>
            <a:endParaRPr lang="en-GB" sz="2400" b="1" dirty="0" smtClean="0"/>
          </a:p>
          <a:p>
            <a:pPr marL="0" indent="0">
              <a:buNone/>
            </a:pPr>
            <a:r>
              <a:rPr lang="en-GB" sz="2400" dirty="0" smtClean="0"/>
              <a:t>The article explores some of the controversies around overseas volunteering and contains an interview with Mark Watson from Tourism Concern, who is a member of the </a:t>
            </a:r>
            <a:r>
              <a:rPr lang="en-GB" sz="2400" b="1" dirty="0" smtClean="0">
                <a:hlinkClick r:id="rId3"/>
              </a:rPr>
              <a:t>BETTER VOLUNTEERING, BETTER CARE </a:t>
            </a:r>
            <a:r>
              <a:rPr lang="en-GB" sz="2400" dirty="0" smtClean="0"/>
              <a:t>network. </a:t>
            </a:r>
          </a:p>
          <a:p>
            <a:pPr marL="0" indent="0">
              <a:buNone/>
            </a:pPr>
            <a:r>
              <a:rPr lang="en-GB" sz="2400" dirty="0" smtClean="0"/>
              <a:t/>
            </a:r>
            <a:br>
              <a:rPr lang="en-GB" sz="2400" dirty="0" smtClean="0"/>
            </a:br>
            <a:r>
              <a:rPr lang="en-GB" sz="2400" b="1" dirty="0" smtClean="0"/>
              <a:t>ThoughtBox </a:t>
            </a:r>
            <a:r>
              <a:rPr lang="en-GB" sz="2400" dirty="0" smtClean="0"/>
              <a:t>is also a member of this network and is working to share vital information, research and guidance about the dangers of volunteering overseas.</a:t>
            </a:r>
            <a:endParaRPr lang="en-GB" sz="2400" dirty="0"/>
          </a:p>
        </p:txBody>
      </p:sp>
    </p:spTree>
    <p:extLst>
      <p:ext uri="{BB962C8B-B14F-4D97-AF65-F5344CB8AC3E}">
        <p14:creationId xmlns:p14="http://schemas.microsoft.com/office/powerpoint/2010/main" val="280952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627" y="999172"/>
            <a:ext cx="11353798" cy="1325563"/>
          </a:xfrm>
        </p:spPr>
        <p:txBody>
          <a:bodyPr>
            <a:normAutofit fontScale="90000"/>
          </a:bodyPr>
          <a:lstStyle/>
          <a:p>
            <a:r>
              <a:rPr lang="en-GB" b="1" dirty="0"/>
              <a:t>Does </a:t>
            </a:r>
            <a:r>
              <a:rPr lang="en-GB" b="1" dirty="0" err="1"/>
              <a:t>voluntourism</a:t>
            </a:r>
            <a:r>
              <a:rPr lang="en-GB" b="1" dirty="0"/>
              <a:t> do more harm than good</a:t>
            </a:r>
            <a:r>
              <a:rPr lang="en-GB" b="1" dirty="0" smtClean="0"/>
              <a:t>? </a:t>
            </a:r>
            <a:br>
              <a:rPr lang="en-GB" b="1" dirty="0" smtClean="0"/>
            </a:br>
            <a:r>
              <a:rPr lang="en-GB" sz="2200" i="1" dirty="0"/>
              <a:t>Volunteer holidays might seem virtuous, but they can create more problems than they solve. Should you volunteer abroad? </a:t>
            </a:r>
            <a:br>
              <a:rPr lang="en-GB" sz="2200" i="1" dirty="0"/>
            </a:br>
            <a:r>
              <a:rPr lang="en-GB" sz="1600" dirty="0" smtClean="0"/>
              <a:t>Jack Palfrey - World Travel Guide</a:t>
            </a:r>
            <a:r>
              <a:rPr lang="en-GB" dirty="0"/>
              <a:t/>
            </a:r>
            <a:br>
              <a:rPr lang="en-GB" dirty="0"/>
            </a:br>
            <a:endParaRPr lang="en-GB" dirty="0"/>
          </a:p>
        </p:txBody>
      </p:sp>
      <p:sp>
        <p:nvSpPr>
          <p:cNvPr id="2" name="Content Placeholder 1"/>
          <p:cNvSpPr>
            <a:spLocks noGrp="1"/>
          </p:cNvSpPr>
          <p:nvPr>
            <p:ph idx="1"/>
          </p:nvPr>
        </p:nvSpPr>
        <p:spPr>
          <a:xfrm>
            <a:off x="428627" y="2164874"/>
            <a:ext cx="11268074" cy="4351338"/>
          </a:xfrm>
        </p:spPr>
        <p:txBody>
          <a:bodyPr>
            <a:normAutofit/>
          </a:bodyPr>
          <a:lstStyle/>
          <a:p>
            <a:pPr marL="0" lvl="0" indent="0" eaLnBrk="0" fontAlgn="base" hangingPunct="0">
              <a:lnSpc>
                <a:spcPct val="100000"/>
              </a:lnSpc>
              <a:spcBef>
                <a:spcPct val="0"/>
              </a:spcBef>
              <a:spcAft>
                <a:spcPct val="0"/>
              </a:spcAft>
              <a:buNone/>
            </a:pPr>
            <a:r>
              <a:rPr lang="en-US" altLang="en-US" sz="2400" dirty="0"/>
              <a:t>Dream of Tanzania and you probably envision climbing Mount Kilimanjaro or snapping the Big 5 in the Serengeti, but the East African country remains one of the poorest in the world.</a:t>
            </a:r>
          </a:p>
          <a:p>
            <a:pPr marL="0" lvl="0" indent="0" eaLnBrk="0" fontAlgn="base" hangingPunct="0">
              <a:lnSpc>
                <a:spcPct val="100000"/>
              </a:lnSpc>
              <a:spcBef>
                <a:spcPct val="0"/>
              </a:spcBef>
              <a:spcAft>
                <a:spcPct val="0"/>
              </a:spcAft>
              <a:buNone/>
            </a:pPr>
            <a:endParaRPr lang="en-US" altLang="en-US" sz="2000" dirty="0"/>
          </a:p>
          <a:p>
            <a:pPr marL="0" lvl="0" indent="0" eaLnBrk="0" fontAlgn="base" hangingPunct="0">
              <a:lnSpc>
                <a:spcPct val="100000"/>
              </a:lnSpc>
              <a:spcBef>
                <a:spcPct val="0"/>
              </a:spcBef>
              <a:spcAft>
                <a:spcPct val="0"/>
              </a:spcAft>
              <a:buNone/>
            </a:pPr>
            <a:endParaRPr lang="en-US" altLang="en-US" sz="2000" dirty="0"/>
          </a:p>
          <a:p>
            <a:pPr marL="0" indent="0">
              <a:buNone/>
            </a:pPr>
            <a:endParaRPr lang="en-GB" sz="2400" i="1" dirty="0" smtClean="0"/>
          </a:p>
        </p:txBody>
      </p:sp>
      <p:pic>
        <p:nvPicPr>
          <p:cNvPr id="6" name="Picture 2" descr="https://s-media-cache-ak0.pinimg.com/originals/16/7e/3a/167e3a8b1acf01d323426e7eb7115fb4.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21109" y="3490437"/>
            <a:ext cx="2970891" cy="28838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8626" y="3490437"/>
            <a:ext cx="8802695" cy="1938992"/>
          </a:xfrm>
          <a:prstGeom prst="rect">
            <a:avLst/>
          </a:prstGeom>
        </p:spPr>
        <p:txBody>
          <a:bodyPr wrap="square">
            <a:spAutoFit/>
          </a:bodyPr>
          <a:lstStyle/>
          <a:p>
            <a:pPr lvl="0" eaLnBrk="0" fontAlgn="base" hangingPunct="0">
              <a:spcBef>
                <a:spcPct val="0"/>
              </a:spcBef>
              <a:spcAft>
                <a:spcPct val="0"/>
              </a:spcAft>
            </a:pPr>
            <a:r>
              <a:rPr lang="en-US" altLang="en-US" sz="2400" dirty="0"/>
              <a:t>A third of the population lives beneath the poverty line and there are issues with unsustainable agriculture, air pollution and a shortage of teachers. Many people are on the ground working to support change from within, but there are also people willing to help who don’t live there.</a:t>
            </a:r>
          </a:p>
        </p:txBody>
      </p:sp>
    </p:spTree>
    <p:extLst>
      <p:ext uri="{BB962C8B-B14F-4D97-AF65-F5344CB8AC3E}">
        <p14:creationId xmlns:p14="http://schemas.microsoft.com/office/powerpoint/2010/main" val="10899212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7439025" y="5036119"/>
            <a:ext cx="4629150" cy="101566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dirty="0">
                <a:latin typeface="+mn-lt"/>
              </a:rPr>
              <a:t>says Mark Watson, the Executive Director of </a:t>
            </a:r>
            <a:r>
              <a:rPr lang="en-US" altLang="en-US" sz="2000" b="1" dirty="0">
                <a:latin typeface="+mn-lt"/>
                <a:hlinkClick r:id="rId2"/>
              </a:rPr>
              <a:t>Tourism Concern</a:t>
            </a:r>
            <a:r>
              <a:rPr lang="en-US" altLang="en-US" sz="2000" dirty="0">
                <a:latin typeface="+mn-lt"/>
              </a:rPr>
              <a:t>, a charity campaigning on ethical tourism issues. </a:t>
            </a:r>
          </a:p>
        </p:txBody>
      </p:sp>
      <p:sp>
        <p:nvSpPr>
          <p:cNvPr id="2" name="Oval Callout 1"/>
          <p:cNvSpPr/>
          <p:nvPr/>
        </p:nvSpPr>
        <p:spPr>
          <a:xfrm>
            <a:off x="1591691" y="240561"/>
            <a:ext cx="6258560" cy="5709920"/>
          </a:xfrm>
          <a:prstGeom prst="wedgeEllipseCallout">
            <a:avLst>
              <a:gd name="adj1" fmla="val -21594"/>
              <a:gd name="adj2" fmla="val 5382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endParaRPr lang="en-US" altLang="en-US" sz="2000" b="1" dirty="0"/>
          </a:p>
        </p:txBody>
      </p:sp>
      <p:sp>
        <p:nvSpPr>
          <p:cNvPr id="3" name="Rectangle 2"/>
          <p:cNvSpPr/>
          <p:nvPr/>
        </p:nvSpPr>
        <p:spPr>
          <a:xfrm>
            <a:off x="2490469" y="991722"/>
            <a:ext cx="4662805" cy="4524315"/>
          </a:xfrm>
          <a:prstGeom prst="rect">
            <a:avLst/>
          </a:prstGeom>
        </p:spPr>
        <p:txBody>
          <a:bodyPr wrap="square">
            <a:spAutoFit/>
          </a:bodyPr>
          <a:lstStyle/>
          <a:p>
            <a:pPr algn="ctr"/>
            <a:r>
              <a:rPr lang="en-US" altLang="en-US" sz="2400" b="1" dirty="0">
                <a:solidFill>
                  <a:srgbClr val="FFFF00"/>
                </a:solidFill>
              </a:rPr>
              <a:t>“I spoke to one girl who went to Tanzania to build a school. </a:t>
            </a:r>
            <a:r>
              <a:rPr lang="en-GB" sz="2400" b="1" dirty="0">
                <a:solidFill>
                  <a:srgbClr val="FFFF00"/>
                </a:solidFill>
              </a:rPr>
              <a:t>She told me the volunteers always gossiped about how lazy the locals were because they slept for most of the morning. It was only at the end of the placement that they discovered that every day, after they finished building a wall, the locals had to come and rebuild it again properly. </a:t>
            </a:r>
            <a:r>
              <a:rPr lang="en-GB" sz="2400" b="1" i="1" dirty="0">
                <a:solidFill>
                  <a:srgbClr val="FFFF00"/>
                </a:solidFill>
              </a:rPr>
              <a:t>So the whole thing was a completely pointless exercise</a:t>
            </a:r>
            <a:r>
              <a:rPr lang="en-GB" sz="2400" b="1" dirty="0">
                <a:solidFill>
                  <a:srgbClr val="FFFF00"/>
                </a:solidFill>
              </a:rPr>
              <a:t>.”</a:t>
            </a:r>
          </a:p>
        </p:txBody>
      </p:sp>
    </p:spTree>
    <p:extLst>
      <p:ext uri="{BB962C8B-B14F-4D97-AF65-F5344CB8AC3E}">
        <p14:creationId xmlns:p14="http://schemas.microsoft.com/office/powerpoint/2010/main" val="25503312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342" y="446068"/>
            <a:ext cx="5843058" cy="523220"/>
          </a:xfrm>
          <a:prstGeom prst="rect">
            <a:avLst/>
          </a:prstGeom>
          <a:solidFill>
            <a:srgbClr val="3F8892"/>
          </a:solidFill>
        </p:spPr>
        <p:txBody>
          <a:bodyPr wrap="square" rtlCol="0">
            <a:spAutoFit/>
          </a:bodyPr>
          <a:lstStyle/>
          <a:p>
            <a:r>
              <a:rPr lang="en-GB" sz="2800" b="1" u="sng" dirty="0" smtClean="0">
                <a:solidFill>
                  <a:srgbClr val="FFFF00"/>
                </a:solidFill>
              </a:rPr>
              <a:t>PAUSE!</a:t>
            </a:r>
            <a:r>
              <a:rPr lang="en-GB" sz="2800" b="1" dirty="0" smtClean="0">
                <a:solidFill>
                  <a:srgbClr val="FFFF00"/>
                </a:solidFill>
              </a:rPr>
              <a:t> … for a </a:t>
            </a:r>
            <a:r>
              <a:rPr lang="en-GB" sz="2800" b="1" dirty="0">
                <a:solidFill>
                  <a:srgbClr val="FFFF00"/>
                </a:solidFill>
              </a:rPr>
              <a:t>t</a:t>
            </a:r>
            <a:r>
              <a:rPr lang="en-GB" sz="2800" b="1" dirty="0" smtClean="0">
                <a:solidFill>
                  <a:srgbClr val="FFFF00"/>
                </a:solidFill>
              </a:rPr>
              <a:t>wo minute discussion…</a:t>
            </a:r>
            <a:endParaRPr lang="en-GB" sz="2800" b="1" dirty="0">
              <a:solidFill>
                <a:srgbClr val="FFFF00"/>
              </a:solidFill>
            </a:endParaRPr>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7823" y="1400175"/>
            <a:ext cx="4171950" cy="4171950"/>
          </a:xfrm>
          <a:prstGeom prst="rect">
            <a:avLst/>
          </a:prstGeom>
        </p:spPr>
      </p:pic>
      <p:sp>
        <p:nvSpPr>
          <p:cNvPr id="7" name="Rectangle 6"/>
          <p:cNvSpPr/>
          <p:nvPr/>
        </p:nvSpPr>
        <p:spPr>
          <a:xfrm>
            <a:off x="4912662" y="1962656"/>
            <a:ext cx="2876553" cy="3046988"/>
          </a:xfrm>
          <a:prstGeom prst="rect">
            <a:avLst/>
          </a:prstGeom>
        </p:spPr>
        <p:txBody>
          <a:bodyPr wrap="square">
            <a:spAutoFit/>
          </a:bodyPr>
          <a:lstStyle/>
          <a:p>
            <a:pPr algn="ctr"/>
            <a:r>
              <a:rPr lang="en-GB" sz="2400" dirty="0"/>
              <a:t>What is your response to this revelation, that locals were having to re-do work that volunteers were doing? Why might this be happening?</a:t>
            </a:r>
          </a:p>
        </p:txBody>
      </p:sp>
    </p:spTree>
    <p:extLst>
      <p:ext uri="{BB962C8B-B14F-4D97-AF65-F5344CB8AC3E}">
        <p14:creationId xmlns:p14="http://schemas.microsoft.com/office/powerpoint/2010/main" val="30816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no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latin typeface="Calibri" panose="020F0502020204030204" pitchFamily="34" charset="0"/>
              <a:cs typeface="Calibri" panose="020F0502020204030204" pitchFamily="34" charset="0"/>
            </a:endParaRPr>
          </a:p>
        </p:txBody>
      </p:sp>
      <p:sp>
        <p:nvSpPr>
          <p:cNvPr id="12" name="TextBox 11"/>
          <p:cNvSpPr txBox="1"/>
          <p:nvPr/>
        </p:nvSpPr>
        <p:spPr>
          <a:xfrm>
            <a:off x="8165593" y="4251960"/>
            <a:ext cx="3754810" cy="1661993"/>
          </a:xfrm>
          <a:prstGeom prst="rect">
            <a:avLst/>
          </a:prstGeom>
          <a:noFill/>
        </p:spPr>
        <p:txBody>
          <a:bodyPr wrap="square" rtlCol="0">
            <a:spAutoFit/>
          </a:bodyPr>
          <a:lstStyle/>
          <a:p>
            <a:pPr algn="ctr"/>
            <a:r>
              <a:rPr lang="en-GB" sz="2400" b="1" dirty="0" smtClean="0">
                <a:solidFill>
                  <a:prstClr val="white"/>
                </a:solidFill>
                <a:latin typeface="Calibri" panose="020F0502020204030204" pitchFamily="34" charset="0"/>
                <a:cs typeface="Calibri" panose="020F0502020204030204" pitchFamily="34" charset="0"/>
              </a:rPr>
              <a:t>P R E  L E S </a:t>
            </a:r>
            <a:r>
              <a:rPr lang="en-GB" sz="2400" b="1" dirty="0" err="1" smtClean="0">
                <a:solidFill>
                  <a:prstClr val="white"/>
                </a:solidFill>
                <a:latin typeface="Calibri" panose="020F0502020204030204" pitchFamily="34" charset="0"/>
                <a:cs typeface="Calibri" panose="020F0502020204030204" pitchFamily="34" charset="0"/>
              </a:rPr>
              <a:t>S</a:t>
            </a:r>
            <a:r>
              <a:rPr lang="en-GB" sz="2400" b="1" dirty="0" smtClean="0">
                <a:solidFill>
                  <a:prstClr val="white"/>
                </a:solidFill>
                <a:latin typeface="Calibri" panose="020F0502020204030204" pitchFamily="34" charset="0"/>
                <a:cs typeface="Calibri" panose="020F0502020204030204" pitchFamily="34" charset="0"/>
              </a:rPr>
              <a:t> O N </a:t>
            </a:r>
          </a:p>
          <a:p>
            <a:pPr algn="ctr"/>
            <a:r>
              <a:rPr lang="en-GB" sz="2400" b="1" dirty="0">
                <a:solidFill>
                  <a:prstClr val="white"/>
                </a:solidFill>
                <a:latin typeface="Calibri" panose="020F0502020204030204" pitchFamily="34" charset="0"/>
                <a:cs typeface="Calibri" panose="020F0502020204030204" pitchFamily="34" charset="0"/>
              </a:rPr>
              <a:t> </a:t>
            </a:r>
            <a:r>
              <a:rPr lang="en-GB" sz="2400" b="1" dirty="0" smtClean="0">
                <a:solidFill>
                  <a:prstClr val="white"/>
                </a:solidFill>
                <a:latin typeface="Calibri" panose="020F0502020204030204" pitchFamily="34" charset="0"/>
                <a:cs typeface="Calibri" panose="020F0502020204030204" pitchFamily="34" charset="0"/>
              </a:rPr>
              <a:t>R E F L E C T I O N S </a:t>
            </a:r>
            <a:endParaRPr lang="en-GB" sz="1100" b="1" dirty="0" smtClean="0">
              <a:solidFill>
                <a:prstClr val="white"/>
              </a:solidFill>
              <a:latin typeface="Calibri" panose="020F0502020204030204" pitchFamily="34" charset="0"/>
              <a:cs typeface="Calibri" panose="020F0502020204030204" pitchFamily="34" charset="0"/>
            </a:endParaRPr>
          </a:p>
          <a:p>
            <a:pPr algn="ctr"/>
            <a:endParaRPr lang="en-GB" b="1" dirty="0" smtClean="0">
              <a:solidFill>
                <a:srgbClr val="35372F"/>
              </a:solidFill>
              <a:latin typeface="Calibri" panose="020F0502020204030204" pitchFamily="34" charset="0"/>
              <a:cs typeface="Calibri" panose="020F0502020204030204" pitchFamily="34" charset="0"/>
            </a:endParaRPr>
          </a:p>
          <a:p>
            <a:pPr algn="ctr"/>
            <a:endParaRPr lang="en-GB" b="1" dirty="0">
              <a:solidFill>
                <a:srgbClr val="FEE725"/>
              </a:solidFill>
              <a:latin typeface="Calibri" panose="020F0502020204030204" pitchFamily="34" charset="0"/>
              <a:cs typeface="Calibri" panose="020F0502020204030204" pitchFamily="34" charset="0"/>
            </a:endParaRPr>
          </a:p>
          <a:p>
            <a:pPr algn="ctr"/>
            <a:r>
              <a:rPr lang="en-GB" b="1" dirty="0" smtClean="0">
                <a:solidFill>
                  <a:srgbClr val="FEE725"/>
                </a:solidFill>
                <a:latin typeface="Calibri" panose="020F0502020204030204" pitchFamily="34" charset="0"/>
                <a:cs typeface="Calibri" panose="020F0502020204030204" pitchFamily="34" charset="0"/>
              </a:rPr>
              <a:t>3 </a:t>
            </a:r>
            <a:r>
              <a:rPr lang="en-GB" dirty="0" smtClean="0">
                <a:solidFill>
                  <a:srgbClr val="FEE725"/>
                </a:solidFill>
                <a:latin typeface="Calibri" panose="020F0502020204030204" pitchFamily="34" charset="0"/>
                <a:cs typeface="Calibri" panose="020F0502020204030204" pitchFamily="34" charset="0"/>
              </a:rPr>
              <a:t>– </a:t>
            </a:r>
            <a:r>
              <a:rPr lang="en-GB" b="1" dirty="0" smtClean="0">
                <a:solidFill>
                  <a:srgbClr val="FEE725"/>
                </a:solidFill>
                <a:latin typeface="Calibri" panose="020F0502020204030204" pitchFamily="34" charset="0"/>
                <a:cs typeface="Calibri" panose="020F0502020204030204" pitchFamily="34" charset="0"/>
              </a:rPr>
              <a:t>5  M I N U T E S </a:t>
            </a:r>
            <a:r>
              <a:rPr lang="en-GB" dirty="0" smtClean="0">
                <a:solidFill>
                  <a:srgbClr val="FEE725"/>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774863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396240" y="793213"/>
            <a:ext cx="11399520" cy="489364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dirty="0" smtClean="0">
                <a:latin typeface="+mn-lt"/>
              </a:rPr>
              <a:t>30 years ago, the only volunteering opportunities in places like Africa and Southeast Asia were for skilled medical professionals, who would take a year out from their work to ply their trade in a developing nation.</a:t>
            </a:r>
          </a:p>
          <a:p>
            <a:endParaRPr lang="en-GB" sz="2400" dirty="0" smtClean="0">
              <a:latin typeface="+mn-lt"/>
            </a:endParaRPr>
          </a:p>
          <a:p>
            <a:r>
              <a:rPr lang="en-GB" sz="2400" dirty="0" smtClean="0">
                <a:latin typeface="+mn-lt"/>
              </a:rPr>
              <a:t>Fast-forward to 2015 and ‘</a:t>
            </a:r>
            <a:r>
              <a:rPr lang="en-GB" sz="2400" dirty="0" err="1" smtClean="0">
                <a:latin typeface="+mn-lt"/>
              </a:rPr>
              <a:t>voluntourism</a:t>
            </a:r>
            <a:r>
              <a:rPr lang="en-GB" sz="2400" dirty="0" smtClean="0">
                <a:latin typeface="+mn-lt"/>
              </a:rPr>
              <a:t>’, the modern-day equivalent of volunteering abroad, is a lot less exclusive.</a:t>
            </a:r>
          </a:p>
          <a:p>
            <a:endParaRPr lang="en-GB" sz="2400" dirty="0" smtClean="0">
              <a:latin typeface="+mn-lt"/>
            </a:endParaRPr>
          </a:p>
          <a:p>
            <a:r>
              <a:rPr lang="en-GB" sz="2400" dirty="0" smtClean="0">
                <a:latin typeface="+mn-lt"/>
              </a:rPr>
              <a:t>Popularised by being included in gap-year agendas and seen as something positive to put on your CV, volunteering has become a trendy way for wealthy westerners to give back to less fortunate communities.</a:t>
            </a:r>
          </a:p>
          <a:p>
            <a:endParaRPr lang="en-GB" sz="2400" dirty="0" smtClean="0">
              <a:latin typeface="+mn-lt"/>
            </a:endParaRPr>
          </a:p>
          <a:p>
            <a:r>
              <a:rPr lang="en-GB" sz="2400" dirty="0" smtClean="0">
                <a:latin typeface="+mn-lt"/>
              </a:rPr>
              <a:t>But despite good intentions from participants, volunteering abroad has attracted substantial criticism over the past few years.</a:t>
            </a:r>
          </a:p>
        </p:txBody>
      </p:sp>
    </p:spTree>
    <p:extLst>
      <p:ext uri="{BB962C8B-B14F-4D97-AF65-F5344CB8AC3E}">
        <p14:creationId xmlns:p14="http://schemas.microsoft.com/office/powerpoint/2010/main" val="166362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 calcmode="lin" valueType="num">
                                      <p:cBhvr additive="base">
                                        <p:cTn id="2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2150620" y="685800"/>
            <a:ext cx="3945380" cy="3794125"/>
          </a:xfrm>
          <a:prstGeom prst="wedgeEllipseCallout">
            <a:avLst/>
          </a:prstGeom>
          <a:solidFill>
            <a:srgbClr val="FB2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"It's imperialistic in some ways – white people going out to Africa to </a:t>
            </a:r>
            <a:r>
              <a:rPr lang="en-GB" sz="2400" b="1" i="1" dirty="0"/>
              <a:t>help </a:t>
            </a:r>
            <a:r>
              <a:rPr lang="en-GB" sz="2400" b="1" i="1" dirty="0" smtClean="0"/>
              <a:t>Africans</a:t>
            </a:r>
            <a:r>
              <a:rPr lang="en-GB" sz="2400" b="1" dirty="0"/>
              <a:t>."</a:t>
            </a:r>
          </a:p>
        </p:txBody>
      </p:sp>
      <p:sp>
        <p:nvSpPr>
          <p:cNvPr id="5" name="Oval Callout 4"/>
          <p:cNvSpPr/>
          <p:nvPr/>
        </p:nvSpPr>
        <p:spPr>
          <a:xfrm>
            <a:off x="6031547" y="1660398"/>
            <a:ext cx="4243705" cy="3972052"/>
          </a:xfrm>
          <a:prstGeom prst="wedgeEllipseCallout">
            <a:avLst/>
          </a:prstGeom>
          <a:solidFill>
            <a:srgbClr val="00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“All too often, the volunteers do not know where they are going to be working before they arrive. How can that be effective</a:t>
            </a:r>
            <a:r>
              <a:rPr lang="en-GB" sz="2400" b="1" dirty="0" smtClean="0"/>
              <a:t>?”</a:t>
            </a:r>
            <a:endParaRPr lang="en-GB" sz="2400" b="1" dirty="0"/>
          </a:p>
        </p:txBody>
      </p:sp>
    </p:spTree>
    <p:extLst>
      <p:ext uri="{BB962C8B-B14F-4D97-AF65-F5344CB8AC3E}">
        <p14:creationId xmlns:p14="http://schemas.microsoft.com/office/powerpoint/2010/main" val="287417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342" y="446068"/>
            <a:ext cx="5843058" cy="523220"/>
          </a:xfrm>
          <a:prstGeom prst="rect">
            <a:avLst/>
          </a:prstGeom>
          <a:solidFill>
            <a:srgbClr val="3F8892"/>
          </a:solidFill>
        </p:spPr>
        <p:txBody>
          <a:bodyPr wrap="square" rtlCol="0">
            <a:spAutoFit/>
          </a:bodyPr>
          <a:lstStyle/>
          <a:p>
            <a:r>
              <a:rPr lang="en-GB" sz="2800" b="1" u="sng" dirty="0" smtClean="0">
                <a:solidFill>
                  <a:srgbClr val="FFFF00"/>
                </a:solidFill>
              </a:rPr>
              <a:t>PAUSE!</a:t>
            </a:r>
            <a:r>
              <a:rPr lang="en-GB" sz="2800" b="1" dirty="0" smtClean="0">
                <a:solidFill>
                  <a:srgbClr val="FFFF00"/>
                </a:solidFill>
              </a:rPr>
              <a:t> … for a </a:t>
            </a:r>
            <a:r>
              <a:rPr lang="en-GB" sz="2800" b="1" dirty="0">
                <a:solidFill>
                  <a:srgbClr val="FFFF00"/>
                </a:solidFill>
              </a:rPr>
              <a:t>t</a:t>
            </a:r>
            <a:r>
              <a:rPr lang="en-GB" sz="2800" b="1" dirty="0" smtClean="0">
                <a:solidFill>
                  <a:srgbClr val="FFFF00"/>
                </a:solidFill>
              </a:rPr>
              <a:t>wo minute discussion…</a:t>
            </a:r>
            <a:endParaRPr lang="en-GB" sz="2800" b="1" dirty="0">
              <a:solidFill>
                <a:srgbClr val="FFFF00"/>
              </a:solidFill>
            </a:endParaRPr>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7823" y="1400175"/>
            <a:ext cx="4171950" cy="4171950"/>
          </a:xfrm>
          <a:prstGeom prst="rect">
            <a:avLst/>
          </a:prstGeom>
        </p:spPr>
      </p:pic>
      <p:sp>
        <p:nvSpPr>
          <p:cNvPr id="7" name="Rectangle 6"/>
          <p:cNvSpPr/>
          <p:nvPr/>
        </p:nvSpPr>
        <p:spPr>
          <a:xfrm>
            <a:off x="4985521" y="2448431"/>
            <a:ext cx="2876553" cy="1938992"/>
          </a:xfrm>
          <a:prstGeom prst="rect">
            <a:avLst/>
          </a:prstGeom>
        </p:spPr>
        <p:txBody>
          <a:bodyPr wrap="square">
            <a:spAutoFit/>
          </a:bodyPr>
          <a:lstStyle/>
          <a:p>
            <a:pPr algn="ctr"/>
            <a:r>
              <a:rPr lang="en-GB" sz="2400" dirty="0"/>
              <a:t>Do you agree with these criticisms? What are some of the problems that you are learning about?</a:t>
            </a:r>
          </a:p>
        </p:txBody>
      </p:sp>
    </p:spTree>
    <p:extLst>
      <p:ext uri="{BB962C8B-B14F-4D97-AF65-F5344CB8AC3E}">
        <p14:creationId xmlns:p14="http://schemas.microsoft.com/office/powerpoint/2010/main" val="16769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485775" y="1109084"/>
            <a:ext cx="10982960" cy="378565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dirty="0">
                <a:latin typeface="+mn-lt"/>
              </a:rPr>
              <a:t>“Are the volunteers actually providing any benefits to the destination countries?” asks Watson</a:t>
            </a:r>
            <a:r>
              <a:rPr lang="en-GB" sz="2400" dirty="0" smtClean="0">
                <a:latin typeface="+mn-lt"/>
              </a:rPr>
              <a:t>. More </a:t>
            </a:r>
            <a:r>
              <a:rPr lang="en-GB" sz="2400" dirty="0">
                <a:latin typeface="+mn-lt"/>
              </a:rPr>
              <a:t>often than not, the answer is unquestionably no</a:t>
            </a:r>
            <a:r>
              <a:rPr lang="en-GB" sz="2400" dirty="0" smtClean="0">
                <a:latin typeface="+mn-lt"/>
              </a:rPr>
              <a:t>.</a:t>
            </a:r>
          </a:p>
          <a:p>
            <a:endParaRPr lang="en-GB" sz="2400" dirty="0">
              <a:latin typeface="+mn-lt"/>
            </a:endParaRPr>
          </a:p>
          <a:p>
            <a:r>
              <a:rPr lang="en-GB" sz="2400" dirty="0">
                <a:latin typeface="+mn-lt"/>
              </a:rPr>
              <a:t>The demand for volunteer spots in developing countries has led to hundreds of commercial volunteering organisations springing up. Many claim to have noble intentions but pocket the money for profit and send volunteers on unsatisfying, purpose-built placements</a:t>
            </a:r>
            <a:r>
              <a:rPr lang="en-GB" sz="2400" dirty="0" smtClean="0">
                <a:latin typeface="+mn-lt"/>
              </a:rPr>
              <a:t>.</a:t>
            </a:r>
          </a:p>
          <a:p>
            <a:endParaRPr lang="en-GB" sz="2400" dirty="0">
              <a:latin typeface="+mn-lt"/>
            </a:endParaRPr>
          </a:p>
          <a:p>
            <a:r>
              <a:rPr lang="en-GB" sz="2400" dirty="0">
                <a:latin typeface="+mn-lt"/>
              </a:rPr>
              <a:t>Rather than benefiting local communities, </a:t>
            </a:r>
            <a:r>
              <a:rPr lang="en-GB" sz="2400" dirty="0" err="1">
                <a:latin typeface="+mn-lt"/>
              </a:rPr>
              <a:t>voluntourism</a:t>
            </a:r>
            <a:r>
              <a:rPr lang="en-GB" sz="2400" dirty="0">
                <a:latin typeface="+mn-lt"/>
              </a:rPr>
              <a:t> can have negative impacts, a number of </a:t>
            </a:r>
            <a:r>
              <a:rPr lang="en-GB" sz="2400" b="1" dirty="0">
                <a:latin typeface="+mn-lt"/>
                <a:hlinkClick r:id="rId2"/>
              </a:rPr>
              <a:t>studies have highlighted</a:t>
            </a:r>
            <a:r>
              <a:rPr lang="en-GB" sz="2400" dirty="0" smtClean="0">
                <a:latin typeface="+mn-lt"/>
              </a:rPr>
              <a:t>.</a:t>
            </a:r>
            <a:endParaRPr lang="en-GB" sz="2400" dirty="0">
              <a:latin typeface="+mn-lt"/>
            </a:endParaRPr>
          </a:p>
        </p:txBody>
      </p:sp>
    </p:spTree>
    <p:extLst>
      <p:ext uri="{BB962C8B-B14F-4D97-AF65-F5344CB8AC3E}">
        <p14:creationId xmlns:p14="http://schemas.microsoft.com/office/powerpoint/2010/main" val="145666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1362040"/>
            <a:ext cx="5695949" cy="4351338"/>
          </a:xfrm>
        </p:spPr>
        <p:txBody>
          <a:bodyPr>
            <a:normAutofit/>
          </a:bodyPr>
          <a:lstStyle/>
          <a:p>
            <a:pPr marL="0" indent="0">
              <a:buNone/>
            </a:pPr>
            <a:r>
              <a:rPr lang="en-GB" sz="2400" dirty="0"/>
              <a:t>These range from volunteers taking local jobs to child trafficking, where young children are stolen from their families and placed into ‘orphanages’ to fuel the demand for volunteer placements. These kidnapped children are then subjected to deliberately poor living conditions to elicit higher donations from visiting westerners</a:t>
            </a:r>
            <a:r>
              <a:rPr lang="en-GB" sz="2400" dirty="0" smtClean="0"/>
              <a:t>.</a:t>
            </a:r>
            <a:endParaRPr lang="en-GB" sz="2400" dirty="0"/>
          </a:p>
        </p:txBody>
      </p:sp>
      <p:pic>
        <p:nvPicPr>
          <p:cNvPr id="5" name="Picture 3" descr="Nepal is one of the countries worst affected by orphanage touri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34150" y="1261471"/>
            <a:ext cx="5007001" cy="38422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6534150" y="5103884"/>
            <a:ext cx="5007001" cy="48087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0" tIns="0" rIns="0" bIns="952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effectLst/>
                <a:latin typeface="+mj-lt"/>
              </a:rPr>
              <a:t>Nepal is one of the countries worst affected by orphanage tourism</a:t>
            </a:r>
            <a:r>
              <a:rPr kumimoji="0" lang="en-US" altLang="en-US" sz="1100" b="0" i="0" u="none" strike="noStrike" cap="none" normalizeH="0" baseline="0" dirty="0" smtClean="0">
                <a:ln>
                  <a:noFill/>
                </a:ln>
                <a:effectLst/>
                <a:latin typeface="+mj-lt"/>
              </a:rPr>
              <a:t/>
            </a:r>
            <a:br>
              <a:rPr kumimoji="0" lang="en-US" altLang="en-US" sz="1100" b="0" i="0" u="none" strike="noStrike" cap="none" normalizeH="0" baseline="0" dirty="0" smtClean="0">
                <a:ln>
                  <a:noFill/>
                </a:ln>
                <a:effectLst/>
                <a:latin typeface="+mj-lt"/>
              </a:rPr>
            </a:br>
            <a:r>
              <a:rPr kumimoji="0" lang="en-US" altLang="en-US" sz="1100" b="0" i="0" u="none" strike="noStrike" cap="none" normalizeH="0" baseline="0" dirty="0" smtClean="0">
                <a:ln>
                  <a:noFill/>
                </a:ln>
                <a:effectLst/>
                <a:latin typeface="+mj-lt"/>
              </a:rPr>
              <a:t>Creative Commons / Mark Emmerson</a:t>
            </a:r>
            <a:endParaRPr kumimoji="0" lang="en-US" altLang="en-US" sz="1200" b="0" i="0" u="none" strike="noStrike" cap="none" normalizeH="0" baseline="0" dirty="0" smtClean="0">
              <a:ln>
                <a:noFill/>
              </a:ln>
              <a:effectLst/>
              <a:latin typeface="+mj-lt"/>
            </a:endParaRPr>
          </a:p>
        </p:txBody>
      </p:sp>
    </p:spTree>
    <p:extLst>
      <p:ext uri="{BB962C8B-B14F-4D97-AF65-F5344CB8AC3E}">
        <p14:creationId xmlns:p14="http://schemas.microsoft.com/office/powerpoint/2010/main" val="7229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342" y="446068"/>
            <a:ext cx="5843058" cy="523220"/>
          </a:xfrm>
          <a:prstGeom prst="rect">
            <a:avLst/>
          </a:prstGeom>
          <a:solidFill>
            <a:srgbClr val="3F8892"/>
          </a:solidFill>
        </p:spPr>
        <p:txBody>
          <a:bodyPr wrap="square" rtlCol="0">
            <a:spAutoFit/>
          </a:bodyPr>
          <a:lstStyle/>
          <a:p>
            <a:r>
              <a:rPr lang="en-GB" sz="2800" b="1" u="sng" dirty="0" smtClean="0">
                <a:solidFill>
                  <a:srgbClr val="FFFF00"/>
                </a:solidFill>
              </a:rPr>
              <a:t>PAUSE!</a:t>
            </a:r>
            <a:r>
              <a:rPr lang="en-GB" sz="2800" b="1" dirty="0" smtClean="0">
                <a:solidFill>
                  <a:srgbClr val="FFFF00"/>
                </a:solidFill>
              </a:rPr>
              <a:t> … for a </a:t>
            </a:r>
            <a:r>
              <a:rPr lang="en-GB" sz="2800" b="1" dirty="0">
                <a:solidFill>
                  <a:srgbClr val="FFFF00"/>
                </a:solidFill>
              </a:rPr>
              <a:t>t</a:t>
            </a:r>
            <a:r>
              <a:rPr lang="en-GB" sz="2800" b="1" dirty="0" smtClean="0">
                <a:solidFill>
                  <a:srgbClr val="FFFF00"/>
                </a:solidFill>
              </a:rPr>
              <a:t>wo minute discussion…</a:t>
            </a:r>
            <a:endParaRPr lang="en-GB" sz="2800" b="1" dirty="0">
              <a:solidFill>
                <a:srgbClr val="FFFF00"/>
              </a:solidFill>
            </a:endParaRPr>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7823" y="1400175"/>
            <a:ext cx="4171950" cy="4171950"/>
          </a:xfrm>
          <a:prstGeom prst="rect">
            <a:avLst/>
          </a:prstGeom>
        </p:spPr>
      </p:pic>
      <p:sp>
        <p:nvSpPr>
          <p:cNvPr id="7" name="Rectangle 6"/>
          <p:cNvSpPr/>
          <p:nvPr/>
        </p:nvSpPr>
        <p:spPr>
          <a:xfrm>
            <a:off x="4985521" y="2448431"/>
            <a:ext cx="2876553" cy="1938992"/>
          </a:xfrm>
          <a:prstGeom prst="rect">
            <a:avLst/>
          </a:prstGeom>
        </p:spPr>
        <p:txBody>
          <a:bodyPr wrap="square">
            <a:spAutoFit/>
          </a:bodyPr>
          <a:lstStyle/>
          <a:p>
            <a:pPr algn="ctr"/>
            <a:r>
              <a:rPr lang="en-GB" sz="2400" dirty="0"/>
              <a:t>Why do you think these issues are not talked about or known about very often?</a:t>
            </a:r>
          </a:p>
        </p:txBody>
      </p:sp>
    </p:spTree>
    <p:extLst>
      <p:ext uri="{BB962C8B-B14F-4D97-AF65-F5344CB8AC3E}">
        <p14:creationId xmlns:p14="http://schemas.microsoft.com/office/powerpoint/2010/main" val="70054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428625" y="1203186"/>
            <a:ext cx="11224895" cy="4154984"/>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dirty="0">
                <a:latin typeface="+mn-lt"/>
              </a:rPr>
              <a:t>While Watson acknowledges there are companies out there who employ good practice, it's a change in the </a:t>
            </a:r>
            <a:r>
              <a:rPr lang="en-GB" sz="2400" dirty="0" smtClean="0">
                <a:latin typeface="+mn-lt"/>
              </a:rPr>
              <a:t>mind-set </a:t>
            </a:r>
            <a:r>
              <a:rPr lang="en-GB" sz="2400" dirty="0">
                <a:latin typeface="+mn-lt"/>
              </a:rPr>
              <a:t>of would-be volunteers he'd most like to see</a:t>
            </a:r>
            <a:r>
              <a:rPr lang="en-GB" sz="2400" dirty="0" smtClean="0">
                <a:latin typeface="+mn-lt"/>
              </a:rPr>
              <a:t>.</a:t>
            </a:r>
          </a:p>
          <a:p>
            <a:endParaRPr lang="en-GB" sz="2400" dirty="0">
              <a:latin typeface="+mn-lt"/>
            </a:endParaRPr>
          </a:p>
          <a:p>
            <a:r>
              <a:rPr lang="en-GB" sz="2400" dirty="0">
                <a:latin typeface="+mn-lt"/>
              </a:rPr>
              <a:t>“I talk to a lot of people who say they want to dig wells in Africa,” says Watson</a:t>
            </a:r>
            <a:r>
              <a:rPr lang="en-GB" sz="2400" dirty="0" smtClean="0">
                <a:latin typeface="+mn-lt"/>
              </a:rPr>
              <a:t>. “</a:t>
            </a:r>
            <a:r>
              <a:rPr lang="en-GB" sz="2400" dirty="0">
                <a:latin typeface="+mn-lt"/>
              </a:rPr>
              <a:t>I say what Africa has got quite a lot of is unskilled labour; there are a lot of people out there that can dig wells</a:t>
            </a:r>
            <a:r>
              <a:rPr lang="en-GB" sz="2400" dirty="0" smtClean="0">
                <a:latin typeface="+mn-lt"/>
              </a:rPr>
              <a:t>.</a:t>
            </a:r>
          </a:p>
          <a:p>
            <a:endParaRPr lang="en-GB" sz="2400" dirty="0">
              <a:latin typeface="+mn-lt"/>
            </a:endParaRPr>
          </a:p>
          <a:p>
            <a:r>
              <a:rPr lang="en-GB" sz="2400" dirty="0">
                <a:latin typeface="+mn-lt"/>
              </a:rPr>
              <a:t>“The idea that you, as an unskilled worker, have got anything really useful that you can add is slightly arrogant and sort of imperialistic in some ways – white people going out to Africa to help the Africans</a:t>
            </a:r>
            <a:r>
              <a:rPr lang="en-GB" sz="2400" dirty="0" smtClean="0">
                <a:latin typeface="+mn-lt"/>
              </a:rPr>
              <a:t>.”</a:t>
            </a:r>
          </a:p>
          <a:p>
            <a:endParaRPr lang="en-GB" sz="2400" dirty="0">
              <a:latin typeface="+mn-lt"/>
            </a:endParaRPr>
          </a:p>
        </p:txBody>
      </p:sp>
    </p:spTree>
    <p:extLst>
      <p:ext uri="{BB962C8B-B14F-4D97-AF65-F5344CB8AC3E}">
        <p14:creationId xmlns:p14="http://schemas.microsoft.com/office/powerpoint/2010/main" val="208290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352425" y="1956218"/>
            <a:ext cx="11372850" cy="193899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dirty="0">
                <a:latin typeface="+mn-lt"/>
              </a:rPr>
              <a:t>So does this mean Watson would like to see an end to volunteer placements abroad?</a:t>
            </a:r>
          </a:p>
          <a:p>
            <a:r>
              <a:rPr lang="en-GB" sz="2400" dirty="0" smtClean="0">
                <a:latin typeface="+mn-lt"/>
              </a:rPr>
              <a:t>“</a:t>
            </a:r>
            <a:r>
              <a:rPr lang="en-GB" sz="2400" dirty="0">
                <a:latin typeface="+mn-lt"/>
              </a:rPr>
              <a:t>I think it’s mostly about getting people to be realistic; you’re just doing it for yourself, it’s a holiday. You’re not really going to do anything particularly worthwhile, and that’s quite a hard message to get across.”</a:t>
            </a:r>
          </a:p>
          <a:p>
            <a:endParaRPr lang="en-GB" sz="2400" dirty="0">
              <a:latin typeface="+mn-lt"/>
            </a:endParaRPr>
          </a:p>
        </p:txBody>
      </p:sp>
    </p:spTree>
    <p:extLst>
      <p:ext uri="{BB962C8B-B14F-4D97-AF65-F5344CB8AC3E}">
        <p14:creationId xmlns:p14="http://schemas.microsoft.com/office/powerpoint/2010/main" val="4531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342" y="446068"/>
            <a:ext cx="5843058" cy="523220"/>
          </a:xfrm>
          <a:prstGeom prst="rect">
            <a:avLst/>
          </a:prstGeom>
          <a:solidFill>
            <a:srgbClr val="3F8892"/>
          </a:solidFill>
        </p:spPr>
        <p:txBody>
          <a:bodyPr wrap="square" rtlCol="0">
            <a:spAutoFit/>
          </a:bodyPr>
          <a:lstStyle/>
          <a:p>
            <a:r>
              <a:rPr lang="en-GB" sz="2800" b="1" u="sng" dirty="0" smtClean="0">
                <a:solidFill>
                  <a:srgbClr val="FFFF00"/>
                </a:solidFill>
              </a:rPr>
              <a:t>PAUSE!</a:t>
            </a:r>
            <a:r>
              <a:rPr lang="en-GB" sz="2800" b="1" dirty="0" smtClean="0">
                <a:solidFill>
                  <a:srgbClr val="FFFF00"/>
                </a:solidFill>
              </a:rPr>
              <a:t> … for a </a:t>
            </a:r>
            <a:r>
              <a:rPr lang="en-GB" sz="2800" b="1" dirty="0">
                <a:solidFill>
                  <a:srgbClr val="FFFF00"/>
                </a:solidFill>
              </a:rPr>
              <a:t>t</a:t>
            </a:r>
            <a:r>
              <a:rPr lang="en-GB" sz="2800" b="1" dirty="0" smtClean="0">
                <a:solidFill>
                  <a:srgbClr val="FFFF00"/>
                </a:solidFill>
              </a:rPr>
              <a:t>wo minute discussion…</a:t>
            </a:r>
            <a:endParaRPr lang="en-GB" sz="2800" b="1" dirty="0">
              <a:solidFill>
                <a:srgbClr val="FFFF00"/>
              </a:solidFill>
            </a:endParaRPr>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7823" y="1400175"/>
            <a:ext cx="4171950" cy="4171950"/>
          </a:xfrm>
          <a:prstGeom prst="rect">
            <a:avLst/>
          </a:prstGeom>
        </p:spPr>
      </p:pic>
      <p:sp>
        <p:nvSpPr>
          <p:cNvPr id="7" name="Rectangle 6"/>
          <p:cNvSpPr/>
          <p:nvPr/>
        </p:nvSpPr>
        <p:spPr>
          <a:xfrm>
            <a:off x="4985521" y="2323991"/>
            <a:ext cx="2876553" cy="2677656"/>
          </a:xfrm>
          <a:prstGeom prst="rect">
            <a:avLst/>
          </a:prstGeom>
        </p:spPr>
        <p:txBody>
          <a:bodyPr wrap="square">
            <a:spAutoFit/>
          </a:bodyPr>
          <a:lstStyle/>
          <a:p>
            <a:pPr algn="ctr"/>
            <a:r>
              <a:rPr lang="en-GB" sz="2400" dirty="0"/>
              <a:t>Does this </a:t>
            </a:r>
            <a:r>
              <a:rPr lang="en-GB" sz="2400" dirty="0" smtClean="0"/>
              <a:t>imply that </a:t>
            </a:r>
            <a:r>
              <a:rPr lang="en-GB" sz="2400" dirty="0"/>
              <a:t>volunteering overseas is often more selfish than selfless? What do you think</a:t>
            </a:r>
            <a:r>
              <a:rPr lang="en-GB" sz="2400" dirty="0" smtClean="0"/>
              <a:t>? Is this a bad thing?</a:t>
            </a:r>
            <a:endParaRPr lang="en-GB" sz="2400" dirty="0"/>
          </a:p>
        </p:txBody>
      </p:sp>
    </p:spTree>
    <p:extLst>
      <p:ext uri="{BB962C8B-B14F-4D97-AF65-F5344CB8AC3E}">
        <p14:creationId xmlns:p14="http://schemas.microsoft.com/office/powerpoint/2010/main" val="388933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387667" y="1379479"/>
            <a:ext cx="11416665" cy="341632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dirty="0" smtClean="0">
                <a:latin typeface="+mn-lt"/>
              </a:rPr>
              <a:t>Kate </a:t>
            </a:r>
            <a:r>
              <a:rPr lang="en-GB" sz="2400" dirty="0" err="1">
                <a:latin typeface="+mn-lt"/>
              </a:rPr>
              <a:t>Stefanko</a:t>
            </a:r>
            <a:r>
              <a:rPr lang="en-GB" sz="2400" dirty="0">
                <a:latin typeface="+mn-lt"/>
              </a:rPr>
              <a:t>, Placement Director at </a:t>
            </a:r>
            <a:r>
              <a:rPr lang="en-GB" sz="2400" b="1" dirty="0">
                <a:latin typeface="+mn-lt"/>
                <a:hlinkClick r:id="rId2"/>
              </a:rPr>
              <a:t>People and Places</a:t>
            </a:r>
            <a:r>
              <a:rPr lang="en-GB" sz="2400" dirty="0">
                <a:latin typeface="+mn-lt"/>
              </a:rPr>
              <a:t>, agrees, to an extent, but she thinks volunteering abroad can be beneficial to all concerned if it is done right.  </a:t>
            </a:r>
            <a:endParaRPr lang="en-GB" sz="2400" dirty="0" smtClean="0">
              <a:latin typeface="+mn-lt"/>
            </a:endParaRPr>
          </a:p>
          <a:p>
            <a:endParaRPr lang="en-GB" sz="2400" dirty="0">
              <a:latin typeface="+mn-lt"/>
            </a:endParaRPr>
          </a:p>
          <a:p>
            <a:r>
              <a:rPr lang="en-GB" sz="2400" dirty="0">
                <a:latin typeface="+mn-lt"/>
              </a:rPr>
              <a:t>“We believe that a carefully placed, thoroughly screened, well-prepared, skilled volunteer can – and does – have a positive impact,” says </a:t>
            </a:r>
            <a:r>
              <a:rPr lang="en-GB" sz="2400" dirty="0" err="1">
                <a:latin typeface="+mn-lt"/>
              </a:rPr>
              <a:t>Stefanko</a:t>
            </a:r>
            <a:r>
              <a:rPr lang="en-GB" sz="2400" dirty="0">
                <a:latin typeface="+mn-lt"/>
              </a:rPr>
              <a:t>. </a:t>
            </a:r>
            <a:endParaRPr lang="en-GB" sz="2400" dirty="0" smtClean="0">
              <a:latin typeface="+mn-lt"/>
            </a:endParaRPr>
          </a:p>
          <a:p>
            <a:endParaRPr lang="en-GB" sz="2400" dirty="0">
              <a:latin typeface="+mn-lt"/>
            </a:endParaRPr>
          </a:p>
          <a:p>
            <a:r>
              <a:rPr lang="en-GB" sz="2400" dirty="0">
                <a:latin typeface="+mn-lt"/>
              </a:rPr>
              <a:t>All volunteers through </a:t>
            </a:r>
            <a:r>
              <a:rPr lang="en-GB" sz="2400" i="1" dirty="0">
                <a:latin typeface="+mn-lt"/>
              </a:rPr>
              <a:t>People and Places </a:t>
            </a:r>
            <a:r>
              <a:rPr lang="en-GB" sz="2400" dirty="0">
                <a:latin typeface="+mn-lt"/>
              </a:rPr>
              <a:t>have to apply for a position. Then, if accepted, the volunteer is matched with an upcoming project that can benefit from their skill set.</a:t>
            </a:r>
          </a:p>
          <a:p>
            <a:endParaRPr lang="en-GB" sz="2400" dirty="0">
              <a:latin typeface="+mn-lt"/>
            </a:endParaRPr>
          </a:p>
        </p:txBody>
      </p:sp>
    </p:spTree>
    <p:extLst>
      <p:ext uri="{BB962C8B-B14F-4D97-AF65-F5344CB8AC3E}">
        <p14:creationId xmlns:p14="http://schemas.microsoft.com/office/powerpoint/2010/main" val="374773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260" y="1021970"/>
            <a:ext cx="11707040" cy="4988243"/>
          </a:xfrm>
        </p:spPr>
        <p:txBody>
          <a:bodyPr>
            <a:normAutofit/>
          </a:bodyPr>
          <a:lstStyle/>
          <a:p>
            <a:pPr marL="228597" indent="0">
              <a:lnSpc>
                <a:spcPct val="115000"/>
              </a:lnSpc>
              <a:spcAft>
                <a:spcPts val="1000"/>
              </a:spcAft>
              <a:buNone/>
            </a:pPr>
            <a:r>
              <a:rPr lang="en-GB" dirty="0">
                <a:solidFill>
                  <a:srgbClr val="35372F"/>
                </a:solidFill>
                <a:ea typeface="Calibri" panose="020F0502020204030204" pitchFamily="34" charset="0"/>
                <a:cs typeface="Times New Roman" panose="02020603050405020304" pitchFamily="18" charset="0"/>
              </a:rPr>
              <a:t>I</a:t>
            </a:r>
            <a:r>
              <a:rPr lang="en-GB" dirty="0" smtClean="0">
                <a:solidFill>
                  <a:srgbClr val="35372F"/>
                </a:solidFill>
                <a:effectLst/>
                <a:ea typeface="Calibri" panose="020F0502020204030204" pitchFamily="34" charset="0"/>
                <a:cs typeface="Times New Roman" panose="02020603050405020304" pitchFamily="18" charset="0"/>
              </a:rPr>
              <a:t>ntroduce the following REFLECTIVE QUESTIONS for students to consider during the lesson:</a:t>
            </a:r>
          </a:p>
          <a:p>
            <a:pPr marL="228597" indent="0">
              <a:lnSpc>
                <a:spcPct val="115000"/>
              </a:lnSpc>
              <a:spcAft>
                <a:spcPts val="1000"/>
              </a:spcAft>
              <a:buNone/>
            </a:pPr>
            <a:endParaRPr lang="en-GB" sz="1200" dirty="0" smtClean="0">
              <a:solidFill>
                <a:srgbClr val="35372F"/>
              </a:solidFill>
              <a:effectLst/>
              <a:latin typeface="+mj-lt"/>
              <a:ea typeface="Calibri" panose="020F0502020204030204" pitchFamily="34" charset="0"/>
              <a:cs typeface="Times New Roman" panose="02020603050405020304" pitchFamily="18" charset="0"/>
            </a:endParaRPr>
          </a:p>
          <a:p>
            <a:pPr marL="971555" lvl="1" indent="-514350">
              <a:buFont typeface="+mj-lt"/>
              <a:buAutoNum type="arabicPeriod"/>
            </a:pPr>
            <a:r>
              <a:rPr lang="en-GB" b="1" dirty="0">
                <a:solidFill>
                  <a:srgbClr val="35372F"/>
                </a:solidFill>
              </a:rPr>
              <a:t>Why do you think people like the idea of volunteering overseas? </a:t>
            </a:r>
          </a:p>
          <a:p>
            <a:pPr marL="971555" lvl="1" indent="-514350">
              <a:buFont typeface="+mj-lt"/>
              <a:buAutoNum type="arabicPeriod"/>
            </a:pPr>
            <a:r>
              <a:rPr lang="en-GB" b="1" dirty="0">
                <a:solidFill>
                  <a:srgbClr val="35372F"/>
                </a:solidFill>
              </a:rPr>
              <a:t>What are some of the common volunteering opportunities that exist for young people in overseas projects? </a:t>
            </a:r>
          </a:p>
          <a:p>
            <a:pPr marL="971555" lvl="1" indent="-514350">
              <a:buFont typeface="+mj-lt"/>
              <a:buAutoNum type="arabicPeriod"/>
            </a:pPr>
            <a:r>
              <a:rPr lang="en-GB" b="1" dirty="0">
                <a:solidFill>
                  <a:srgbClr val="35372F"/>
                </a:solidFill>
              </a:rPr>
              <a:t>Why might we take a different attitude to volunteering when it is in another country? </a:t>
            </a:r>
          </a:p>
          <a:p>
            <a:pPr marL="457205" lvl="1" indent="0">
              <a:buNone/>
            </a:pPr>
            <a:endParaRPr lang="en-GB" dirty="0">
              <a:latin typeface="+mj-lt"/>
            </a:endParaRPr>
          </a:p>
        </p:txBody>
      </p:sp>
      <p:sp>
        <p:nvSpPr>
          <p:cNvPr id="4" name="Footer Placeholder 3"/>
          <p:cNvSpPr>
            <a:spLocks noGrp="1"/>
          </p:cNvSpPr>
          <p:nvPr>
            <p:ph type="ftr" sz="quarter" idx="4294967295"/>
          </p:nvPr>
        </p:nvSpPr>
        <p:spPr>
          <a:xfrm>
            <a:off x="6280150" y="6356350"/>
            <a:ext cx="5911850" cy="365125"/>
          </a:xfrm>
          <a:prstGeom prst="rect">
            <a:avLst/>
          </a:prstGeom>
        </p:spPr>
        <p:txBody>
          <a:bodyPr/>
          <a:lstStyle/>
          <a:p>
            <a:endParaRPr lang="en-GB" dirty="0">
              <a:solidFill>
                <a:srgbClr val="35372F"/>
              </a:solidFill>
            </a:endParaRPr>
          </a:p>
        </p:txBody>
      </p:sp>
    </p:spTree>
    <p:extLst>
      <p:ext uri="{BB962C8B-B14F-4D97-AF65-F5344CB8AC3E}">
        <p14:creationId xmlns:p14="http://schemas.microsoft.com/office/powerpoint/2010/main" val="2198859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409575" y="956305"/>
            <a:ext cx="11182985" cy="193899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dirty="0" smtClean="0">
                <a:latin typeface="+mn-lt"/>
              </a:rPr>
              <a:t>“Well-run efforts can absolutely develop a level of social interaction and understanding that is profound,” </a:t>
            </a:r>
            <a:r>
              <a:rPr lang="en-GB" sz="2400" dirty="0" err="1" smtClean="0">
                <a:latin typeface="+mn-lt"/>
              </a:rPr>
              <a:t>Stefanko</a:t>
            </a:r>
            <a:r>
              <a:rPr lang="en-GB" sz="2400" dirty="0" smtClean="0">
                <a:latin typeface="+mn-lt"/>
              </a:rPr>
              <a:t> adds. “The whole process can give a real face to poverty and vulnerability, and shift consciousness toward the understanding of a shared humanity.”</a:t>
            </a:r>
          </a:p>
          <a:p>
            <a:endParaRPr lang="en-GB" sz="2400" dirty="0" smtClean="0">
              <a:latin typeface="+mn-lt"/>
            </a:endParaRPr>
          </a:p>
          <a:p>
            <a:endParaRPr lang="en-GB" sz="2400" dirty="0">
              <a:latin typeface="+mn-lt"/>
            </a:endParaRPr>
          </a:p>
        </p:txBody>
      </p:sp>
      <p:sp>
        <p:nvSpPr>
          <p:cNvPr id="2" name="Rectangle 1"/>
          <p:cNvSpPr>
            <a:spLocks noChangeArrowheads="1"/>
          </p:cNvSpPr>
          <p:nvPr/>
        </p:nvSpPr>
        <p:spPr bwMode="auto">
          <a:xfrm>
            <a:off x="7518400" y="5753027"/>
            <a:ext cx="4074160"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mn-lt"/>
              </a:rPr>
              <a:t>Volunteers taught bicycle maintenance workshops in SA</a:t>
            </a:r>
            <a:r>
              <a:rPr kumimoji="0" lang="en-US" altLang="en-US" sz="1000" b="0" i="0" u="none" strike="noStrike" cap="none" normalizeH="0" baseline="0" dirty="0" smtClean="0">
                <a:ln>
                  <a:noFill/>
                </a:ln>
                <a:effectLst/>
                <a:latin typeface="+mn-lt"/>
              </a:rPr>
              <a:t/>
            </a:r>
            <a:br>
              <a:rPr kumimoji="0" lang="en-US" altLang="en-US" sz="1000" b="0" i="0" u="none" strike="noStrike" cap="none" normalizeH="0" baseline="0" dirty="0" smtClean="0">
                <a:ln>
                  <a:noFill/>
                </a:ln>
                <a:effectLst/>
                <a:latin typeface="+mn-lt"/>
              </a:rPr>
            </a:br>
            <a:r>
              <a:rPr kumimoji="0" lang="en-US" altLang="en-US" sz="1000" b="0" i="0" u="none" strike="noStrike" cap="none" normalizeH="0" baseline="0" dirty="0" smtClean="0">
                <a:ln>
                  <a:noFill/>
                </a:ln>
                <a:effectLst/>
                <a:latin typeface="+mn-lt"/>
              </a:rPr>
              <a:t>Creative Commons / Bicycle Portraits</a:t>
            </a:r>
            <a:r>
              <a:rPr kumimoji="0" lang="en-US" altLang="en-US" sz="1050" b="0" i="0" u="none" strike="noStrike" cap="none" normalizeH="0" baseline="0" dirty="0" smtClean="0">
                <a:ln>
                  <a:noFill/>
                </a:ln>
                <a:effectLst/>
                <a:latin typeface="+mn-lt"/>
              </a:rPr>
              <a:t> </a:t>
            </a:r>
            <a:endParaRPr kumimoji="0" lang="en-US" altLang="en-US" sz="2800" b="0" i="0" u="none" strike="noStrike" cap="none" normalizeH="0" baseline="0" dirty="0" smtClean="0">
              <a:ln>
                <a:noFill/>
              </a:ln>
              <a:effectLst/>
              <a:latin typeface="+mn-lt"/>
            </a:endParaRPr>
          </a:p>
        </p:txBody>
      </p:sp>
      <p:pic>
        <p:nvPicPr>
          <p:cNvPr id="9218" name="Picture 2" descr="Volunteers taught bicycle maintenance workshops in S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18400" y="2613261"/>
            <a:ext cx="4074160" cy="31743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09575" y="2432976"/>
            <a:ext cx="6536944" cy="304698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dirty="0" smtClean="0">
                <a:latin typeface="+mn-lt"/>
              </a:rPr>
              <a:t>Past </a:t>
            </a:r>
            <a:r>
              <a:rPr lang="en-GB" sz="2400" dirty="0">
                <a:latin typeface="+mn-lt"/>
              </a:rPr>
              <a:t>projects that </a:t>
            </a:r>
            <a:r>
              <a:rPr lang="en-GB" sz="2400" dirty="0" err="1">
                <a:latin typeface="+mn-lt"/>
              </a:rPr>
              <a:t>Stefanko</a:t>
            </a:r>
            <a:r>
              <a:rPr lang="en-GB" sz="2400" dirty="0">
                <a:latin typeface="+mn-lt"/>
              </a:rPr>
              <a:t> deems successful include a bicycle maintenance scheme in South Africa, which resulted in jobs for five youths and working bicycles for a remote area, and a volunteer with business experience who helped develop a community-based tourism product which increased income to poorer neighbourhoods.</a:t>
            </a:r>
          </a:p>
          <a:p>
            <a:endParaRPr lang="en-GB" sz="2400" dirty="0">
              <a:latin typeface="+mn-lt"/>
            </a:endParaRPr>
          </a:p>
        </p:txBody>
      </p:sp>
    </p:spTree>
    <p:extLst>
      <p:ext uri="{BB962C8B-B14F-4D97-AF65-F5344CB8AC3E}">
        <p14:creationId xmlns:p14="http://schemas.microsoft.com/office/powerpoint/2010/main" val="423052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465201" y="1183005"/>
            <a:ext cx="10997184" cy="267765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dirty="0">
                <a:latin typeface="+mn-lt"/>
              </a:rPr>
              <a:t>Sceptics argue that volunteers would be better off donating money to ethical projects so local people can be employed to carry out the work. While </a:t>
            </a:r>
            <a:r>
              <a:rPr lang="en-GB" sz="2400" dirty="0" err="1">
                <a:latin typeface="+mn-lt"/>
              </a:rPr>
              <a:t>Stefanko</a:t>
            </a:r>
            <a:r>
              <a:rPr lang="en-GB" sz="2400" dirty="0">
                <a:latin typeface="+mn-lt"/>
              </a:rPr>
              <a:t> disagrees, she does believe there is some truth to it</a:t>
            </a:r>
            <a:r>
              <a:rPr lang="en-GB" sz="2400" dirty="0" smtClean="0">
                <a:latin typeface="+mn-lt"/>
              </a:rPr>
              <a:t>.</a:t>
            </a:r>
          </a:p>
          <a:p>
            <a:endParaRPr lang="en-GB" sz="2400" dirty="0">
              <a:latin typeface="+mn-lt"/>
            </a:endParaRPr>
          </a:p>
          <a:p>
            <a:r>
              <a:rPr lang="en-GB" sz="2400" dirty="0" smtClean="0">
                <a:latin typeface="+mn-lt"/>
              </a:rPr>
              <a:t>“</a:t>
            </a:r>
            <a:r>
              <a:rPr lang="en-GB" sz="2400" dirty="0">
                <a:latin typeface="+mn-lt"/>
              </a:rPr>
              <a:t>Volunteers should ask themselves the question, ‘would I be allowed to do this work in my own country?’” she says. </a:t>
            </a:r>
            <a:r>
              <a:rPr lang="en-GB" sz="2400" i="1" dirty="0">
                <a:latin typeface="+mn-lt"/>
              </a:rPr>
              <a:t>“If the answer is ‘no’, then we would agree</a:t>
            </a:r>
            <a:r>
              <a:rPr lang="en-GB" sz="2400" i="1" dirty="0" smtClean="0">
                <a:latin typeface="+mn-lt"/>
              </a:rPr>
              <a:t>.”</a:t>
            </a:r>
          </a:p>
          <a:p>
            <a:endParaRPr lang="en-GB" sz="2400" dirty="0">
              <a:latin typeface="+mn-lt"/>
            </a:endParaRPr>
          </a:p>
        </p:txBody>
      </p:sp>
      <p:sp>
        <p:nvSpPr>
          <p:cNvPr id="6" name="Oval Callout 5"/>
          <p:cNvSpPr/>
          <p:nvPr/>
        </p:nvSpPr>
        <p:spPr>
          <a:xfrm>
            <a:off x="7162165" y="3554730"/>
            <a:ext cx="3094736" cy="2973071"/>
          </a:xfrm>
          <a:prstGeom prst="wedgeEllipse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69D2"/>
                </a:solidFill>
              </a:rPr>
              <a:t>"Be wary of advertisements that use a ‘save the world’ message."</a:t>
            </a:r>
          </a:p>
        </p:txBody>
      </p:sp>
      <p:sp>
        <p:nvSpPr>
          <p:cNvPr id="2" name="Rectangle 1"/>
          <p:cNvSpPr/>
          <p:nvPr/>
        </p:nvSpPr>
        <p:spPr>
          <a:xfrm>
            <a:off x="465201" y="3854172"/>
            <a:ext cx="6096000" cy="1569660"/>
          </a:xfrm>
          <a:prstGeom prst="rect">
            <a:avLst/>
          </a:prstGeom>
        </p:spPr>
        <p:txBody>
          <a:bodyPr>
            <a:spAutoFit/>
          </a:bodyPr>
          <a:lstStyle/>
          <a:p>
            <a:r>
              <a:rPr lang="en-GB" sz="2400" dirty="0"/>
              <a:t>Does this include volunteering with children?</a:t>
            </a:r>
          </a:p>
          <a:p>
            <a:r>
              <a:rPr lang="en-GB" sz="2400" dirty="0"/>
              <a:t>“We believe that only volunteers with </a:t>
            </a:r>
            <a:r>
              <a:rPr lang="en-GB" sz="2400" i="1" dirty="0"/>
              <a:t>real </a:t>
            </a:r>
            <a:r>
              <a:rPr lang="en-GB" sz="2400" dirty="0"/>
              <a:t>childcare or  education skills should work on such projects,” says </a:t>
            </a:r>
            <a:r>
              <a:rPr lang="en-GB" sz="2400" dirty="0" err="1"/>
              <a:t>Stefanko</a:t>
            </a:r>
            <a:r>
              <a:rPr lang="en-GB" sz="2400" dirty="0"/>
              <a:t>. </a:t>
            </a:r>
          </a:p>
        </p:txBody>
      </p:sp>
    </p:spTree>
    <p:extLst>
      <p:ext uri="{BB962C8B-B14F-4D97-AF65-F5344CB8AC3E}">
        <p14:creationId xmlns:p14="http://schemas.microsoft.com/office/powerpoint/2010/main" val="216242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342" y="446068"/>
            <a:ext cx="5843058" cy="523220"/>
          </a:xfrm>
          <a:prstGeom prst="rect">
            <a:avLst/>
          </a:prstGeom>
          <a:solidFill>
            <a:srgbClr val="3F8892"/>
          </a:solidFill>
        </p:spPr>
        <p:txBody>
          <a:bodyPr wrap="square" rtlCol="0">
            <a:spAutoFit/>
          </a:bodyPr>
          <a:lstStyle/>
          <a:p>
            <a:r>
              <a:rPr lang="en-GB" sz="2800" b="1" u="sng" dirty="0" smtClean="0">
                <a:solidFill>
                  <a:srgbClr val="FFFF00"/>
                </a:solidFill>
              </a:rPr>
              <a:t>PAUSE!</a:t>
            </a:r>
            <a:r>
              <a:rPr lang="en-GB" sz="2800" b="1" dirty="0" smtClean="0">
                <a:solidFill>
                  <a:srgbClr val="FFFF00"/>
                </a:solidFill>
              </a:rPr>
              <a:t> … for a </a:t>
            </a:r>
            <a:r>
              <a:rPr lang="en-GB" sz="2800" b="1" dirty="0">
                <a:solidFill>
                  <a:srgbClr val="FFFF00"/>
                </a:solidFill>
              </a:rPr>
              <a:t>t</a:t>
            </a:r>
            <a:r>
              <a:rPr lang="en-GB" sz="2800" b="1" dirty="0" smtClean="0">
                <a:solidFill>
                  <a:srgbClr val="FFFF00"/>
                </a:solidFill>
              </a:rPr>
              <a:t>wo minute discussion…</a:t>
            </a:r>
            <a:endParaRPr lang="en-GB" sz="2800" b="1" dirty="0">
              <a:solidFill>
                <a:srgbClr val="FFFF00"/>
              </a:solidFill>
            </a:endParaRPr>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52911" y="1323975"/>
            <a:ext cx="4171950" cy="4171950"/>
          </a:xfrm>
          <a:prstGeom prst="rect">
            <a:avLst/>
          </a:prstGeom>
        </p:spPr>
      </p:pic>
      <p:sp>
        <p:nvSpPr>
          <p:cNvPr id="7" name="Rectangle 6"/>
          <p:cNvSpPr/>
          <p:nvPr/>
        </p:nvSpPr>
        <p:spPr>
          <a:xfrm>
            <a:off x="4810123" y="1962656"/>
            <a:ext cx="3057527" cy="3046988"/>
          </a:xfrm>
          <a:prstGeom prst="rect">
            <a:avLst/>
          </a:prstGeom>
        </p:spPr>
        <p:txBody>
          <a:bodyPr wrap="square">
            <a:spAutoFit/>
          </a:bodyPr>
          <a:lstStyle/>
          <a:p>
            <a:pPr algn="ctr"/>
            <a:r>
              <a:rPr lang="en-GB" sz="2400" dirty="0"/>
              <a:t>Why might it important to ask the </a:t>
            </a:r>
            <a:r>
              <a:rPr lang="en-GB" sz="2400" dirty="0" smtClean="0"/>
              <a:t>question, “Would </a:t>
            </a:r>
            <a:r>
              <a:rPr lang="en-GB" sz="2400" dirty="0"/>
              <a:t>I be allowed to do this work in my own </a:t>
            </a:r>
            <a:r>
              <a:rPr lang="en-GB" sz="2400" dirty="0" smtClean="0"/>
              <a:t>country?” before </a:t>
            </a:r>
            <a:r>
              <a:rPr lang="en-GB" sz="2400" dirty="0"/>
              <a:t>taking up a volunteer position overseas?</a:t>
            </a:r>
          </a:p>
        </p:txBody>
      </p:sp>
    </p:spTree>
    <p:extLst>
      <p:ext uri="{BB962C8B-B14F-4D97-AF65-F5344CB8AC3E}">
        <p14:creationId xmlns:p14="http://schemas.microsoft.com/office/powerpoint/2010/main" val="72492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533400" y="1194290"/>
            <a:ext cx="6377052" cy="452431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dirty="0" smtClean="0">
                <a:latin typeface="+mn-lt"/>
              </a:rPr>
              <a:t>“</a:t>
            </a:r>
            <a:r>
              <a:rPr lang="en-GB" sz="2400" dirty="0">
                <a:latin typeface="+mn-lt"/>
              </a:rPr>
              <a:t>That said, we have placed volunteers who are still training in their own country – but only if we have matched them with another volunteer who is highly skilled</a:t>
            </a:r>
            <a:r>
              <a:rPr lang="en-GB" sz="2400" dirty="0" smtClean="0">
                <a:latin typeface="+mn-lt"/>
              </a:rPr>
              <a:t>.”</a:t>
            </a:r>
          </a:p>
          <a:p>
            <a:endParaRPr lang="en-GB" sz="2400" dirty="0">
              <a:latin typeface="+mn-lt"/>
            </a:endParaRPr>
          </a:p>
          <a:p>
            <a:r>
              <a:rPr lang="en-GB" sz="2400" dirty="0">
                <a:latin typeface="+mn-lt"/>
              </a:rPr>
              <a:t>The exponential size of the industry has made auditing almost impossible, and volunteers can have very different experiences depending on the organisation they book with. These can range from fulfilling and meaningful, to pointless and potentially damaging.</a:t>
            </a:r>
          </a:p>
          <a:p>
            <a:endParaRPr lang="en-GB" sz="2400" dirty="0">
              <a:latin typeface="+mn-lt"/>
            </a:endParaRPr>
          </a:p>
        </p:txBody>
      </p:sp>
      <p:pic>
        <p:nvPicPr>
          <p:cNvPr id="6" name="Picture 1" descr="Untrained volunteers working with children is an issue for man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52640" y="1252616"/>
            <a:ext cx="4661789" cy="31439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7152641" y="4379028"/>
            <a:ext cx="4419600" cy="442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0" tIns="0" rIns="0" bIns="952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effectLst/>
                <a:latin typeface="+mj-lt"/>
              </a:rPr>
              <a:t>Untrained volunteers working with children is an issue for many</a:t>
            </a:r>
            <a:r>
              <a:rPr kumimoji="0" lang="en-US" altLang="en-US" sz="1050" b="0" i="0" u="none" strike="noStrike" cap="none" normalizeH="0" baseline="0" dirty="0" smtClean="0">
                <a:ln>
                  <a:noFill/>
                </a:ln>
                <a:effectLst/>
                <a:latin typeface="+mj-lt"/>
              </a:rPr>
              <a:t/>
            </a:r>
            <a:br>
              <a:rPr kumimoji="0" lang="en-US" altLang="en-US" sz="1050" b="0" i="0" u="none" strike="noStrike" cap="none" normalizeH="0" baseline="0" dirty="0" smtClean="0">
                <a:ln>
                  <a:noFill/>
                </a:ln>
                <a:effectLst/>
                <a:latin typeface="+mj-lt"/>
              </a:rPr>
            </a:br>
            <a:r>
              <a:rPr kumimoji="0" lang="en-US" altLang="en-US" sz="1050" b="0" i="0" u="none" strike="noStrike" cap="none" normalizeH="0" baseline="0" dirty="0" smtClean="0">
                <a:ln>
                  <a:noFill/>
                </a:ln>
                <a:effectLst/>
                <a:latin typeface="+mj-lt"/>
              </a:rPr>
              <a:t>Creative Commons / </a:t>
            </a:r>
            <a:r>
              <a:rPr kumimoji="0" lang="en-US" altLang="en-US" sz="1050" b="0" i="0" u="none" strike="noStrike" cap="none" normalizeH="0" baseline="0" dirty="0" err="1" smtClean="0">
                <a:ln>
                  <a:noFill/>
                </a:ln>
                <a:effectLst/>
                <a:latin typeface="+mj-lt"/>
              </a:rPr>
              <a:t>Feans</a:t>
            </a:r>
            <a:endParaRPr kumimoji="0" lang="en-US" altLang="en-US" sz="1100" b="0" i="0" u="none" strike="noStrike" cap="none" normalizeH="0" baseline="0" dirty="0" smtClean="0">
              <a:ln>
                <a:noFill/>
              </a:ln>
              <a:effectLst/>
              <a:latin typeface="+mj-lt"/>
            </a:endParaRPr>
          </a:p>
        </p:txBody>
      </p:sp>
    </p:spTree>
    <p:extLst>
      <p:ext uri="{BB962C8B-B14F-4D97-AF65-F5344CB8AC3E}">
        <p14:creationId xmlns:p14="http://schemas.microsoft.com/office/powerpoint/2010/main" val="25238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585851" y="926322"/>
            <a:ext cx="10509504" cy="452431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dirty="0">
                <a:latin typeface="+mn-lt"/>
              </a:rPr>
              <a:t>So how do volunteers with good intentions avoid the pitfalls of the industry?</a:t>
            </a:r>
          </a:p>
          <a:p>
            <a:r>
              <a:rPr lang="en-GB" sz="2400" dirty="0">
                <a:latin typeface="+mn-lt"/>
              </a:rPr>
              <a:t>Claire Bennett works as part of the </a:t>
            </a:r>
            <a:r>
              <a:rPr lang="en-GB" sz="2400" b="1" dirty="0">
                <a:latin typeface="+mn-lt"/>
                <a:hlinkClick r:id="rId2"/>
              </a:rPr>
              <a:t>Learning Service</a:t>
            </a:r>
            <a:r>
              <a:rPr lang="en-GB" sz="2400" dirty="0">
                <a:latin typeface="+mn-lt"/>
              </a:rPr>
              <a:t>, an organisation that readies volunteers for placements abroad</a:t>
            </a:r>
            <a:r>
              <a:rPr lang="en-GB" sz="2400" dirty="0" smtClean="0">
                <a:latin typeface="+mn-lt"/>
              </a:rPr>
              <a:t>.</a:t>
            </a:r>
          </a:p>
          <a:p>
            <a:endParaRPr lang="en-GB" sz="2400" dirty="0">
              <a:latin typeface="+mn-lt"/>
            </a:endParaRPr>
          </a:p>
          <a:p>
            <a:r>
              <a:rPr lang="en-GB" sz="2400" dirty="0">
                <a:latin typeface="+mn-lt"/>
              </a:rPr>
              <a:t>“There are certainly some red flags to look out for in the marketing of volunteer placements,” Bennett says. “Be wary of advertisements that make it seem easy or heroic to be a volunteer, that use a ‘save the world’ message. Also watch out for touristic overtones that seem to be catering to the needs and choices of the ‘client</a:t>
            </a:r>
            <a:r>
              <a:rPr lang="en-GB" sz="2400" dirty="0" smtClean="0">
                <a:latin typeface="+mn-lt"/>
              </a:rPr>
              <a:t>’.</a:t>
            </a:r>
          </a:p>
          <a:p>
            <a:endParaRPr lang="en-GB" sz="2400" dirty="0">
              <a:latin typeface="+mn-lt"/>
            </a:endParaRPr>
          </a:p>
          <a:p>
            <a:r>
              <a:rPr lang="en-GB" sz="2400" dirty="0">
                <a:latin typeface="+mn-lt"/>
              </a:rPr>
              <a:t>“Instead, look for organisations that seem to be transparent and honest, those that are open to answering questions,” she adds. “Or those that convincingly measure impact as change, rather than just numbers of things built or given away</a:t>
            </a:r>
            <a:r>
              <a:rPr lang="en-GB" sz="2400" dirty="0" smtClean="0">
                <a:latin typeface="+mn-lt"/>
              </a:rPr>
              <a:t>.”</a:t>
            </a:r>
            <a:endParaRPr lang="en-GB" sz="2400" dirty="0">
              <a:latin typeface="+mn-lt"/>
            </a:endParaRPr>
          </a:p>
        </p:txBody>
      </p:sp>
    </p:spTree>
    <p:extLst>
      <p:ext uri="{BB962C8B-B14F-4D97-AF65-F5344CB8AC3E}">
        <p14:creationId xmlns:p14="http://schemas.microsoft.com/office/powerpoint/2010/main" val="242192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 calcmode="lin" valueType="num">
                                      <p:cBhvr additive="base">
                                        <p:cTn id="1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 calcmode="lin" valueType="num">
                                      <p:cBhvr additive="base">
                                        <p:cTn id="19"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371475" y="1102853"/>
            <a:ext cx="11468100" cy="452431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dirty="0">
                <a:latin typeface="+mn-lt"/>
              </a:rPr>
              <a:t>Like a blood-sucking tick, the superficial </a:t>
            </a:r>
            <a:r>
              <a:rPr lang="en-GB" sz="2400" dirty="0" err="1">
                <a:latin typeface="+mn-lt"/>
              </a:rPr>
              <a:t>voluntourism</a:t>
            </a:r>
            <a:r>
              <a:rPr lang="en-GB" sz="2400" dirty="0">
                <a:latin typeface="+mn-lt"/>
              </a:rPr>
              <a:t> industry has latched on to the good name of volunteering and spent a decade poisoning its host</a:t>
            </a:r>
            <a:r>
              <a:rPr lang="en-GB" sz="2400" dirty="0" smtClean="0">
                <a:latin typeface="+mn-lt"/>
              </a:rPr>
              <a:t>.</a:t>
            </a:r>
          </a:p>
          <a:p>
            <a:endParaRPr lang="en-GB" sz="2400" dirty="0">
              <a:latin typeface="+mn-lt"/>
            </a:endParaRPr>
          </a:p>
          <a:p>
            <a:r>
              <a:rPr lang="en-GB" sz="2400" dirty="0">
                <a:latin typeface="+mn-lt"/>
              </a:rPr>
              <a:t>Before further harm is done, a clear conceptual divide needs to be drawn between the ill-planned, short-term volunteering projects and the meaningful, long-term projects that resemble the initial practice embarked upon by medical professionals in the past</a:t>
            </a:r>
            <a:r>
              <a:rPr lang="en-GB" sz="2400" dirty="0" smtClean="0">
                <a:latin typeface="+mn-lt"/>
              </a:rPr>
              <a:t>.</a:t>
            </a:r>
          </a:p>
          <a:p>
            <a:endParaRPr lang="en-GB" sz="2400" dirty="0">
              <a:latin typeface="+mn-lt"/>
            </a:endParaRPr>
          </a:p>
          <a:p>
            <a:r>
              <a:rPr lang="en-GB" sz="2400" dirty="0">
                <a:latin typeface="+mn-lt"/>
              </a:rPr>
              <a:t>Research is key when it comes to choosing a project that falls under the latter category, also helping volunteers to prepare more thoroughly and manage expectations</a:t>
            </a:r>
            <a:r>
              <a:rPr lang="en-GB" sz="2400" dirty="0" smtClean="0">
                <a:latin typeface="+mn-lt"/>
              </a:rPr>
              <a:t>.</a:t>
            </a:r>
          </a:p>
          <a:p>
            <a:endParaRPr lang="en-GB" sz="2400" dirty="0">
              <a:latin typeface="+mn-lt"/>
            </a:endParaRPr>
          </a:p>
          <a:p>
            <a:r>
              <a:rPr lang="en-GB" sz="2400" b="1" i="1" dirty="0">
                <a:latin typeface="+mn-lt"/>
              </a:rPr>
              <a:t>Down with </a:t>
            </a:r>
            <a:r>
              <a:rPr lang="en-GB" sz="2400" b="1" i="1" dirty="0" err="1">
                <a:latin typeface="+mn-lt"/>
              </a:rPr>
              <a:t>voluntourism</a:t>
            </a:r>
            <a:r>
              <a:rPr lang="en-GB" sz="2400" b="1" i="1" dirty="0">
                <a:latin typeface="+mn-lt"/>
              </a:rPr>
              <a:t>, up with volunteering.</a:t>
            </a:r>
          </a:p>
          <a:p>
            <a:endParaRPr lang="en-GB" sz="2400" dirty="0">
              <a:latin typeface="+mn-lt"/>
            </a:endParaRPr>
          </a:p>
        </p:txBody>
      </p:sp>
    </p:spTree>
    <p:extLst>
      <p:ext uri="{BB962C8B-B14F-4D97-AF65-F5344CB8AC3E}">
        <p14:creationId xmlns:p14="http://schemas.microsoft.com/office/powerpoint/2010/main" val="292446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342" y="446068"/>
            <a:ext cx="5843058" cy="523220"/>
          </a:xfrm>
          <a:prstGeom prst="rect">
            <a:avLst/>
          </a:prstGeom>
          <a:solidFill>
            <a:srgbClr val="3F8892"/>
          </a:solidFill>
        </p:spPr>
        <p:txBody>
          <a:bodyPr wrap="square" rtlCol="0">
            <a:spAutoFit/>
          </a:bodyPr>
          <a:lstStyle/>
          <a:p>
            <a:r>
              <a:rPr lang="en-GB" sz="2800" b="1" u="sng" dirty="0" smtClean="0">
                <a:solidFill>
                  <a:srgbClr val="FFFF00"/>
                </a:solidFill>
              </a:rPr>
              <a:t>PAUSE!</a:t>
            </a:r>
            <a:r>
              <a:rPr lang="en-GB" sz="2800" b="1" dirty="0" smtClean="0">
                <a:solidFill>
                  <a:srgbClr val="FFFF00"/>
                </a:solidFill>
              </a:rPr>
              <a:t> … for a </a:t>
            </a:r>
            <a:r>
              <a:rPr lang="en-GB" sz="2800" b="1" dirty="0">
                <a:solidFill>
                  <a:srgbClr val="FFFF00"/>
                </a:solidFill>
              </a:rPr>
              <a:t>t</a:t>
            </a:r>
            <a:r>
              <a:rPr lang="en-GB" sz="2800" b="1" dirty="0" smtClean="0">
                <a:solidFill>
                  <a:srgbClr val="FFFF00"/>
                </a:solidFill>
              </a:rPr>
              <a:t>wo minute discussion…</a:t>
            </a:r>
            <a:endParaRPr lang="en-GB" sz="2800" b="1" dirty="0">
              <a:solidFill>
                <a:srgbClr val="FFFF00"/>
              </a:solidFill>
            </a:endParaRPr>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52911" y="1323975"/>
            <a:ext cx="4171950" cy="4171950"/>
          </a:xfrm>
          <a:prstGeom prst="rect">
            <a:avLst/>
          </a:prstGeom>
        </p:spPr>
      </p:pic>
      <p:sp>
        <p:nvSpPr>
          <p:cNvPr id="7" name="Rectangle 6"/>
          <p:cNvSpPr/>
          <p:nvPr/>
        </p:nvSpPr>
        <p:spPr>
          <a:xfrm>
            <a:off x="4719636" y="2071122"/>
            <a:ext cx="3057527" cy="2677656"/>
          </a:xfrm>
          <a:prstGeom prst="rect">
            <a:avLst/>
          </a:prstGeom>
        </p:spPr>
        <p:txBody>
          <a:bodyPr wrap="square">
            <a:spAutoFit/>
          </a:bodyPr>
          <a:lstStyle/>
          <a:p>
            <a:pPr algn="ctr"/>
            <a:r>
              <a:rPr lang="en-GB" sz="2400" dirty="0"/>
              <a:t>What are some of the main messages that you have learned in this article? </a:t>
            </a:r>
            <a:endParaRPr lang="en-GB" sz="2400" dirty="0" smtClean="0"/>
          </a:p>
          <a:p>
            <a:pPr algn="ctr"/>
            <a:r>
              <a:rPr lang="en-GB" sz="2400" dirty="0" smtClean="0"/>
              <a:t>Why </a:t>
            </a:r>
            <a:r>
              <a:rPr lang="en-GB" sz="2400" dirty="0"/>
              <a:t>are they </a:t>
            </a:r>
            <a:r>
              <a:rPr lang="en-GB" sz="2400" dirty="0" smtClean="0"/>
              <a:t>hard to hear, or unpopular ideas do you think?</a:t>
            </a:r>
            <a:endParaRPr lang="en-GB" sz="2400" dirty="0"/>
          </a:p>
        </p:txBody>
      </p:sp>
    </p:spTree>
    <p:extLst>
      <p:ext uri="{BB962C8B-B14F-4D97-AF65-F5344CB8AC3E}">
        <p14:creationId xmlns:p14="http://schemas.microsoft.com/office/powerpoint/2010/main" val="187203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no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latin typeface="Calibri" panose="020F0502020204030204" pitchFamily="34" charset="0"/>
              <a:cs typeface="Calibri" panose="020F0502020204030204" pitchFamily="34" charset="0"/>
            </a:endParaRPr>
          </a:p>
        </p:txBody>
      </p:sp>
      <p:sp>
        <p:nvSpPr>
          <p:cNvPr id="12" name="TextBox 11"/>
          <p:cNvSpPr txBox="1"/>
          <p:nvPr/>
        </p:nvSpPr>
        <p:spPr>
          <a:xfrm>
            <a:off x="8165593" y="4251960"/>
            <a:ext cx="3754810" cy="1384995"/>
          </a:xfrm>
          <a:prstGeom prst="rect">
            <a:avLst/>
          </a:prstGeom>
          <a:noFill/>
        </p:spPr>
        <p:txBody>
          <a:bodyPr wrap="square" rtlCol="0">
            <a:spAutoFit/>
          </a:bodyPr>
          <a:lstStyle/>
          <a:p>
            <a:pPr algn="ctr"/>
            <a:r>
              <a:rPr lang="en-GB" sz="2400" b="1" dirty="0" smtClean="0">
                <a:solidFill>
                  <a:prstClr val="white"/>
                </a:solidFill>
                <a:latin typeface="Calibri" panose="020F0502020204030204" pitchFamily="34" charset="0"/>
                <a:cs typeface="Calibri" panose="020F0502020204030204" pitchFamily="34" charset="0"/>
              </a:rPr>
              <a:t>U N D E R S T A N D I N G  </a:t>
            </a:r>
          </a:p>
          <a:p>
            <a:pPr algn="ctr"/>
            <a:r>
              <a:rPr lang="en-GB" sz="2400" b="1" dirty="0" smtClean="0">
                <a:solidFill>
                  <a:prstClr val="white"/>
                </a:solidFill>
                <a:latin typeface="Calibri" panose="020F0502020204030204" pitchFamily="34" charset="0"/>
                <a:cs typeface="Calibri" panose="020F0502020204030204" pitchFamily="34" charset="0"/>
              </a:rPr>
              <a:t>O U R  C A P A C I T I E S</a:t>
            </a:r>
            <a:endParaRPr lang="en-GB" b="1" dirty="0">
              <a:solidFill>
                <a:srgbClr val="35372F"/>
              </a:solidFill>
              <a:latin typeface="Calibri" panose="020F0502020204030204" pitchFamily="34" charset="0"/>
              <a:cs typeface="Calibri" panose="020F0502020204030204" pitchFamily="34" charset="0"/>
            </a:endParaRPr>
          </a:p>
          <a:p>
            <a:pPr algn="ctr"/>
            <a:endParaRPr lang="en-GB" b="1" dirty="0">
              <a:solidFill>
                <a:srgbClr val="FEE725"/>
              </a:solidFill>
              <a:latin typeface="Calibri" panose="020F0502020204030204" pitchFamily="34" charset="0"/>
              <a:cs typeface="Calibri" panose="020F0502020204030204" pitchFamily="34" charset="0"/>
            </a:endParaRPr>
          </a:p>
          <a:p>
            <a:pPr algn="ctr"/>
            <a:r>
              <a:rPr lang="en-GB" b="1" dirty="0" smtClean="0">
                <a:solidFill>
                  <a:srgbClr val="FEE725"/>
                </a:solidFill>
                <a:latin typeface="Calibri" panose="020F0502020204030204" pitchFamily="34" charset="0"/>
                <a:cs typeface="Calibri" panose="020F0502020204030204" pitchFamily="34" charset="0"/>
              </a:rPr>
              <a:t>2 0  M </a:t>
            </a:r>
            <a:r>
              <a:rPr lang="en-GB" b="1" dirty="0" smtClean="0">
                <a:solidFill>
                  <a:srgbClr val="FEE725"/>
                </a:solidFill>
                <a:latin typeface="Calibri" panose="020F0502020204030204" pitchFamily="34" charset="0"/>
                <a:cs typeface="Calibri" panose="020F0502020204030204" pitchFamily="34" charset="0"/>
              </a:rPr>
              <a:t>I N U T E S </a:t>
            </a:r>
            <a:r>
              <a:rPr lang="en-GB" dirty="0" smtClean="0">
                <a:solidFill>
                  <a:srgbClr val="FEE725"/>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634868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81050"/>
            <a:ext cx="11610975" cy="5810250"/>
          </a:xfrm>
        </p:spPr>
        <p:txBody>
          <a:bodyPr>
            <a:normAutofit/>
          </a:bodyPr>
          <a:lstStyle/>
          <a:p>
            <a:pPr marL="0" indent="0">
              <a:buNone/>
            </a:pPr>
            <a:r>
              <a:rPr lang="en-GB" sz="2400" dirty="0" smtClean="0"/>
              <a:t>Traveller and lecturer </a:t>
            </a:r>
            <a:r>
              <a:rPr lang="en-GB" sz="2400" dirty="0" smtClean="0">
                <a:hlinkClick r:id="rId2"/>
              </a:rPr>
              <a:t>Daniella </a:t>
            </a:r>
            <a:r>
              <a:rPr lang="en-GB" sz="2400" dirty="0" err="1" smtClean="0">
                <a:hlinkClick r:id="rId2"/>
              </a:rPr>
              <a:t>Papi</a:t>
            </a:r>
            <a:r>
              <a:rPr lang="en-GB" sz="2400" dirty="0" smtClean="0">
                <a:hlinkClick r:id="rId2"/>
              </a:rPr>
              <a:t> </a:t>
            </a:r>
            <a:r>
              <a:rPr lang="en-GB" sz="2400" dirty="0" smtClean="0"/>
              <a:t>coined the phrase “The Clark Kent Effect” to explore some of the unspoken behaviour that surrounds volunteering:</a:t>
            </a:r>
          </a:p>
          <a:p>
            <a:pPr marL="0" indent="0">
              <a:buNone/>
            </a:pPr>
            <a:endParaRPr lang="en-GB" sz="2400" b="1" dirty="0" smtClean="0">
              <a:solidFill>
                <a:srgbClr val="0070C0"/>
              </a:solidFill>
            </a:endParaRPr>
          </a:p>
        </p:txBody>
      </p:sp>
      <p:pic>
        <p:nvPicPr>
          <p:cNvPr id="8" name="Picture 2" descr="http://220.135.145.144/forum/data/attachment/forum/201404/12/135854izztu4tzlct4l6l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6975" y="1847763"/>
            <a:ext cx="7267764" cy="441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3853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2137" y="752475"/>
            <a:ext cx="11473638" cy="4555093"/>
          </a:xfrm>
          <a:prstGeom prst="rect">
            <a:avLst/>
          </a:prstGeom>
          <a:noFill/>
        </p:spPr>
        <p:txBody>
          <a:bodyPr wrap="square" rtlCol="0">
            <a:spAutoFit/>
          </a:bodyPr>
          <a:lstStyle/>
          <a:p>
            <a:endParaRPr lang="en-GB" sz="2000" dirty="0"/>
          </a:p>
          <a:p>
            <a:r>
              <a:rPr lang="en-GB" sz="2400" dirty="0" smtClean="0">
                <a:solidFill>
                  <a:srgbClr val="35372F"/>
                </a:solidFill>
              </a:rPr>
              <a:t>Click on the link to listen to this short (15min) podcast from the BBC interviewing Daniela entitled:</a:t>
            </a:r>
          </a:p>
          <a:p>
            <a:r>
              <a:rPr lang="en-GB" sz="2400" b="1" dirty="0" smtClean="0">
                <a:solidFill>
                  <a:srgbClr val="35372F"/>
                </a:solidFill>
                <a:hlinkClick r:id="rId2"/>
              </a:rPr>
              <a:t>The Problem with Volunteering</a:t>
            </a:r>
            <a:endParaRPr lang="en-GB" sz="2400" b="1" dirty="0">
              <a:solidFill>
                <a:srgbClr val="35372F"/>
              </a:solidFill>
            </a:endParaRPr>
          </a:p>
          <a:p>
            <a:endParaRPr lang="en-GB" sz="2400" b="1" dirty="0">
              <a:solidFill>
                <a:srgbClr val="00B050"/>
              </a:solidFill>
            </a:endParaRPr>
          </a:p>
          <a:p>
            <a:r>
              <a:rPr lang="en-GB" sz="2400" dirty="0" smtClean="0"/>
              <a:t>AND/OR</a:t>
            </a:r>
          </a:p>
          <a:p>
            <a:r>
              <a:rPr lang="en-GB" sz="2400" dirty="0" smtClean="0"/>
              <a:t>Take a </a:t>
            </a:r>
            <a:r>
              <a:rPr lang="en-GB" sz="2400" dirty="0"/>
              <a:t>look at her short (10.17mins) </a:t>
            </a:r>
            <a:r>
              <a:rPr lang="en-GB" sz="2400" dirty="0" err="1"/>
              <a:t>TEDx</a:t>
            </a:r>
            <a:r>
              <a:rPr lang="en-GB" sz="2400" dirty="0"/>
              <a:t> talk entitled:</a:t>
            </a:r>
          </a:p>
          <a:p>
            <a:r>
              <a:rPr lang="en-GB" sz="2400" dirty="0"/>
              <a:t/>
            </a:r>
            <a:br>
              <a:rPr lang="en-GB" sz="2400" dirty="0"/>
            </a:br>
            <a:r>
              <a:rPr lang="en-GB" sz="2400" b="1" dirty="0">
                <a:hlinkClick r:id="rId3"/>
              </a:rPr>
              <a:t>What’s wrong with Volunteer travel</a:t>
            </a:r>
            <a:r>
              <a:rPr lang="en-GB" sz="2400" b="1" dirty="0" smtClean="0">
                <a:hlinkClick r:id="rId3"/>
              </a:rPr>
              <a:t>?</a:t>
            </a:r>
            <a:endParaRPr lang="en-GB" sz="2400" dirty="0"/>
          </a:p>
          <a:p>
            <a:r>
              <a:rPr lang="en-GB" dirty="0" smtClean="0"/>
              <a:t>(Click on the hyperlink)</a:t>
            </a:r>
            <a:endParaRPr lang="en-GB" dirty="0"/>
          </a:p>
          <a:p>
            <a:endParaRPr lang="en-GB" sz="2400" b="1" dirty="0" smtClean="0">
              <a:solidFill>
                <a:srgbClr val="00B050"/>
              </a:solidFill>
            </a:endParaRPr>
          </a:p>
          <a:p>
            <a:endParaRPr lang="en-GB" sz="2000" b="1" dirty="0"/>
          </a:p>
          <a:p>
            <a:endParaRPr lang="en-GB" sz="1600" dirty="0"/>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86650" y="2339975"/>
            <a:ext cx="3960962" cy="2946400"/>
          </a:xfrm>
          <a:prstGeom prst="rect">
            <a:avLst/>
          </a:prstGeom>
        </p:spPr>
      </p:pic>
    </p:spTree>
    <p:extLst>
      <p:ext uri="{BB962C8B-B14F-4D97-AF65-F5344CB8AC3E}">
        <p14:creationId xmlns:p14="http://schemas.microsoft.com/office/powerpoint/2010/main" val="36356422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no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latin typeface="Calibri" panose="020F0502020204030204" pitchFamily="34" charset="0"/>
              <a:cs typeface="Calibri" panose="020F0502020204030204" pitchFamily="34" charset="0"/>
            </a:endParaRPr>
          </a:p>
        </p:txBody>
      </p:sp>
      <p:sp>
        <p:nvSpPr>
          <p:cNvPr id="12" name="TextBox 11"/>
          <p:cNvSpPr txBox="1"/>
          <p:nvPr/>
        </p:nvSpPr>
        <p:spPr>
          <a:xfrm>
            <a:off x="8165593" y="4251960"/>
            <a:ext cx="3754810" cy="1384995"/>
          </a:xfrm>
          <a:prstGeom prst="rect">
            <a:avLst/>
          </a:prstGeom>
          <a:noFill/>
        </p:spPr>
        <p:txBody>
          <a:bodyPr wrap="square" rtlCol="0">
            <a:spAutoFit/>
          </a:bodyPr>
          <a:lstStyle/>
          <a:p>
            <a:pPr algn="ctr"/>
            <a:r>
              <a:rPr lang="en-GB" sz="2400" b="1" dirty="0" smtClean="0">
                <a:solidFill>
                  <a:prstClr val="white"/>
                </a:solidFill>
                <a:latin typeface="Calibri" panose="020F0502020204030204" pitchFamily="34" charset="0"/>
                <a:cs typeface="Calibri" panose="020F0502020204030204" pitchFamily="34" charset="0"/>
              </a:rPr>
              <a:t>T H I N K I N G   B E Y O N D  T H E  S E L F I S H</a:t>
            </a:r>
            <a:endParaRPr lang="en-GB" b="1" dirty="0">
              <a:solidFill>
                <a:srgbClr val="35372F"/>
              </a:solidFill>
              <a:latin typeface="Calibri" panose="020F0502020204030204" pitchFamily="34" charset="0"/>
              <a:cs typeface="Calibri" panose="020F0502020204030204" pitchFamily="34" charset="0"/>
            </a:endParaRPr>
          </a:p>
          <a:p>
            <a:pPr algn="ctr"/>
            <a:endParaRPr lang="en-GB" b="1" dirty="0">
              <a:solidFill>
                <a:srgbClr val="FEE725"/>
              </a:solidFill>
              <a:latin typeface="Calibri" panose="020F0502020204030204" pitchFamily="34" charset="0"/>
              <a:cs typeface="Calibri" panose="020F0502020204030204" pitchFamily="34" charset="0"/>
            </a:endParaRPr>
          </a:p>
          <a:p>
            <a:pPr algn="ctr"/>
            <a:r>
              <a:rPr lang="en-GB" b="1" dirty="0" smtClean="0">
                <a:solidFill>
                  <a:srgbClr val="FEE725"/>
                </a:solidFill>
                <a:latin typeface="Calibri" panose="020F0502020204030204" pitchFamily="34" charset="0"/>
                <a:cs typeface="Calibri" panose="020F0502020204030204" pitchFamily="34" charset="0"/>
              </a:rPr>
              <a:t>1 5  </a:t>
            </a:r>
            <a:r>
              <a:rPr lang="en-GB" b="1" dirty="0" smtClean="0">
                <a:solidFill>
                  <a:srgbClr val="FEE725"/>
                </a:solidFill>
                <a:latin typeface="Calibri" panose="020F0502020204030204" pitchFamily="34" charset="0"/>
                <a:cs typeface="Calibri" panose="020F0502020204030204" pitchFamily="34" charset="0"/>
              </a:rPr>
              <a:t>M I N U T E S </a:t>
            </a:r>
            <a:r>
              <a:rPr lang="en-GB" dirty="0" smtClean="0">
                <a:solidFill>
                  <a:srgbClr val="FEE725"/>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157865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9131" y="659360"/>
            <a:ext cx="10178322" cy="684415"/>
          </a:xfrm>
        </p:spPr>
        <p:txBody>
          <a:bodyPr>
            <a:normAutofit/>
          </a:bodyPr>
          <a:lstStyle/>
          <a:p>
            <a:r>
              <a:rPr lang="en-GB" sz="2800" dirty="0" smtClean="0">
                <a:solidFill>
                  <a:srgbClr val="35372F"/>
                </a:solidFill>
              </a:rPr>
              <a:t>She explains the idea as follows:</a:t>
            </a:r>
            <a:endParaRPr lang="en-GB" sz="2800" cap="none" dirty="0">
              <a:solidFill>
                <a:srgbClr val="35372F"/>
              </a:solidFill>
            </a:endParaRPr>
          </a:p>
        </p:txBody>
      </p:sp>
      <p:sp>
        <p:nvSpPr>
          <p:cNvPr id="3" name="Content Placeholder 2"/>
          <p:cNvSpPr>
            <a:spLocks noGrp="1"/>
          </p:cNvSpPr>
          <p:nvPr>
            <p:ph idx="1"/>
          </p:nvPr>
        </p:nvSpPr>
        <p:spPr>
          <a:xfrm>
            <a:off x="449131" y="1400174"/>
            <a:ext cx="11080022" cy="5457825"/>
          </a:xfrm>
        </p:spPr>
        <p:txBody>
          <a:bodyPr>
            <a:normAutofit/>
          </a:bodyPr>
          <a:lstStyle/>
          <a:p>
            <a:pPr marL="0" indent="0">
              <a:buNone/>
            </a:pPr>
            <a:r>
              <a:rPr lang="en-GB" sz="2400" dirty="0" smtClean="0">
                <a:solidFill>
                  <a:srgbClr val="35372F"/>
                </a:solidFill>
              </a:rPr>
              <a:t>“In their every day lives, most students and young people do not have the skills, training or experience to be working as professional teachers, builders, farmers, primary care-givers, councillors, painters, decorators, medical practitioners etc.</a:t>
            </a:r>
          </a:p>
          <a:p>
            <a:pPr marL="0" indent="0">
              <a:buNone/>
            </a:pPr>
            <a:r>
              <a:rPr lang="en-GB" sz="2400" b="1" dirty="0" smtClean="0">
                <a:solidFill>
                  <a:srgbClr val="35372F"/>
                </a:solidFill>
              </a:rPr>
              <a:t>HOWEVER…</a:t>
            </a:r>
            <a:endParaRPr lang="en-GB" sz="2400" dirty="0">
              <a:solidFill>
                <a:srgbClr val="35372F"/>
              </a:solidFill>
            </a:endParaRPr>
          </a:p>
          <a:p>
            <a:pPr marL="0" indent="0">
              <a:buNone/>
            </a:pPr>
            <a:r>
              <a:rPr lang="en-GB" sz="2400" dirty="0" smtClean="0">
                <a:solidFill>
                  <a:srgbClr val="35372F"/>
                </a:solidFill>
              </a:rPr>
              <a:t>The unspoken premise is that, when you don your volunteer t-shirt, you can </a:t>
            </a:r>
            <a:r>
              <a:rPr lang="en-GB" sz="2400" dirty="0">
                <a:solidFill>
                  <a:srgbClr val="35372F"/>
                </a:solidFill>
              </a:rPr>
              <a:t>all </a:t>
            </a:r>
            <a:r>
              <a:rPr lang="en-GB" sz="2400" dirty="0" smtClean="0">
                <a:solidFill>
                  <a:srgbClr val="35372F"/>
                </a:solidFill>
              </a:rPr>
              <a:t>be whatever you want </a:t>
            </a:r>
            <a:r>
              <a:rPr lang="en-GB" sz="2400" dirty="0">
                <a:solidFill>
                  <a:srgbClr val="35372F"/>
                </a:solidFill>
              </a:rPr>
              <a:t>to </a:t>
            </a:r>
            <a:r>
              <a:rPr lang="en-GB" sz="2400" dirty="0" smtClean="0">
                <a:solidFill>
                  <a:srgbClr val="35372F"/>
                </a:solidFill>
              </a:rPr>
              <a:t>be; you can do anything and you suddenly have all of </a:t>
            </a:r>
            <a:r>
              <a:rPr lang="en-GB" sz="2400" dirty="0">
                <a:solidFill>
                  <a:srgbClr val="35372F"/>
                </a:solidFill>
              </a:rPr>
              <a:t>the </a:t>
            </a:r>
            <a:r>
              <a:rPr lang="en-GB" sz="2400" dirty="0" smtClean="0">
                <a:solidFill>
                  <a:srgbClr val="35372F"/>
                </a:solidFill>
              </a:rPr>
              <a:t>power </a:t>
            </a:r>
            <a:r>
              <a:rPr lang="en-GB" sz="2400" dirty="0">
                <a:solidFill>
                  <a:srgbClr val="35372F"/>
                </a:solidFill>
              </a:rPr>
              <a:t>and </a:t>
            </a:r>
            <a:r>
              <a:rPr lang="en-GB" sz="2400" dirty="0" smtClean="0">
                <a:solidFill>
                  <a:srgbClr val="35372F"/>
                </a:solidFill>
              </a:rPr>
              <a:t>knowledge you need to  </a:t>
            </a:r>
            <a:r>
              <a:rPr lang="en-GB" sz="2400" dirty="0">
                <a:solidFill>
                  <a:srgbClr val="35372F"/>
                </a:solidFill>
              </a:rPr>
              <a:t>save the </a:t>
            </a:r>
            <a:r>
              <a:rPr lang="en-GB" sz="2400" dirty="0" smtClean="0">
                <a:solidFill>
                  <a:srgbClr val="35372F"/>
                </a:solidFill>
              </a:rPr>
              <a:t>world!”</a:t>
            </a:r>
            <a:endParaRPr lang="en-GB" sz="2400" dirty="0">
              <a:solidFill>
                <a:srgbClr val="35372F"/>
              </a:solidFill>
            </a:endParaRPr>
          </a:p>
        </p:txBody>
      </p:sp>
      <p:pic>
        <p:nvPicPr>
          <p:cNvPr id="7" name="Picture 2" descr="http://220.135.145.144/forum/data/attachment/forum/201404/12/135854izztu4tzlct4l6l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33478" y="4416113"/>
            <a:ext cx="1571404" cy="17678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220.135.145.144/forum/data/attachment/forum/201404/12/135854izztu4tzlct4l6l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165110" y="4416113"/>
            <a:ext cx="1496936" cy="1761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04882" y="5046673"/>
            <a:ext cx="2160228" cy="738664"/>
          </a:xfrm>
          <a:prstGeom prst="rect">
            <a:avLst/>
          </a:prstGeom>
          <a:noFill/>
        </p:spPr>
        <p:txBody>
          <a:bodyPr wrap="square" rtlCol="0">
            <a:spAutoFit/>
          </a:bodyPr>
          <a:lstStyle/>
          <a:p>
            <a:pPr algn="ctr"/>
            <a:r>
              <a:rPr lang="en-GB" b="1" dirty="0" smtClean="0"/>
              <a:t>From Clark Kent to </a:t>
            </a:r>
            <a:r>
              <a:rPr lang="en-GB" sz="2400" b="1" dirty="0" smtClean="0"/>
              <a:t>Superman</a:t>
            </a:r>
            <a:r>
              <a:rPr lang="en-GB" b="1" dirty="0" smtClean="0"/>
              <a:t>…</a:t>
            </a:r>
            <a:endParaRPr lang="en-GB" b="1" dirty="0"/>
          </a:p>
        </p:txBody>
      </p:sp>
    </p:spTree>
    <p:extLst>
      <p:ext uri="{BB962C8B-B14F-4D97-AF65-F5344CB8AC3E}">
        <p14:creationId xmlns:p14="http://schemas.microsoft.com/office/powerpoint/2010/main" val="129371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2012" y="1589166"/>
            <a:ext cx="3026305" cy="3026305"/>
          </a:xfrm>
          <a:prstGeom prst="rect">
            <a:avLst/>
          </a:prstGeom>
        </p:spPr>
      </p:pic>
      <p:sp>
        <p:nvSpPr>
          <p:cNvPr id="11" name="TextBox 10"/>
          <p:cNvSpPr txBox="1"/>
          <p:nvPr/>
        </p:nvSpPr>
        <p:spPr>
          <a:xfrm>
            <a:off x="4317469" y="2434837"/>
            <a:ext cx="2655020" cy="1200329"/>
          </a:xfrm>
          <a:prstGeom prst="rect">
            <a:avLst/>
          </a:prstGeom>
          <a:noFill/>
        </p:spPr>
        <p:txBody>
          <a:bodyPr wrap="square" rtlCol="0">
            <a:spAutoFit/>
          </a:bodyPr>
          <a:lstStyle/>
          <a:p>
            <a:pPr algn="ctr"/>
            <a:r>
              <a:rPr lang="en-GB" sz="2400" dirty="0"/>
              <a:t>Why are these issues happening do you think?</a:t>
            </a:r>
          </a:p>
        </p:txBody>
      </p:sp>
    </p:spTree>
    <p:extLst>
      <p:ext uri="{BB962C8B-B14F-4D97-AF65-F5344CB8AC3E}">
        <p14:creationId xmlns:p14="http://schemas.microsoft.com/office/powerpoint/2010/main" val="3340508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576" y="738327"/>
            <a:ext cx="11100528" cy="5810250"/>
          </a:xfrm>
        </p:spPr>
        <p:txBody>
          <a:bodyPr>
            <a:normAutofit/>
          </a:bodyPr>
          <a:lstStyle/>
          <a:p>
            <a:pPr marL="0" indent="0">
              <a:buNone/>
            </a:pPr>
            <a:r>
              <a:rPr lang="en-GB" sz="2400" dirty="0">
                <a:solidFill>
                  <a:srgbClr val="35372F"/>
                </a:solidFill>
              </a:rPr>
              <a:t>As part of her exploration of “The Clark Kent effect”, </a:t>
            </a:r>
            <a:r>
              <a:rPr lang="en-GB" sz="2400" dirty="0" err="1">
                <a:solidFill>
                  <a:srgbClr val="35372F"/>
                </a:solidFill>
              </a:rPr>
              <a:t>Papi</a:t>
            </a:r>
            <a:r>
              <a:rPr lang="en-GB" sz="2400" dirty="0">
                <a:solidFill>
                  <a:srgbClr val="35372F"/>
                </a:solidFill>
              </a:rPr>
              <a:t> talks about the need to understand the </a:t>
            </a:r>
            <a:r>
              <a:rPr lang="en-GB" sz="2400" dirty="0" smtClean="0">
                <a:solidFill>
                  <a:srgbClr val="35372F"/>
                </a:solidFill>
              </a:rPr>
              <a:t>dangers that come with this unspoken form of “</a:t>
            </a:r>
            <a:r>
              <a:rPr lang="en-GB" sz="2400" b="1" dirty="0" smtClean="0">
                <a:solidFill>
                  <a:srgbClr val="35372F"/>
                </a:solidFill>
              </a:rPr>
              <a:t>disguised expertise</a:t>
            </a:r>
            <a:r>
              <a:rPr lang="en-GB" sz="2400" dirty="0" smtClean="0">
                <a:solidFill>
                  <a:srgbClr val="35372F"/>
                </a:solidFill>
              </a:rPr>
              <a:t>” and some of the unfair responsibilities that volunteer-tour organisations are putting onto both students and local communities. </a:t>
            </a:r>
          </a:p>
          <a:p>
            <a:pPr marL="0" indent="0">
              <a:buNone/>
            </a:pPr>
            <a:endParaRPr lang="en-GB" sz="2400" dirty="0">
              <a:solidFill>
                <a:srgbClr val="35372F"/>
              </a:solidFill>
            </a:endParaRPr>
          </a:p>
          <a:p>
            <a:pPr marL="0" indent="0">
              <a:buNone/>
            </a:pPr>
            <a:r>
              <a:rPr lang="en-GB" sz="2400" dirty="0">
                <a:solidFill>
                  <a:srgbClr val="35372F"/>
                </a:solidFill>
              </a:rPr>
              <a:t>She uses the example </a:t>
            </a:r>
            <a:r>
              <a:rPr lang="en-GB" sz="2400" dirty="0" smtClean="0">
                <a:solidFill>
                  <a:srgbClr val="35372F"/>
                </a:solidFill>
              </a:rPr>
              <a:t>of taking on </a:t>
            </a:r>
            <a:r>
              <a:rPr lang="en-GB" sz="2400" b="1" dirty="0">
                <a:solidFill>
                  <a:srgbClr val="35372F"/>
                </a:solidFill>
              </a:rPr>
              <a:t>Work Experience </a:t>
            </a:r>
            <a:r>
              <a:rPr lang="en-GB" sz="2400" dirty="0" smtClean="0">
                <a:solidFill>
                  <a:srgbClr val="35372F"/>
                </a:solidFill>
              </a:rPr>
              <a:t>or an </a:t>
            </a:r>
            <a:r>
              <a:rPr lang="en-GB" sz="2400" b="1" dirty="0">
                <a:solidFill>
                  <a:srgbClr val="35372F"/>
                </a:solidFill>
              </a:rPr>
              <a:t>Internship</a:t>
            </a:r>
            <a:r>
              <a:rPr lang="en-GB" sz="2400" dirty="0">
                <a:solidFill>
                  <a:srgbClr val="35372F"/>
                </a:solidFill>
              </a:rPr>
              <a:t> </a:t>
            </a:r>
            <a:r>
              <a:rPr lang="en-GB" sz="2400" dirty="0" smtClean="0">
                <a:solidFill>
                  <a:srgbClr val="35372F"/>
                </a:solidFill>
              </a:rPr>
              <a:t>compared to an overseas </a:t>
            </a:r>
            <a:r>
              <a:rPr lang="en-GB" sz="2400" b="1" dirty="0" smtClean="0">
                <a:solidFill>
                  <a:srgbClr val="35372F"/>
                </a:solidFill>
              </a:rPr>
              <a:t>volunteer project </a:t>
            </a:r>
            <a:r>
              <a:rPr lang="en-GB" sz="2400" dirty="0" smtClean="0">
                <a:solidFill>
                  <a:srgbClr val="35372F"/>
                </a:solidFill>
              </a:rPr>
              <a:t>to </a:t>
            </a:r>
            <a:r>
              <a:rPr lang="en-GB" sz="2400" dirty="0">
                <a:solidFill>
                  <a:srgbClr val="35372F"/>
                </a:solidFill>
              </a:rPr>
              <a:t>explore our responses to </a:t>
            </a:r>
            <a:r>
              <a:rPr lang="en-GB" sz="2400" dirty="0" smtClean="0">
                <a:solidFill>
                  <a:srgbClr val="35372F"/>
                </a:solidFill>
              </a:rPr>
              <a:t>service and where/how Voluntourism is </a:t>
            </a:r>
            <a:r>
              <a:rPr lang="en-GB" sz="2400" b="1" dirty="0" smtClean="0">
                <a:solidFill>
                  <a:srgbClr val="35372F"/>
                </a:solidFill>
              </a:rPr>
              <a:t>getting it wrong</a:t>
            </a:r>
            <a:r>
              <a:rPr lang="en-GB" sz="2400" dirty="0" smtClean="0">
                <a:solidFill>
                  <a:srgbClr val="35372F"/>
                </a:solidFill>
              </a:rPr>
              <a:t>.</a:t>
            </a:r>
            <a:endParaRPr lang="en-GB" sz="2400" dirty="0">
              <a:solidFill>
                <a:srgbClr val="35372F"/>
              </a:solidFill>
            </a:endParaRPr>
          </a:p>
          <a:p>
            <a:pPr marL="0" indent="0">
              <a:buNone/>
            </a:pPr>
            <a:endParaRPr lang="en-GB" sz="2400" b="1" dirty="0" smtClean="0">
              <a:solidFill>
                <a:srgbClr val="35372F"/>
              </a:solidFill>
            </a:endParaRPr>
          </a:p>
        </p:txBody>
      </p:sp>
      <p:pic>
        <p:nvPicPr>
          <p:cNvPr id="4" name="Picture 2" descr="http://220.135.145.144/forum/data/attachment/forum/201404/12/135854izztu4tzlct4l6l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820150" y="3555993"/>
            <a:ext cx="1764077" cy="19845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820150" y="5452349"/>
            <a:ext cx="1764077" cy="923330"/>
          </a:xfrm>
          <a:prstGeom prst="rect">
            <a:avLst/>
          </a:prstGeom>
          <a:solidFill>
            <a:srgbClr val="C00000"/>
          </a:solidFill>
        </p:spPr>
        <p:txBody>
          <a:bodyPr wrap="square" rtlCol="0">
            <a:spAutoFit/>
          </a:bodyPr>
          <a:lstStyle/>
          <a:p>
            <a:pPr algn="ctr"/>
            <a:r>
              <a:rPr lang="en-GB" dirty="0" smtClean="0">
                <a:solidFill>
                  <a:srgbClr val="FFFF00"/>
                </a:solidFill>
              </a:rPr>
              <a:t>Clark Kent –</a:t>
            </a:r>
          </a:p>
          <a:p>
            <a:pPr algn="ctr"/>
            <a:r>
              <a:rPr lang="en-GB" dirty="0" smtClean="0">
                <a:solidFill>
                  <a:srgbClr val="FFFF00"/>
                </a:solidFill>
              </a:rPr>
              <a:t> a dangerous hero?</a:t>
            </a:r>
            <a:endParaRPr lang="en-GB" dirty="0">
              <a:solidFill>
                <a:srgbClr val="FFFF00"/>
              </a:solidFill>
            </a:endParaRPr>
          </a:p>
        </p:txBody>
      </p:sp>
    </p:spTree>
    <p:extLst>
      <p:ext uri="{BB962C8B-B14F-4D97-AF65-F5344CB8AC3E}">
        <p14:creationId xmlns:p14="http://schemas.microsoft.com/office/powerpoint/2010/main" val="174172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2425" y="971551"/>
            <a:ext cx="11240550" cy="514350"/>
          </a:xfrm>
        </p:spPr>
        <p:txBody>
          <a:bodyPr>
            <a:noAutofit/>
          </a:bodyPr>
          <a:lstStyle/>
          <a:p>
            <a:r>
              <a:rPr lang="en-GB" b="0" cap="none" dirty="0" smtClean="0"/>
              <a:t>When you go somewhere for work experience or an internship, the common expectation is:</a:t>
            </a:r>
            <a:endParaRPr lang="en-GB" b="0" cap="none" dirty="0"/>
          </a:p>
        </p:txBody>
      </p:sp>
      <p:sp>
        <p:nvSpPr>
          <p:cNvPr id="4" name="Content Placeholder 3"/>
          <p:cNvSpPr>
            <a:spLocks noGrp="1"/>
          </p:cNvSpPr>
          <p:nvPr>
            <p:ph sz="half" idx="2"/>
          </p:nvPr>
        </p:nvSpPr>
        <p:spPr>
          <a:xfrm>
            <a:off x="427955" y="1724024"/>
            <a:ext cx="10735345" cy="4219575"/>
          </a:xfrm>
        </p:spPr>
        <p:txBody>
          <a:bodyPr>
            <a:noAutofit/>
          </a:bodyPr>
          <a:lstStyle/>
          <a:p>
            <a:pPr marL="457200" indent="-457200">
              <a:buFont typeface="+mj-lt"/>
              <a:buAutoNum type="arabicPeriod"/>
            </a:pPr>
            <a:r>
              <a:rPr lang="en-GB" sz="2400" b="1" dirty="0" smtClean="0">
                <a:solidFill>
                  <a:srgbClr val="35372F"/>
                </a:solidFill>
              </a:rPr>
              <a:t>You are there primarily to learn</a:t>
            </a:r>
          </a:p>
          <a:p>
            <a:pPr marL="457200" indent="-457200">
              <a:buFont typeface="+mj-lt"/>
              <a:buAutoNum type="arabicPeriod"/>
            </a:pPr>
            <a:r>
              <a:rPr lang="en-GB" sz="2400" b="1" dirty="0" smtClean="0">
                <a:solidFill>
                  <a:srgbClr val="35372F"/>
                </a:solidFill>
              </a:rPr>
              <a:t>You expect to be doing a lot of smaller jobs or help others with tasks</a:t>
            </a:r>
          </a:p>
          <a:p>
            <a:pPr marL="457200" indent="-457200">
              <a:buFont typeface="+mj-lt"/>
              <a:buAutoNum type="arabicPeriod"/>
            </a:pPr>
            <a:r>
              <a:rPr lang="en-GB" sz="2400" b="1" dirty="0" smtClean="0">
                <a:solidFill>
                  <a:srgbClr val="35372F"/>
                </a:solidFill>
              </a:rPr>
              <a:t>You expect to be managed</a:t>
            </a:r>
          </a:p>
          <a:p>
            <a:pPr marL="457200" indent="-457200">
              <a:buFont typeface="+mj-lt"/>
              <a:buAutoNum type="arabicPeriod"/>
            </a:pPr>
            <a:r>
              <a:rPr lang="en-GB" sz="2400" b="1" dirty="0" smtClean="0">
                <a:solidFill>
                  <a:srgbClr val="35372F"/>
                </a:solidFill>
              </a:rPr>
              <a:t>You are part of a larger organisation and work with skilled people within the organisation</a:t>
            </a:r>
          </a:p>
          <a:p>
            <a:pPr marL="457200" indent="-457200">
              <a:buFont typeface="+mj-lt"/>
              <a:buAutoNum type="arabicPeriod"/>
            </a:pPr>
            <a:r>
              <a:rPr lang="en-GB" sz="2400" b="1" dirty="0" smtClean="0">
                <a:solidFill>
                  <a:srgbClr val="35372F"/>
                </a:solidFill>
              </a:rPr>
              <a:t>You are working for a bigger cause than yourself</a:t>
            </a:r>
          </a:p>
          <a:p>
            <a:pPr marL="457200" indent="-457200">
              <a:buFont typeface="+mj-lt"/>
              <a:buAutoNum type="arabicPeriod"/>
            </a:pPr>
            <a:r>
              <a:rPr lang="en-GB" sz="2400" b="1" dirty="0" smtClean="0">
                <a:solidFill>
                  <a:srgbClr val="35372F"/>
                </a:solidFill>
              </a:rPr>
              <a:t>You do not expect to be telling people in the organisation what to do our how to do their job</a:t>
            </a:r>
          </a:p>
          <a:p>
            <a:pPr marL="457200" indent="-457200">
              <a:buFont typeface="+mj-lt"/>
              <a:buAutoNum type="arabicPeriod"/>
            </a:pPr>
            <a:r>
              <a:rPr lang="en-GB" sz="2400" b="1" dirty="0" smtClean="0">
                <a:solidFill>
                  <a:srgbClr val="35372F"/>
                </a:solidFill>
              </a:rPr>
              <a:t>You are there simply to serve and to learn</a:t>
            </a:r>
            <a:endParaRPr lang="en-GB" sz="2400" b="1" dirty="0">
              <a:solidFill>
                <a:srgbClr val="35372F"/>
              </a:solidFill>
            </a:endParaRPr>
          </a:p>
        </p:txBody>
      </p:sp>
    </p:spTree>
    <p:extLst>
      <p:ext uri="{BB962C8B-B14F-4D97-AF65-F5344CB8AC3E}">
        <p14:creationId xmlns:p14="http://schemas.microsoft.com/office/powerpoint/2010/main" val="305957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2"/>
          </p:nvPr>
        </p:nvSpPr>
        <p:spPr>
          <a:xfrm>
            <a:off x="533399" y="2190750"/>
            <a:ext cx="10929079" cy="1943100"/>
          </a:xfrm>
        </p:spPr>
        <p:txBody>
          <a:bodyPr>
            <a:normAutofit/>
          </a:bodyPr>
          <a:lstStyle/>
          <a:p>
            <a:pPr marL="0" indent="0">
              <a:buNone/>
            </a:pPr>
            <a:r>
              <a:rPr lang="en-GB" sz="2400" b="0" cap="none" dirty="0" smtClean="0"/>
              <a:t>However, for some reason, none of this same reasoning seems to apply when taking up a volunteer placement. </a:t>
            </a:r>
          </a:p>
          <a:p>
            <a:pPr marL="0" indent="0">
              <a:buNone/>
            </a:pPr>
            <a:r>
              <a:rPr lang="en-GB" sz="2400" b="0" cap="none" dirty="0" err="1" smtClean="0"/>
              <a:t>Papi</a:t>
            </a:r>
            <a:r>
              <a:rPr lang="en-GB" sz="2400" b="0" cap="none" dirty="0" smtClean="0"/>
              <a:t> explores some of the differences in more detail:</a:t>
            </a:r>
          </a:p>
          <a:p>
            <a:pPr marL="0" indent="0">
              <a:buNone/>
            </a:pPr>
            <a:endParaRPr lang="en-GB" sz="1600" dirty="0"/>
          </a:p>
        </p:txBody>
      </p:sp>
    </p:spTree>
    <p:extLst>
      <p:ext uri="{BB962C8B-B14F-4D97-AF65-F5344CB8AC3E}">
        <p14:creationId xmlns:p14="http://schemas.microsoft.com/office/powerpoint/2010/main" val="34581233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5198" y="609601"/>
            <a:ext cx="11339703" cy="5467349"/>
          </a:xfrm>
        </p:spPr>
        <p:txBody>
          <a:bodyPr>
            <a:noAutofit/>
          </a:bodyPr>
          <a:lstStyle/>
          <a:p>
            <a:pPr marL="0" indent="0">
              <a:buNone/>
            </a:pPr>
            <a:r>
              <a:rPr lang="en-GB" dirty="0" smtClean="0">
                <a:solidFill>
                  <a:srgbClr val="35372F"/>
                </a:solidFill>
              </a:rPr>
              <a:t>1. You are there to primarily to learn</a:t>
            </a:r>
          </a:p>
          <a:p>
            <a:pPr marL="0" indent="0">
              <a:buNone/>
            </a:pPr>
            <a:r>
              <a:rPr lang="en-GB" sz="1800" b="1" dirty="0" smtClean="0">
                <a:solidFill>
                  <a:srgbClr val="35372F"/>
                </a:solidFill>
              </a:rPr>
              <a:t>For some reason, the expectation of volunteering is to “do” rather than learn, or to “show” rather than observe</a:t>
            </a:r>
            <a:r>
              <a:rPr lang="en-GB" sz="1800" dirty="0" smtClean="0">
                <a:solidFill>
                  <a:srgbClr val="35372F"/>
                </a:solidFill>
              </a:rPr>
              <a:t>. </a:t>
            </a:r>
          </a:p>
          <a:p>
            <a:pPr marL="0" indent="0">
              <a:buNone/>
            </a:pPr>
            <a:endParaRPr lang="en-GB" sz="1800" dirty="0" smtClean="0">
              <a:solidFill>
                <a:srgbClr val="35372F"/>
              </a:solidFill>
            </a:endParaRPr>
          </a:p>
          <a:p>
            <a:pPr marL="0" indent="0">
              <a:buNone/>
            </a:pPr>
            <a:r>
              <a:rPr lang="en-GB" dirty="0" smtClean="0">
                <a:solidFill>
                  <a:srgbClr val="35372F"/>
                </a:solidFill>
              </a:rPr>
              <a:t>2. You expect to be doing a lot of smaller jobs or help others with tasks</a:t>
            </a:r>
          </a:p>
          <a:p>
            <a:pPr marL="0" indent="0">
              <a:buNone/>
            </a:pPr>
            <a:r>
              <a:rPr lang="en-GB" sz="1800" b="1" dirty="0" smtClean="0">
                <a:solidFill>
                  <a:srgbClr val="35372F"/>
                </a:solidFill>
              </a:rPr>
              <a:t>The expectation of many volunteers is to do big things quickly, and to take charge; often of jobs that require high levels of skill and training </a:t>
            </a:r>
          </a:p>
          <a:p>
            <a:pPr marL="0" indent="0">
              <a:buNone/>
            </a:pPr>
            <a:endParaRPr lang="en-GB" sz="1800" b="1" dirty="0" smtClean="0">
              <a:solidFill>
                <a:srgbClr val="35372F"/>
              </a:solidFill>
            </a:endParaRPr>
          </a:p>
          <a:p>
            <a:pPr marL="0" indent="0">
              <a:buNone/>
            </a:pPr>
            <a:r>
              <a:rPr lang="en-GB" dirty="0" smtClean="0">
                <a:solidFill>
                  <a:srgbClr val="35372F"/>
                </a:solidFill>
              </a:rPr>
              <a:t>3. You expect to be managed</a:t>
            </a:r>
          </a:p>
          <a:p>
            <a:pPr marL="0" indent="0">
              <a:buNone/>
            </a:pPr>
            <a:r>
              <a:rPr lang="en-GB" sz="1800" b="1" dirty="0" smtClean="0">
                <a:solidFill>
                  <a:srgbClr val="35372F"/>
                </a:solidFill>
              </a:rPr>
              <a:t>The premise of many volunteer roles is that outsiders come into a community and take  charge</a:t>
            </a:r>
          </a:p>
          <a:p>
            <a:pPr marL="0" indent="0">
              <a:buNone/>
            </a:pPr>
            <a:endParaRPr lang="en-GB" sz="1800" b="1" dirty="0" smtClean="0">
              <a:solidFill>
                <a:srgbClr val="35372F"/>
              </a:solidFill>
            </a:endParaRPr>
          </a:p>
          <a:p>
            <a:pPr marL="0" indent="0">
              <a:buNone/>
            </a:pPr>
            <a:r>
              <a:rPr lang="en-GB" dirty="0" smtClean="0">
                <a:solidFill>
                  <a:srgbClr val="35372F"/>
                </a:solidFill>
              </a:rPr>
              <a:t>4. You are part of a larger organisation and work with skilled people within the organisation</a:t>
            </a:r>
          </a:p>
          <a:p>
            <a:pPr marL="0" indent="0">
              <a:buNone/>
            </a:pPr>
            <a:r>
              <a:rPr lang="en-GB" sz="1800" b="1" dirty="0" smtClean="0">
                <a:solidFill>
                  <a:srgbClr val="35372F"/>
                </a:solidFill>
              </a:rPr>
              <a:t>Often, volunteers are working just with other volunteers; bypassing the skills of locals or choosing to not talk with them and learn from them</a:t>
            </a:r>
          </a:p>
        </p:txBody>
      </p:sp>
    </p:spTree>
    <p:extLst>
      <p:ext uri="{BB962C8B-B14F-4D97-AF65-F5344CB8AC3E}">
        <p14:creationId xmlns:p14="http://schemas.microsoft.com/office/powerpoint/2010/main" val="243343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9100" y="904875"/>
            <a:ext cx="11496675" cy="4533901"/>
          </a:xfrm>
        </p:spPr>
        <p:txBody>
          <a:bodyPr>
            <a:noAutofit/>
          </a:bodyPr>
          <a:lstStyle/>
          <a:p>
            <a:pPr marL="0" indent="0">
              <a:buNone/>
            </a:pPr>
            <a:r>
              <a:rPr lang="en-GB" sz="2400" dirty="0" smtClean="0">
                <a:solidFill>
                  <a:srgbClr val="35372F"/>
                </a:solidFill>
              </a:rPr>
              <a:t>5. You are working for a bigger cause than yourself </a:t>
            </a:r>
          </a:p>
          <a:p>
            <a:pPr marL="0" indent="0">
              <a:buNone/>
            </a:pPr>
            <a:r>
              <a:rPr lang="en-GB" sz="1800" b="1" dirty="0" smtClean="0">
                <a:solidFill>
                  <a:srgbClr val="35372F"/>
                </a:solidFill>
              </a:rPr>
              <a:t>For many volunteers, the underlying premise is to </a:t>
            </a:r>
            <a:r>
              <a:rPr lang="en-GB" sz="1800" b="1" i="1" dirty="0" smtClean="0">
                <a:solidFill>
                  <a:srgbClr val="35372F"/>
                </a:solidFill>
              </a:rPr>
              <a:t>do</a:t>
            </a:r>
            <a:r>
              <a:rPr lang="en-GB" sz="1800" b="1" dirty="0" smtClean="0">
                <a:solidFill>
                  <a:srgbClr val="35372F"/>
                </a:solidFill>
              </a:rPr>
              <a:t> something or to </a:t>
            </a:r>
            <a:r>
              <a:rPr lang="en-GB" sz="1800" b="1" i="1" dirty="0" smtClean="0">
                <a:solidFill>
                  <a:srgbClr val="35372F"/>
                </a:solidFill>
              </a:rPr>
              <a:t>complete</a:t>
            </a:r>
            <a:r>
              <a:rPr lang="en-GB" sz="1800" b="1" dirty="0" smtClean="0">
                <a:solidFill>
                  <a:srgbClr val="35372F"/>
                </a:solidFill>
              </a:rPr>
              <a:t> something that you can then show other people back home what you have achieved</a:t>
            </a:r>
          </a:p>
          <a:p>
            <a:pPr marL="0" indent="0">
              <a:buNone/>
            </a:pPr>
            <a:endParaRPr lang="en-GB" sz="2400" b="1" dirty="0" smtClean="0">
              <a:solidFill>
                <a:srgbClr val="35372F"/>
              </a:solidFill>
            </a:endParaRPr>
          </a:p>
          <a:p>
            <a:pPr marL="0" indent="0">
              <a:buNone/>
            </a:pPr>
            <a:r>
              <a:rPr lang="en-GB" sz="2400" dirty="0" smtClean="0">
                <a:solidFill>
                  <a:srgbClr val="35372F"/>
                </a:solidFill>
              </a:rPr>
              <a:t>6. You do not expect to be telling people in the organisation what to do our how to do their job </a:t>
            </a:r>
          </a:p>
          <a:p>
            <a:pPr marL="0" indent="0">
              <a:buNone/>
            </a:pPr>
            <a:r>
              <a:rPr lang="en-GB" sz="1800" b="1" dirty="0" smtClean="0">
                <a:solidFill>
                  <a:srgbClr val="35372F"/>
                </a:solidFill>
              </a:rPr>
              <a:t>Unfortunately, unskilled volunteers are often showing or telling local workers how to do things, giving them orders or ignoring them completely</a:t>
            </a:r>
          </a:p>
          <a:p>
            <a:pPr marL="0" indent="0">
              <a:buNone/>
            </a:pPr>
            <a:endParaRPr lang="en-GB" sz="2400" b="1" dirty="0" smtClean="0">
              <a:solidFill>
                <a:srgbClr val="35372F"/>
              </a:solidFill>
            </a:endParaRPr>
          </a:p>
          <a:p>
            <a:pPr marL="0" indent="0">
              <a:buNone/>
            </a:pPr>
            <a:r>
              <a:rPr lang="en-GB" sz="2400" dirty="0" smtClean="0">
                <a:solidFill>
                  <a:srgbClr val="35372F"/>
                </a:solidFill>
              </a:rPr>
              <a:t>7. You are there simply to serve and to learn </a:t>
            </a:r>
          </a:p>
          <a:p>
            <a:pPr marL="0" indent="0">
              <a:buNone/>
            </a:pPr>
            <a:r>
              <a:rPr lang="en-GB" sz="1800" b="1" dirty="0" smtClean="0">
                <a:solidFill>
                  <a:srgbClr val="35372F"/>
                </a:solidFill>
              </a:rPr>
              <a:t>Unfortunately, the premise of learning and taking, rather than “giving” Is not part of the volunteer narrative.</a:t>
            </a:r>
            <a:endParaRPr lang="en-GB" sz="1800" b="1" dirty="0">
              <a:solidFill>
                <a:srgbClr val="35372F"/>
              </a:solidFill>
            </a:endParaRPr>
          </a:p>
        </p:txBody>
      </p:sp>
    </p:spTree>
    <p:extLst>
      <p:ext uri="{BB962C8B-B14F-4D97-AF65-F5344CB8AC3E}">
        <p14:creationId xmlns:p14="http://schemas.microsoft.com/office/powerpoint/2010/main" val="223721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775" y="1285875"/>
            <a:ext cx="10944225" cy="4593717"/>
          </a:xfrm>
        </p:spPr>
        <p:txBody>
          <a:bodyPr>
            <a:normAutofit/>
          </a:bodyPr>
          <a:lstStyle/>
          <a:p>
            <a:pPr marL="0" indent="0">
              <a:buNone/>
            </a:pPr>
            <a:r>
              <a:rPr lang="en-GB" sz="2400" dirty="0" smtClean="0">
                <a:solidFill>
                  <a:srgbClr val="35372F"/>
                </a:solidFill>
              </a:rPr>
              <a:t>Although the premise and intention behind Voluntourism is a very </a:t>
            </a:r>
            <a:r>
              <a:rPr lang="en-GB" sz="2400" b="1" dirty="0" smtClean="0">
                <a:solidFill>
                  <a:srgbClr val="35372F"/>
                </a:solidFill>
              </a:rPr>
              <a:t>positive</a:t>
            </a:r>
            <a:r>
              <a:rPr lang="en-GB" sz="2400" dirty="0" smtClean="0">
                <a:solidFill>
                  <a:srgbClr val="35372F"/>
                </a:solidFill>
              </a:rPr>
              <a:t> thing, the impact and the actual approach can often be negative if not enough research and planning is carried out beforehand.</a:t>
            </a:r>
          </a:p>
          <a:p>
            <a:pPr marL="0" indent="0">
              <a:buNone/>
            </a:pPr>
            <a:endParaRPr lang="en-GB" sz="2400" dirty="0">
              <a:solidFill>
                <a:srgbClr val="35372F"/>
              </a:solidFill>
            </a:endParaRPr>
          </a:p>
          <a:p>
            <a:pPr marL="0" indent="0">
              <a:buNone/>
            </a:pPr>
            <a:r>
              <a:rPr lang="en-GB" sz="2400" dirty="0" smtClean="0">
                <a:solidFill>
                  <a:srgbClr val="35372F"/>
                </a:solidFill>
              </a:rPr>
              <a:t>This is why it is important to really </a:t>
            </a:r>
            <a:r>
              <a:rPr lang="en-GB" sz="2400" b="1" u="sng" dirty="0" smtClean="0">
                <a:solidFill>
                  <a:srgbClr val="35372F"/>
                </a:solidFill>
              </a:rPr>
              <a:t>think about and research </a:t>
            </a:r>
            <a:r>
              <a:rPr lang="en-GB" sz="2400" dirty="0" smtClean="0">
                <a:solidFill>
                  <a:srgbClr val="35372F"/>
                </a:solidFill>
              </a:rPr>
              <a:t>any project before you sign up.</a:t>
            </a:r>
            <a:endParaRPr lang="en-GB" sz="2400" dirty="0">
              <a:solidFill>
                <a:srgbClr val="35372F"/>
              </a:solidFill>
            </a:endParaRPr>
          </a:p>
        </p:txBody>
      </p:sp>
    </p:spTree>
    <p:extLst>
      <p:ext uri="{BB962C8B-B14F-4D97-AF65-F5344CB8AC3E}">
        <p14:creationId xmlns:p14="http://schemas.microsoft.com/office/powerpoint/2010/main" val="324016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259551" y="986433"/>
            <a:ext cx="2304256" cy="2304256"/>
          </a:xfrm>
          <a:prstGeom prst="ellipse">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dirty="0" smtClean="0"/>
              <a:t>Find out:</a:t>
            </a:r>
            <a:endParaRPr lang="en-US" sz="2400" dirty="0"/>
          </a:p>
        </p:txBody>
      </p:sp>
      <p:sp>
        <p:nvSpPr>
          <p:cNvPr id="12" name="Oval 11"/>
          <p:cNvSpPr/>
          <p:nvPr/>
        </p:nvSpPr>
        <p:spPr>
          <a:xfrm>
            <a:off x="2946934" y="263363"/>
            <a:ext cx="1884090" cy="1656184"/>
          </a:xfrm>
          <a:prstGeom prst="ellipse">
            <a:avLst/>
          </a:prstGeom>
          <a:solidFill>
            <a:srgbClr val="92D050"/>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tx1"/>
                </a:solidFill>
                <a:effectLst>
                  <a:innerShdw blurRad="69850" dist="43180" dir="5400000">
                    <a:srgbClr val="000000">
                      <a:alpha val="65000"/>
                    </a:srgbClr>
                  </a:innerShdw>
                </a:effectLst>
                <a:latin typeface="Arial Rounded MT Bold" pitchFamily="34" charset="0"/>
              </a:rPr>
              <a:t>Is the project sustainable?</a:t>
            </a:r>
            <a:endParaRPr lang="en-US" sz="1600" dirty="0">
              <a:ln w="1905"/>
              <a:solidFill>
                <a:schemeClr val="tx1"/>
              </a:solidFill>
              <a:effectLst>
                <a:innerShdw blurRad="69850" dist="43180" dir="5400000">
                  <a:srgbClr val="000000">
                    <a:alpha val="65000"/>
                  </a:srgbClr>
                </a:innerShdw>
              </a:effectLst>
              <a:latin typeface="Arial Rounded MT Bold" pitchFamily="34" charset="0"/>
            </a:endParaRPr>
          </a:p>
        </p:txBody>
      </p:sp>
      <p:sp>
        <p:nvSpPr>
          <p:cNvPr id="13" name="Oval 12"/>
          <p:cNvSpPr/>
          <p:nvPr/>
        </p:nvSpPr>
        <p:spPr>
          <a:xfrm>
            <a:off x="8357510" y="471092"/>
            <a:ext cx="2925341" cy="2304256"/>
          </a:xfrm>
          <a:prstGeom prst="ellipse">
            <a:avLst/>
          </a:prstGeom>
          <a:solidFill>
            <a:srgbClr val="7030A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accent4">
                    <a:lumMod val="20000"/>
                    <a:lumOff val="80000"/>
                  </a:schemeClr>
                </a:solidFill>
                <a:effectLst>
                  <a:innerShdw blurRad="69850" dist="43180" dir="5400000">
                    <a:srgbClr val="000000">
                      <a:alpha val="65000"/>
                    </a:srgbClr>
                  </a:innerShdw>
                </a:effectLst>
                <a:latin typeface="Arial Rounded MT Bold" pitchFamily="34" charset="0"/>
              </a:rPr>
              <a:t>Is the project working in collaboration/ harmony with the local community?</a:t>
            </a:r>
            <a:endParaRPr lang="en-US" sz="1600" dirty="0">
              <a:ln w="1905"/>
              <a:solidFill>
                <a:schemeClr val="accent4">
                  <a:lumMod val="20000"/>
                  <a:lumOff val="80000"/>
                </a:schemeClr>
              </a:solidFill>
              <a:effectLst>
                <a:innerShdw blurRad="69850" dist="43180" dir="5400000">
                  <a:srgbClr val="000000">
                    <a:alpha val="65000"/>
                  </a:srgbClr>
                </a:innerShdw>
              </a:effectLst>
              <a:latin typeface="Arial Rounded MT Bold" pitchFamily="34" charset="0"/>
            </a:endParaRPr>
          </a:p>
        </p:txBody>
      </p:sp>
      <p:sp>
        <p:nvSpPr>
          <p:cNvPr id="14" name="Oval 13"/>
          <p:cNvSpPr/>
          <p:nvPr/>
        </p:nvSpPr>
        <p:spPr>
          <a:xfrm>
            <a:off x="8432650" y="3322584"/>
            <a:ext cx="2565301" cy="2466181"/>
          </a:xfrm>
          <a:prstGeom prst="ellipse">
            <a:avLst/>
          </a:prstGeom>
          <a:solidFill>
            <a:srgbClr val="00B0F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tx1"/>
                </a:solidFill>
                <a:effectLst>
                  <a:innerShdw blurRad="69850" dist="43180" dir="5400000">
                    <a:srgbClr val="000000">
                      <a:alpha val="65000"/>
                    </a:srgbClr>
                  </a:innerShdw>
                </a:effectLst>
                <a:latin typeface="Arial Rounded MT Bold" pitchFamily="34" charset="0"/>
              </a:rPr>
              <a:t>Am I being encouraged to research local customs, language and traditions before I arrive?</a:t>
            </a:r>
            <a:endParaRPr lang="en-US" sz="1600" dirty="0">
              <a:ln w="1905"/>
              <a:solidFill>
                <a:schemeClr val="tx1"/>
              </a:solidFill>
              <a:effectLst>
                <a:innerShdw blurRad="69850" dist="43180" dir="5400000">
                  <a:srgbClr val="000000">
                    <a:alpha val="65000"/>
                  </a:srgbClr>
                </a:innerShdw>
              </a:effectLst>
              <a:latin typeface="Arial Rounded MT Bold" pitchFamily="34" charset="0"/>
            </a:endParaRPr>
          </a:p>
        </p:txBody>
      </p:sp>
      <p:sp>
        <p:nvSpPr>
          <p:cNvPr id="15" name="Oval 14"/>
          <p:cNvSpPr/>
          <p:nvPr/>
        </p:nvSpPr>
        <p:spPr>
          <a:xfrm>
            <a:off x="641868" y="3483305"/>
            <a:ext cx="2392660" cy="2399506"/>
          </a:xfrm>
          <a:prstGeom prst="ellipse">
            <a:avLst/>
          </a:prstGeom>
          <a:solidFill>
            <a:schemeClr val="accent2"/>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tx1"/>
                </a:solidFill>
                <a:effectLst>
                  <a:innerShdw blurRad="69850" dist="43180" dir="5400000">
                    <a:srgbClr val="000000">
                      <a:alpha val="65000"/>
                    </a:srgbClr>
                  </a:innerShdw>
                </a:effectLst>
                <a:latin typeface="Arial Rounded MT Bold" pitchFamily="34" charset="0"/>
              </a:rPr>
              <a:t>Is there a long-term goal to achieve using short-term voluntary aid?</a:t>
            </a:r>
            <a:endParaRPr lang="en-US" sz="1600" dirty="0">
              <a:ln w="1905"/>
              <a:solidFill>
                <a:schemeClr val="tx1"/>
              </a:solidFill>
              <a:effectLst>
                <a:innerShdw blurRad="69850" dist="43180" dir="5400000">
                  <a:srgbClr val="000000">
                    <a:alpha val="65000"/>
                  </a:srgbClr>
                </a:innerShdw>
              </a:effectLst>
              <a:latin typeface="Arial Rounded MT Bold" pitchFamily="34" charset="0"/>
            </a:endParaRPr>
          </a:p>
        </p:txBody>
      </p:sp>
      <p:sp>
        <p:nvSpPr>
          <p:cNvPr id="16" name="Oval 15"/>
          <p:cNvSpPr/>
          <p:nvPr/>
        </p:nvSpPr>
        <p:spPr>
          <a:xfrm>
            <a:off x="591074" y="1346473"/>
            <a:ext cx="2100709" cy="1944216"/>
          </a:xfrm>
          <a:prstGeom prst="ellipse">
            <a:avLst/>
          </a:prstGeom>
          <a:solidFill>
            <a:srgbClr val="FFFF0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tx1"/>
                </a:solidFill>
                <a:effectLst>
                  <a:innerShdw blurRad="69850" dist="43180" dir="5400000">
                    <a:srgbClr val="000000">
                      <a:alpha val="65000"/>
                    </a:srgbClr>
                  </a:innerShdw>
                </a:effectLst>
                <a:latin typeface="Arial Rounded MT Bold" pitchFamily="34" charset="0"/>
              </a:rPr>
              <a:t>Do I have the skills required for this placement? </a:t>
            </a:r>
            <a:endParaRPr lang="en-US" sz="1600" dirty="0">
              <a:ln w="1905"/>
              <a:solidFill>
                <a:schemeClr val="tx1"/>
              </a:solidFill>
              <a:effectLst>
                <a:innerShdw blurRad="69850" dist="43180" dir="5400000">
                  <a:srgbClr val="000000">
                    <a:alpha val="65000"/>
                  </a:srgbClr>
                </a:innerShdw>
              </a:effectLst>
              <a:latin typeface="Arial Rounded MT Bold" pitchFamily="34" charset="0"/>
            </a:endParaRPr>
          </a:p>
        </p:txBody>
      </p:sp>
      <p:sp>
        <p:nvSpPr>
          <p:cNvPr id="10" name="Oval 9"/>
          <p:cNvSpPr/>
          <p:nvPr/>
        </p:nvSpPr>
        <p:spPr>
          <a:xfrm>
            <a:off x="5732377" y="4006280"/>
            <a:ext cx="2288265" cy="2131123"/>
          </a:xfrm>
          <a:prstGeom prst="ellipse">
            <a:avLst/>
          </a:prstGeom>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tx1"/>
                </a:solidFill>
                <a:effectLst>
                  <a:innerShdw blurRad="69850" dist="43180" dir="5400000">
                    <a:srgbClr val="000000">
                      <a:alpha val="65000"/>
                    </a:srgbClr>
                  </a:innerShdw>
                </a:effectLst>
                <a:latin typeface="Arial Rounded MT Bold" pitchFamily="34" charset="0"/>
              </a:rPr>
              <a:t>Will I be putting someone out of a job if I take this placement?</a:t>
            </a:r>
            <a:endParaRPr lang="en-US" sz="1600" dirty="0">
              <a:ln w="1905"/>
              <a:solidFill>
                <a:schemeClr val="tx1"/>
              </a:solidFill>
              <a:effectLst>
                <a:innerShdw blurRad="69850" dist="43180" dir="5400000">
                  <a:srgbClr val="000000">
                    <a:alpha val="65000"/>
                  </a:srgbClr>
                </a:innerShdw>
              </a:effectLst>
              <a:latin typeface="Arial Rounded MT Bold" pitchFamily="34" charset="0"/>
            </a:endParaRPr>
          </a:p>
        </p:txBody>
      </p:sp>
      <p:sp>
        <p:nvSpPr>
          <p:cNvPr id="17" name="Oval 16"/>
          <p:cNvSpPr/>
          <p:nvPr/>
        </p:nvSpPr>
        <p:spPr>
          <a:xfrm>
            <a:off x="3439499" y="3664811"/>
            <a:ext cx="1884090" cy="1656184"/>
          </a:xfrm>
          <a:prstGeom prst="ellipse">
            <a:avLst/>
          </a:prstGeom>
          <a:solidFill>
            <a:srgbClr val="FB23C2"/>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accent4">
                    <a:lumMod val="20000"/>
                    <a:lumOff val="80000"/>
                  </a:schemeClr>
                </a:solidFill>
                <a:effectLst>
                  <a:innerShdw blurRad="69850" dist="43180" dir="5400000">
                    <a:srgbClr val="000000">
                      <a:alpha val="65000"/>
                    </a:srgbClr>
                  </a:innerShdw>
                </a:effectLst>
                <a:latin typeface="Arial Rounded MT Bold" pitchFamily="34" charset="0"/>
              </a:rPr>
              <a:t>Where is my money going? (if it is a paid placement)</a:t>
            </a:r>
            <a:endParaRPr lang="en-US" sz="1600" dirty="0">
              <a:ln w="1905"/>
              <a:solidFill>
                <a:schemeClr val="accent4">
                  <a:lumMod val="20000"/>
                  <a:lumOff val="80000"/>
                </a:schemeClr>
              </a:solidFill>
              <a:effectLst>
                <a:innerShdw blurRad="69850" dist="43180" dir="5400000">
                  <a:srgbClr val="000000">
                    <a:alpha val="65000"/>
                  </a:srgbClr>
                </a:innerShdw>
              </a:effectLst>
              <a:latin typeface="Arial Rounded MT Bold" pitchFamily="34" charset="0"/>
            </a:endParaRPr>
          </a:p>
        </p:txBody>
      </p:sp>
      <p:cxnSp>
        <p:nvCxnSpPr>
          <p:cNvPr id="5" name="Straight Connector 4"/>
          <p:cNvCxnSpPr/>
          <p:nvPr/>
        </p:nvCxnSpPr>
        <p:spPr>
          <a:xfrm flipH="1" flipV="1">
            <a:off x="4562475" y="1670421"/>
            <a:ext cx="697076" cy="320304"/>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33514" y="2203092"/>
            <a:ext cx="961985" cy="139896"/>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7341278" y="2775348"/>
            <a:ext cx="1342347" cy="93814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542319" y="3307760"/>
            <a:ext cx="210906" cy="73655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770534" y="3035810"/>
            <a:ext cx="891319" cy="640227"/>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2526802" y="2405754"/>
            <a:ext cx="2756577" cy="50048"/>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07299" y="2478565"/>
            <a:ext cx="2704784" cy="1189044"/>
          </a:xfrm>
          <a:prstGeom prst="line">
            <a:avLst/>
          </a:prstGeom>
          <a:ln w="6032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0380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0" grpId="0" animBg="1"/>
      <p:bldP spid="1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1950" y="906463"/>
            <a:ext cx="10991852" cy="4351338"/>
          </a:xfrm>
        </p:spPr>
        <p:txBody>
          <a:bodyPr>
            <a:normAutofit/>
          </a:bodyPr>
          <a:lstStyle/>
          <a:p>
            <a:pPr marL="0" indent="0">
              <a:buNone/>
            </a:pPr>
            <a:r>
              <a:rPr lang="en-GB" sz="2400" dirty="0" smtClean="0"/>
              <a:t>Now think about the following question:</a:t>
            </a:r>
            <a:endParaRPr lang="en-GB" sz="2400" dirty="0"/>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8348" y="2092064"/>
            <a:ext cx="3083809" cy="3083809"/>
          </a:xfrm>
          <a:prstGeom prst="rect">
            <a:avLst/>
          </a:prstGeom>
        </p:spPr>
      </p:pic>
      <p:sp>
        <p:nvSpPr>
          <p:cNvPr id="7" name="Rectangle 6"/>
          <p:cNvSpPr/>
          <p:nvPr/>
        </p:nvSpPr>
        <p:spPr>
          <a:xfrm>
            <a:off x="4931462" y="2484346"/>
            <a:ext cx="2522886" cy="2308324"/>
          </a:xfrm>
          <a:prstGeom prst="rect">
            <a:avLst/>
          </a:prstGeom>
        </p:spPr>
        <p:txBody>
          <a:bodyPr wrap="square">
            <a:spAutoFit/>
          </a:bodyPr>
          <a:lstStyle/>
          <a:p>
            <a:pPr algn="ctr"/>
            <a:r>
              <a:rPr lang="en-GB" sz="2400" dirty="0" smtClean="0"/>
              <a:t>Are good intentions good enough when it comes to volunteering overseas?</a:t>
            </a:r>
            <a:endParaRPr lang="en-GB" sz="2400" dirty="0"/>
          </a:p>
        </p:txBody>
      </p:sp>
    </p:spTree>
    <p:extLst>
      <p:ext uri="{BB962C8B-B14F-4D97-AF65-F5344CB8AC3E}">
        <p14:creationId xmlns:p14="http://schemas.microsoft.com/office/powerpoint/2010/main" val="7627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srgbClr val="35372F"/>
              </a:solidFill>
            </a:endParaRPr>
          </a:p>
        </p:txBody>
      </p:sp>
      <p:sp>
        <p:nvSpPr>
          <p:cNvPr id="7"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srgbClr val="35372F"/>
              </a:solidFill>
            </a:endParaRPr>
          </a:p>
        </p:txBody>
      </p:sp>
      <p:sp>
        <p:nvSpPr>
          <p:cNvPr id="9" name="Rectangle 6"/>
          <p:cNvSpPr>
            <a:spLocks noChangeArrowheads="1"/>
          </p:cNvSpPr>
          <p:nvPr/>
        </p:nvSpPr>
        <p:spPr bwMode="auto">
          <a:xfrm>
            <a:off x="426721" y="1105577"/>
            <a:ext cx="111495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400" dirty="0">
                <a:solidFill>
                  <a:srgbClr val="35372F"/>
                </a:solidFill>
              </a:rPr>
              <a:t>Watch the short </a:t>
            </a:r>
            <a:r>
              <a:rPr lang="en-GB" sz="2400" dirty="0" smtClean="0">
                <a:solidFill>
                  <a:srgbClr val="35372F"/>
                </a:solidFill>
              </a:rPr>
              <a:t>spoof film (1.27mins</a:t>
            </a:r>
            <a:r>
              <a:rPr lang="en-GB" sz="2400" dirty="0">
                <a:solidFill>
                  <a:srgbClr val="35372F"/>
                </a:solidFill>
              </a:rPr>
              <a:t>) </a:t>
            </a:r>
            <a:r>
              <a:rPr lang="en-GB" sz="2400" dirty="0" smtClean="0">
                <a:solidFill>
                  <a:srgbClr val="35372F"/>
                </a:solidFill>
              </a:rPr>
              <a:t>made by Norwegian organisation </a:t>
            </a:r>
            <a:r>
              <a:rPr lang="en-GB" sz="2400" dirty="0" smtClean="0">
                <a:solidFill>
                  <a:srgbClr val="35372F"/>
                </a:solidFill>
                <a:hlinkClick r:id="rId2"/>
              </a:rPr>
              <a:t>SAIH </a:t>
            </a:r>
            <a:r>
              <a:rPr lang="en-GB" sz="2400" dirty="0" smtClean="0">
                <a:solidFill>
                  <a:srgbClr val="35372F"/>
                </a:solidFill>
              </a:rPr>
              <a:t>entitled: </a:t>
            </a:r>
            <a:endParaRPr lang="en-GB" sz="2400" dirty="0">
              <a:solidFill>
                <a:srgbClr val="35372F"/>
              </a:solidFill>
            </a:endParaRPr>
          </a:p>
        </p:txBody>
      </p:sp>
      <p:sp>
        <p:nvSpPr>
          <p:cNvPr id="10" name="Rectangle 6"/>
          <p:cNvSpPr>
            <a:spLocks noChangeArrowheads="1"/>
          </p:cNvSpPr>
          <p:nvPr/>
        </p:nvSpPr>
        <p:spPr bwMode="auto">
          <a:xfrm>
            <a:off x="426721" y="1959202"/>
            <a:ext cx="5398006"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3600" b="1" dirty="0" smtClean="0">
                <a:solidFill>
                  <a:srgbClr val="35372F"/>
                </a:solidFill>
                <a:ea typeface="Calibri" panose="020F0502020204030204" pitchFamily="34" charset="0"/>
                <a:cs typeface="Times New Roman" panose="02020603050405020304" pitchFamily="18" charset="0"/>
                <a:hlinkClick r:id="rId3"/>
              </a:rPr>
              <a:t>How to get more like on Social Media</a:t>
            </a:r>
            <a:endParaRPr lang="en-GB" altLang="en-US" sz="3600" dirty="0" smtClean="0">
              <a:solidFill>
                <a:srgbClr val="35372F"/>
              </a:solidFill>
              <a:ea typeface="Calibri" panose="020F0502020204030204" pitchFamily="34" charset="0"/>
              <a:cs typeface="Times New Roman" panose="02020603050405020304" pitchFamily="18" charset="0"/>
            </a:endParaRPr>
          </a:p>
          <a:p>
            <a:r>
              <a:rPr lang="en-GB" altLang="en-US" sz="1400" b="1" dirty="0" smtClean="0">
                <a:solidFill>
                  <a:srgbClr val="35372F"/>
                </a:solidFill>
                <a:ea typeface="Calibri" panose="020F0502020204030204" pitchFamily="34" charset="0"/>
                <a:cs typeface="Times New Roman" panose="02020603050405020304" pitchFamily="18" charset="0"/>
              </a:rPr>
              <a:t>(Click on the link above for the hyperlink)</a:t>
            </a:r>
            <a:endParaRPr lang="en-GB" altLang="en-US" sz="1200" dirty="0" smtClean="0">
              <a:solidFill>
                <a:srgbClr val="35372F"/>
              </a:solidFill>
            </a:endParaRPr>
          </a:p>
          <a:p>
            <a:pPr eaLnBrk="0" fontAlgn="base" hangingPunct="0">
              <a:spcBef>
                <a:spcPct val="0"/>
              </a:spcBef>
              <a:spcAft>
                <a:spcPct val="0"/>
              </a:spcAft>
            </a:pPr>
            <a:endParaRPr lang="en-GB" altLang="en-US" sz="2400" dirty="0" smtClean="0">
              <a:solidFill>
                <a:srgbClr val="35372F"/>
              </a:solidFill>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4727" y="2182206"/>
            <a:ext cx="5554133" cy="3124200"/>
          </a:xfrm>
          <a:prstGeom prst="rect">
            <a:avLst/>
          </a:prstGeom>
        </p:spPr>
      </p:pic>
    </p:spTree>
    <p:extLst>
      <p:ext uri="{BB962C8B-B14F-4D97-AF65-F5344CB8AC3E}">
        <p14:creationId xmlns:p14="http://schemas.microsoft.com/office/powerpoint/2010/main" val="132395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4" name="Oval 13"/>
          <p:cNvSpPr/>
          <p:nvPr/>
        </p:nvSpPr>
        <p:spPr>
          <a:xfrm>
            <a:off x="3534280" y="899133"/>
            <a:ext cx="5123435" cy="5168286"/>
          </a:xfrm>
          <a:prstGeom prst="ellipse">
            <a:avLst/>
          </a:prstGeom>
          <a:solidFill>
            <a:schemeClr val="bg2">
              <a:lumMod val="10000"/>
              <a:alpha val="34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extBox 9"/>
          <p:cNvSpPr txBox="1"/>
          <p:nvPr/>
        </p:nvSpPr>
        <p:spPr>
          <a:xfrm>
            <a:off x="3643874" y="2784000"/>
            <a:ext cx="5013841" cy="1569660"/>
          </a:xfrm>
          <a:prstGeom prst="rect">
            <a:avLst/>
          </a:prstGeom>
          <a:noFill/>
        </p:spPr>
        <p:txBody>
          <a:bodyPr wrap="square" rtlCol="0">
            <a:spAutoFit/>
          </a:bodyPr>
          <a:lstStyle/>
          <a:p>
            <a:pPr algn="ctr"/>
            <a:r>
              <a:rPr lang="en-GB" sz="4800" b="1" dirty="0" smtClean="0">
                <a:solidFill>
                  <a:prstClr val="white"/>
                </a:solidFill>
                <a:latin typeface="Foco" panose="020B0504050202020203" pitchFamily="34" charset="0"/>
              </a:rPr>
              <a:t>VOLUNTOURISM</a:t>
            </a:r>
          </a:p>
          <a:p>
            <a:pPr algn="ctr"/>
            <a:endParaRPr lang="en-GB" sz="1200" b="1" dirty="0" smtClean="0">
              <a:solidFill>
                <a:prstClr val="white"/>
              </a:solidFill>
              <a:latin typeface="Foco" panose="020B0504050202020203" pitchFamily="34" charset="0"/>
            </a:endParaRPr>
          </a:p>
          <a:p>
            <a:pPr algn="ctr"/>
            <a:r>
              <a:rPr lang="en-GB" b="1" dirty="0" smtClean="0">
                <a:solidFill>
                  <a:srgbClr val="FEE725"/>
                </a:solidFill>
                <a:latin typeface="Foco" panose="020B0504050202020203" pitchFamily="34" charset="0"/>
              </a:rPr>
              <a:t>T H I S </a:t>
            </a:r>
            <a:r>
              <a:rPr lang="en-GB" b="1" dirty="0">
                <a:solidFill>
                  <a:srgbClr val="FEE725"/>
                </a:solidFill>
                <a:latin typeface="Foco" panose="020B0504050202020203" pitchFamily="34" charset="0"/>
              </a:rPr>
              <a:t> </a:t>
            </a:r>
            <a:r>
              <a:rPr lang="en-GB" b="1" dirty="0" err="1" smtClean="0">
                <a:solidFill>
                  <a:srgbClr val="FEE725"/>
                </a:solidFill>
                <a:latin typeface="Foco" panose="020B0504050202020203" pitchFamily="34" charset="0"/>
              </a:rPr>
              <a:t>S</a:t>
            </a:r>
            <a:r>
              <a:rPr lang="en-GB" b="1" dirty="0" smtClean="0">
                <a:solidFill>
                  <a:srgbClr val="FEE725"/>
                </a:solidFill>
                <a:latin typeface="Foco" panose="020B0504050202020203" pitchFamily="34" charset="0"/>
              </a:rPr>
              <a:t> O R T  O F  L E A R N I N G  </a:t>
            </a:r>
          </a:p>
          <a:p>
            <a:pPr algn="ctr"/>
            <a:r>
              <a:rPr lang="en-GB" b="1" dirty="0" smtClean="0">
                <a:solidFill>
                  <a:srgbClr val="FEE725"/>
                </a:solidFill>
                <a:latin typeface="Foco" panose="020B0504050202020203" pitchFamily="34" charset="0"/>
              </a:rPr>
              <a:t>C A N </a:t>
            </a:r>
            <a:r>
              <a:rPr lang="en-GB" dirty="0" smtClean="0">
                <a:solidFill>
                  <a:srgbClr val="FEE725"/>
                </a:solidFill>
                <a:latin typeface="Foco" panose="020B0504050202020203" pitchFamily="34" charset="0"/>
              </a:rPr>
              <a:t>’ </a:t>
            </a:r>
            <a:r>
              <a:rPr lang="en-GB" b="1" dirty="0" smtClean="0">
                <a:solidFill>
                  <a:srgbClr val="FEE725"/>
                </a:solidFill>
                <a:latin typeface="Foco" panose="020B0504050202020203" pitchFamily="34" charset="0"/>
              </a:rPr>
              <a:t>T  W A I T </a:t>
            </a:r>
          </a:p>
        </p:txBody>
      </p:sp>
    </p:spTree>
    <p:extLst>
      <p:ext uri="{BB962C8B-B14F-4D97-AF65-F5344CB8AC3E}">
        <p14:creationId xmlns:p14="http://schemas.microsoft.com/office/powerpoint/2010/main" val="2394642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6280150" y="6356350"/>
            <a:ext cx="5911850" cy="365125"/>
          </a:xfrm>
          <a:prstGeom prst="rect">
            <a:avLst/>
          </a:prstGeom>
        </p:spPr>
        <p:txBody>
          <a:bodyPr/>
          <a:lstStyle/>
          <a:p>
            <a:endParaRPr lang="en-GB" dirty="0">
              <a:solidFill>
                <a:srgbClr val="35372F"/>
              </a:solidFill>
            </a:endParaRPr>
          </a:p>
        </p:txBody>
      </p:sp>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srgbClr val="35372F"/>
              </a:solidFill>
            </a:endParaRPr>
          </a:p>
        </p:txBody>
      </p:sp>
      <p:sp>
        <p:nvSpPr>
          <p:cNvPr id="7"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srgbClr val="35372F"/>
              </a:solidFill>
            </a:endParaRPr>
          </a:p>
        </p:txBody>
      </p:sp>
      <p:sp>
        <p:nvSpPr>
          <p:cNvPr id="9" name="Rectangle 6"/>
          <p:cNvSpPr>
            <a:spLocks noChangeArrowheads="1"/>
          </p:cNvSpPr>
          <p:nvPr/>
        </p:nvSpPr>
        <p:spPr bwMode="auto">
          <a:xfrm>
            <a:off x="6810375" y="1839347"/>
            <a:ext cx="471792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dirty="0" smtClean="0">
                <a:solidFill>
                  <a:srgbClr val="35372F"/>
                </a:solidFill>
                <a:ea typeface="Calibri" panose="020F0502020204030204" pitchFamily="34" charset="0"/>
                <a:cs typeface="Times New Roman" panose="02020603050405020304" pitchFamily="18" charset="0"/>
              </a:rPr>
              <a:t>Allow students a few minutes to respond to the film with people sitting near to them.</a:t>
            </a:r>
          </a:p>
          <a:p>
            <a:pPr eaLnBrk="0" fontAlgn="base" hangingPunct="0">
              <a:spcBef>
                <a:spcPct val="0"/>
              </a:spcBef>
              <a:spcAft>
                <a:spcPct val="0"/>
              </a:spcAft>
            </a:pPr>
            <a:endParaRPr lang="en-GB" altLang="en-US" sz="2400" dirty="0">
              <a:solidFill>
                <a:srgbClr val="35372F"/>
              </a:solidFill>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GB" altLang="en-US" sz="2400" dirty="0" smtClean="0">
                <a:solidFill>
                  <a:srgbClr val="35372F"/>
                </a:solidFill>
                <a:ea typeface="Calibri" panose="020F0502020204030204" pitchFamily="34" charset="0"/>
                <a:cs typeface="Times New Roman" panose="02020603050405020304" pitchFamily="18" charset="0"/>
              </a:rPr>
              <a:t>After sharing their initial responses, ask them to consider the following questions:</a:t>
            </a:r>
            <a:endParaRPr lang="en-GB" altLang="en-US" sz="4000" dirty="0" smtClean="0">
              <a:solidFill>
                <a:srgbClr val="35372F"/>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1752" y="1616075"/>
            <a:ext cx="5554133" cy="3124200"/>
          </a:xfrm>
          <a:prstGeom prst="rect">
            <a:avLst/>
          </a:prstGeom>
        </p:spPr>
      </p:pic>
    </p:spTree>
    <p:extLst>
      <p:ext uri="{BB962C8B-B14F-4D97-AF65-F5344CB8AC3E}">
        <p14:creationId xmlns:p14="http://schemas.microsoft.com/office/powerpoint/2010/main" val="3921782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9529" y="1074833"/>
            <a:ext cx="3571653" cy="3571653"/>
          </a:xfrm>
          <a:prstGeom prst="rect">
            <a:avLst/>
          </a:prstGeom>
        </p:spPr>
      </p:pic>
      <p:sp>
        <p:nvSpPr>
          <p:cNvPr id="10" name="Rectangle 9"/>
          <p:cNvSpPr/>
          <p:nvPr/>
        </p:nvSpPr>
        <p:spPr>
          <a:xfrm>
            <a:off x="2576475" y="2265116"/>
            <a:ext cx="2637760" cy="1200329"/>
          </a:xfrm>
          <a:prstGeom prst="rect">
            <a:avLst/>
          </a:prstGeom>
        </p:spPr>
        <p:txBody>
          <a:bodyPr wrap="square">
            <a:spAutoFit/>
          </a:bodyPr>
          <a:lstStyle/>
          <a:p>
            <a:pPr algn="ctr"/>
            <a:r>
              <a:rPr lang="en-GB" sz="2400" dirty="0" smtClean="0"/>
              <a:t>What are the spoof ideas being raised in this film?</a:t>
            </a:r>
            <a:endParaRPr lang="en-GB" sz="2400" dirty="0"/>
          </a:p>
        </p:txBody>
      </p:sp>
      <p:pic>
        <p:nvPicPr>
          <p:cNvPr id="7"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9809" y="1874916"/>
            <a:ext cx="3397591" cy="3397591"/>
          </a:xfrm>
          <a:prstGeom prst="rect">
            <a:avLst/>
          </a:prstGeom>
        </p:spPr>
      </p:pic>
      <p:sp>
        <p:nvSpPr>
          <p:cNvPr id="11" name="TextBox 10"/>
          <p:cNvSpPr txBox="1"/>
          <p:nvPr/>
        </p:nvSpPr>
        <p:spPr>
          <a:xfrm>
            <a:off x="6651094" y="2973546"/>
            <a:ext cx="2655020" cy="1200329"/>
          </a:xfrm>
          <a:prstGeom prst="rect">
            <a:avLst/>
          </a:prstGeom>
          <a:noFill/>
        </p:spPr>
        <p:txBody>
          <a:bodyPr wrap="square" rtlCol="0">
            <a:spAutoFit/>
          </a:bodyPr>
          <a:lstStyle/>
          <a:p>
            <a:pPr algn="ctr"/>
            <a:r>
              <a:rPr lang="en-GB" sz="2400" dirty="0" smtClean="0"/>
              <a:t>What lessons can we take away from this campaign?</a:t>
            </a:r>
            <a:endParaRPr lang="en-GB" sz="2400" dirty="0"/>
          </a:p>
        </p:txBody>
      </p:sp>
    </p:spTree>
    <p:extLst>
      <p:ext uri="{BB962C8B-B14F-4D97-AF65-F5344CB8AC3E}">
        <p14:creationId xmlns:p14="http://schemas.microsoft.com/office/powerpoint/2010/main" val="289516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4|5.8|5.2|8.3|9.1|10"/>
</p:tagLst>
</file>

<file path=ppt/theme/theme1.xml><?xml version="1.0" encoding="utf-8"?>
<a:theme xmlns:a="http://schemas.openxmlformats.org/drawingml/2006/main" name="2_Office Theme">
  <a:themeElements>
    <a:clrScheme name="Custom 4">
      <a:dk1>
        <a:srgbClr val="35372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Foco"/>
        <a:ea typeface=""/>
        <a:cs typeface=""/>
      </a:majorFont>
      <a:minorFont>
        <a:latin typeface="Foc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1865</TotalTime>
  <Words>3317</Words>
  <Application>Microsoft Office PowerPoint</Application>
  <PresentationFormat>Widescreen</PresentationFormat>
  <Paragraphs>266</Paragraphs>
  <Slides>70</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70</vt:i4>
      </vt:variant>
    </vt:vector>
  </HeadingPairs>
  <TitlesOfParts>
    <vt:vector size="79" baseType="lpstr">
      <vt:lpstr>Arial</vt:lpstr>
      <vt:lpstr>Arial Rounded MT Bold</vt:lpstr>
      <vt:lpstr>Calibri</vt:lpstr>
      <vt:lpstr>Calibri Light</vt:lpstr>
      <vt:lpstr>Foco</vt:lpstr>
      <vt:lpstr>Foco Light</vt:lpstr>
      <vt:lpstr>Times New Roman</vt:lpstr>
      <vt:lpstr>2_Office Theme</vt:lpstr>
      <vt:lpstr>3_Office Theme</vt:lpstr>
      <vt:lpstr>PowerPoint Presentation</vt:lpstr>
      <vt:lpstr>PowerPoint Presentation</vt:lpstr>
      <vt:lpstr>In this lesson, students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Voluntourism?</vt:lpstr>
      <vt:lpstr>Voluntourism is…</vt:lpstr>
      <vt:lpstr>PowerPoint Presentation</vt:lpstr>
      <vt:lpstr>PowerPoint Presentation</vt:lpstr>
      <vt:lpstr>Who is doing it?</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voluntourism do more harm than good?  Volunteer holidays might seem virtuous, but they can create more problems than they solve. Should you volunteer abroad?  Jack Palfrey - World Travel Guide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She explains the idea as follows: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Musson</dc:creator>
  <cp:lastModifiedBy>Rachel Musson</cp:lastModifiedBy>
  <cp:revision>280</cp:revision>
  <dcterms:created xsi:type="dcterms:W3CDTF">2016-10-17T21:56:29Z</dcterms:created>
  <dcterms:modified xsi:type="dcterms:W3CDTF">2018-09-22T15:59:57Z</dcterms:modified>
</cp:coreProperties>
</file>