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53"/>
  </p:notesMasterIdLst>
  <p:handoutMasterIdLst>
    <p:handoutMasterId r:id="rId54"/>
  </p:handoutMasterIdLst>
  <p:sldIdLst>
    <p:sldId id="394" r:id="rId2"/>
    <p:sldId id="395" r:id="rId3"/>
    <p:sldId id="396" r:id="rId4"/>
    <p:sldId id="397" r:id="rId5"/>
    <p:sldId id="263" r:id="rId6"/>
    <p:sldId id="398" r:id="rId7"/>
    <p:sldId id="304" r:id="rId8"/>
    <p:sldId id="306" r:id="rId9"/>
    <p:sldId id="399" r:id="rId10"/>
    <p:sldId id="400" r:id="rId11"/>
    <p:sldId id="363"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8" r:id="rId34"/>
    <p:sldId id="386" r:id="rId35"/>
    <p:sldId id="401" r:id="rId36"/>
    <p:sldId id="391" r:id="rId37"/>
    <p:sldId id="392" r:id="rId38"/>
    <p:sldId id="393" r:id="rId39"/>
    <p:sldId id="402" r:id="rId40"/>
    <p:sldId id="403" r:id="rId41"/>
    <p:sldId id="309" r:id="rId42"/>
    <p:sldId id="310" r:id="rId43"/>
    <p:sldId id="353" r:id="rId44"/>
    <p:sldId id="354" r:id="rId45"/>
    <p:sldId id="355" r:id="rId46"/>
    <p:sldId id="356" r:id="rId47"/>
    <p:sldId id="357" r:id="rId48"/>
    <p:sldId id="358" r:id="rId49"/>
    <p:sldId id="359" r:id="rId50"/>
    <p:sldId id="361" r:id="rId51"/>
    <p:sldId id="40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3C2"/>
    <a:srgbClr val="3F8892"/>
    <a:srgbClr val="F9FCD0"/>
    <a:srgbClr val="B482DA"/>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31/01/2018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31/01/2018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1</a:t>
            </a:fld>
            <a:endParaRPr lang="en-GB" dirty="0"/>
          </a:p>
        </p:txBody>
      </p:sp>
    </p:spTree>
    <p:extLst>
      <p:ext uri="{BB962C8B-B14F-4D97-AF65-F5344CB8AC3E}">
        <p14:creationId xmlns:p14="http://schemas.microsoft.com/office/powerpoint/2010/main" val="344469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2</a:t>
            </a:fld>
            <a:endParaRPr lang="en-GB" dirty="0"/>
          </a:p>
        </p:txBody>
      </p:sp>
    </p:spTree>
    <p:extLst>
      <p:ext uri="{BB962C8B-B14F-4D97-AF65-F5344CB8AC3E}">
        <p14:creationId xmlns:p14="http://schemas.microsoft.com/office/powerpoint/2010/main" val="275510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4</a:t>
            </a:fld>
            <a:endParaRPr lang="en-GB" dirty="0"/>
          </a:p>
        </p:txBody>
      </p:sp>
    </p:spTree>
    <p:extLst>
      <p:ext uri="{BB962C8B-B14F-4D97-AF65-F5344CB8AC3E}">
        <p14:creationId xmlns:p14="http://schemas.microsoft.com/office/powerpoint/2010/main" val="412109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6</a:t>
            </a:fld>
            <a:endParaRPr lang="en-GB" dirty="0"/>
          </a:p>
        </p:txBody>
      </p:sp>
    </p:spTree>
    <p:extLst>
      <p:ext uri="{BB962C8B-B14F-4D97-AF65-F5344CB8AC3E}">
        <p14:creationId xmlns:p14="http://schemas.microsoft.com/office/powerpoint/2010/main" val="192522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10</a:t>
            </a:fld>
            <a:endParaRPr lang="en-GB" dirty="0"/>
          </a:p>
        </p:txBody>
      </p:sp>
    </p:spTree>
    <p:extLst>
      <p:ext uri="{BB962C8B-B14F-4D97-AF65-F5344CB8AC3E}">
        <p14:creationId xmlns:p14="http://schemas.microsoft.com/office/powerpoint/2010/main" val="166189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96D857-1BFC-4CE9-8576-68C81452330C}" type="slidenum">
              <a:rPr lang="en-GB" smtClean="0"/>
              <a:t>32</a:t>
            </a:fld>
            <a:endParaRPr lang="en-GB" dirty="0"/>
          </a:p>
        </p:txBody>
      </p:sp>
    </p:spTree>
    <p:extLst>
      <p:ext uri="{BB962C8B-B14F-4D97-AF65-F5344CB8AC3E}">
        <p14:creationId xmlns:p14="http://schemas.microsoft.com/office/powerpoint/2010/main" val="345223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35</a:t>
            </a:fld>
            <a:endParaRPr lang="en-GB" dirty="0"/>
          </a:p>
        </p:txBody>
      </p:sp>
    </p:spTree>
    <p:extLst>
      <p:ext uri="{BB962C8B-B14F-4D97-AF65-F5344CB8AC3E}">
        <p14:creationId xmlns:p14="http://schemas.microsoft.com/office/powerpoint/2010/main" val="2479898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40</a:t>
            </a:fld>
            <a:endParaRPr lang="en-GB" dirty="0"/>
          </a:p>
        </p:txBody>
      </p:sp>
    </p:spTree>
    <p:extLst>
      <p:ext uri="{BB962C8B-B14F-4D97-AF65-F5344CB8AC3E}">
        <p14:creationId xmlns:p14="http://schemas.microsoft.com/office/powerpoint/2010/main" val="2865822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51</a:t>
            </a:fld>
            <a:endParaRPr lang="en-GB" dirty="0"/>
          </a:p>
        </p:txBody>
      </p:sp>
    </p:spTree>
    <p:extLst>
      <p:ext uri="{BB962C8B-B14F-4D97-AF65-F5344CB8AC3E}">
        <p14:creationId xmlns:p14="http://schemas.microsoft.com/office/powerpoint/2010/main" val="53193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smtClean="0"/>
              <a:t>www.thoughtboxeducation.com</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0787980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954634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1608222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31/01/2018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303299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31/01/2018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59661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31/01/2018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3354159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31/01/2018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30187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smtClean="0"/>
              <a:t>31/01/2018</a:t>
            </a:fld>
            <a:endParaRPr lang="en-GB"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96825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smtClean="0"/>
              <a:t>31/01/2018</a:t>
            </a:fld>
            <a:endParaRPr lang="en-GB" dirty="0"/>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4105064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31/01/2018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397000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31/01/2018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414567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6379085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31/01/2018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2439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31/01/2018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11853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31/01/2018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596834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31/01/2018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77054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0835395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7728287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6194688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0036782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6402236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3177544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609394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125757"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WASTE</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a:t>
            </a:r>
            <a:r>
              <a:rPr lang="en-US" sz="1200" baseline="0" dirty="0" smtClean="0">
                <a:solidFill>
                  <a:srgbClr val="252823"/>
                </a:solidFill>
              </a:rPr>
              <a:t>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4118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50" r:id="rId22"/>
    <p:sldLayoutId id="2147483660" r:id="rId2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bbc.co.uk/news/magazine-30849473"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dailymail.co.uk/femail/article-1350447/Women-waste-1-6bn-clothes-Guilt-prevents-wardrobe-clear-out.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prosumer-report.com/blog/2014/05/13/new-research-from-havas-worldwide-reveals-shift-in-consumption-pattern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9GorqroigqM" TargetMode="External"/><Relationship Id="rId2" Type="http://schemas.openxmlformats.org/officeDocument/2006/relationships/hyperlink" Target="http://storyofstuff.or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9Gorqroigq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908800"/>
          </a:xfrm>
          <a:prstGeom prst="rect">
            <a:avLst/>
          </a:prstGeom>
        </p:spPr>
      </p:pic>
      <p:sp>
        <p:nvSpPr>
          <p:cNvPr id="10" name="Oval 9"/>
          <p:cNvSpPr/>
          <p:nvPr/>
        </p:nvSpPr>
        <p:spPr>
          <a:xfrm>
            <a:off x="3534280" y="870257"/>
            <a:ext cx="5123435" cy="5168286"/>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766180" y="2900402"/>
            <a:ext cx="4659631" cy="1107996"/>
          </a:xfrm>
          <a:prstGeom prst="rect">
            <a:avLst/>
          </a:prstGeom>
          <a:noFill/>
        </p:spPr>
        <p:txBody>
          <a:bodyPr wrap="square" rtlCol="0">
            <a:spAutoFit/>
          </a:bodyPr>
          <a:lstStyle/>
          <a:p>
            <a:pPr algn="ctr"/>
            <a:r>
              <a:rPr lang="en-GB" sz="4800" b="1" dirty="0" smtClean="0">
                <a:solidFill>
                  <a:schemeClr val="bg1"/>
                </a:solidFill>
                <a:latin typeface="Foco" panose="020B0504050202020203" pitchFamily="34" charset="0"/>
              </a:rPr>
              <a:t>W A S T E</a:t>
            </a:r>
            <a:endParaRPr lang="en-GB" sz="2400" b="1" dirty="0" smtClean="0">
              <a:solidFill>
                <a:schemeClr val="bg1"/>
              </a:solidFill>
              <a:latin typeface="Foco" panose="020B0504050202020203" pitchFamily="34" charset="0"/>
            </a:endParaRPr>
          </a:p>
          <a:p>
            <a:pPr algn="ctr"/>
            <a:r>
              <a:rPr lang="en-GB" b="1" dirty="0" smtClean="0">
                <a:solidFill>
                  <a:srgbClr val="FEE725"/>
                </a:solidFill>
                <a:latin typeface="Foco" panose="020B0504050202020203" pitchFamily="34" charset="0"/>
              </a:rPr>
              <a:t>E N V I R O N M E N T A L  E N G A G E M E N T</a:t>
            </a:r>
          </a:p>
        </p:txBody>
      </p:sp>
      <p:sp>
        <p:nvSpPr>
          <p:cNvPr id="13" name="TextBox 12"/>
          <p:cNvSpPr txBox="1"/>
          <p:nvPr/>
        </p:nvSpPr>
        <p:spPr>
          <a:xfrm>
            <a:off x="4236971" y="4760610"/>
            <a:ext cx="3718051" cy="830997"/>
          </a:xfrm>
          <a:prstGeom prst="rect">
            <a:avLst/>
          </a:prstGeom>
          <a:noFill/>
        </p:spPr>
        <p:txBody>
          <a:bodyPr wrap="square" rtlCol="0">
            <a:spAutoFit/>
          </a:bodyPr>
          <a:lstStyle/>
          <a:p>
            <a:pPr algn="ctr"/>
            <a:r>
              <a:rPr lang="en-GB" sz="2400" b="1" dirty="0">
                <a:solidFill>
                  <a:schemeClr val="bg1"/>
                </a:solidFill>
                <a:latin typeface="+mj-lt"/>
                <a:ea typeface="Times New Roman" panose="02020603050405020304" pitchFamily="18" charset="0"/>
                <a:cs typeface="Times New Roman" panose="02020603050405020304" pitchFamily="18" charset="0"/>
              </a:rPr>
              <a:t>Y9&amp;10 </a:t>
            </a:r>
            <a:r>
              <a:rPr lang="en-GB" sz="2400" dirty="0" smtClean="0">
                <a:solidFill>
                  <a:schemeClr val="bg1"/>
                </a:solidFill>
                <a:latin typeface="+mj-lt"/>
                <a:ea typeface="Times New Roman" panose="02020603050405020304" pitchFamily="18" charset="0"/>
                <a:cs typeface="Times New Roman" panose="02020603050405020304" pitchFamily="18" charset="0"/>
              </a:rPr>
              <a:t> </a:t>
            </a:r>
          </a:p>
          <a:p>
            <a:pPr algn="ctr"/>
            <a:r>
              <a:rPr lang="en-GB" sz="2400" b="1" dirty="0" smtClean="0">
                <a:solidFill>
                  <a:schemeClr val="bg1"/>
                </a:solidFill>
                <a:latin typeface="+mj-lt"/>
                <a:ea typeface="Times New Roman" panose="02020603050405020304" pitchFamily="18" charset="0"/>
                <a:cs typeface="Times New Roman" panose="02020603050405020304" pitchFamily="18" charset="0"/>
              </a:rPr>
              <a:t>13</a:t>
            </a:r>
            <a:r>
              <a:rPr lang="en-GB" sz="2400" dirty="0" smtClean="0">
                <a:solidFill>
                  <a:schemeClr val="bg1"/>
                </a:solidFill>
                <a:latin typeface="+mj-lt"/>
                <a:ea typeface="Times New Roman" panose="02020603050405020304" pitchFamily="18" charset="0"/>
                <a:cs typeface="Times New Roman" panose="02020603050405020304" pitchFamily="18" charset="0"/>
              </a:rPr>
              <a:t>-</a:t>
            </a:r>
            <a:r>
              <a:rPr lang="en-GB" sz="2400" b="1" dirty="0" smtClean="0">
                <a:solidFill>
                  <a:schemeClr val="bg1"/>
                </a:solidFill>
                <a:latin typeface="+mj-lt"/>
                <a:ea typeface="Times New Roman" panose="02020603050405020304" pitchFamily="18" charset="0"/>
                <a:cs typeface="Times New Roman" panose="02020603050405020304" pitchFamily="18" charset="0"/>
              </a:rPr>
              <a:t>15 </a:t>
            </a:r>
            <a:r>
              <a:rPr lang="en-GB" sz="2400" b="1" dirty="0">
                <a:solidFill>
                  <a:schemeClr val="bg1"/>
                </a:solidFill>
                <a:latin typeface="+mj-lt"/>
                <a:ea typeface="Times New Roman" panose="02020603050405020304" pitchFamily="18" charset="0"/>
                <a:cs typeface="Times New Roman" panose="02020603050405020304" pitchFamily="18" charset="0"/>
              </a:rPr>
              <a:t>years</a:t>
            </a:r>
            <a:endParaRPr lang="en-GB" sz="2400" b="1" dirty="0">
              <a:solidFill>
                <a:schemeClr val="bg1"/>
              </a:solidFill>
              <a:latin typeface="+mj-lt"/>
              <a:ea typeface="Times New Roman" panose="02020603050405020304" pitchFamily="18"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0200" y="296516"/>
            <a:ext cx="1430027" cy="573741"/>
          </a:xfrm>
          <a:prstGeom prst="rect">
            <a:avLst/>
          </a:prstGeom>
        </p:spPr>
      </p:pic>
    </p:spTree>
    <p:extLst>
      <p:ext uri="{BB962C8B-B14F-4D97-AF65-F5344CB8AC3E}">
        <p14:creationId xmlns:p14="http://schemas.microsoft.com/office/powerpoint/2010/main" val="1444044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6758"/>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TextBox 9"/>
          <p:cNvSpPr txBox="1"/>
          <p:nvPr/>
        </p:nvSpPr>
        <p:spPr>
          <a:xfrm>
            <a:off x="8299443" y="4229100"/>
            <a:ext cx="3620959" cy="1292662"/>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T H E  W A S T E  Q U I Z</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215619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994" y="1568640"/>
            <a:ext cx="10515600" cy="5152835"/>
          </a:xfrm>
        </p:spPr>
        <p:txBody>
          <a:bodyPr>
            <a:normAutofit/>
          </a:bodyPr>
          <a:lstStyle/>
          <a:p>
            <a:pPr marL="514350" indent="-514350">
              <a:buFont typeface="+mj-lt"/>
              <a:buAutoNum type="arabicPeriod"/>
            </a:pPr>
            <a:r>
              <a:rPr lang="en-GB" sz="2400" dirty="0" smtClean="0"/>
              <a:t>Split the class into small groups of 3-5 people.</a:t>
            </a:r>
          </a:p>
          <a:p>
            <a:pPr marL="514350" indent="-514350">
              <a:buFont typeface="+mj-lt"/>
              <a:buAutoNum type="arabicPeriod"/>
            </a:pPr>
            <a:endParaRPr lang="en-GB" sz="2400" dirty="0" smtClean="0"/>
          </a:p>
          <a:p>
            <a:pPr marL="514350" indent="-514350">
              <a:buFont typeface="+mj-lt"/>
              <a:buAutoNum type="arabicPeriod"/>
            </a:pPr>
            <a:r>
              <a:rPr lang="en-GB" sz="2400" dirty="0" smtClean="0"/>
              <a:t>Hand out a piece of scrap paper and ask teams to number from 1-10 on their page.</a:t>
            </a:r>
          </a:p>
          <a:p>
            <a:pPr marL="514350" indent="-514350">
              <a:buFont typeface="+mj-lt"/>
              <a:buAutoNum type="arabicPeriod"/>
            </a:pPr>
            <a:endParaRPr lang="en-GB" sz="2400" dirty="0" smtClean="0"/>
          </a:p>
          <a:p>
            <a:pPr marL="514350" indent="-514350">
              <a:buFont typeface="+mj-lt"/>
              <a:buAutoNum type="arabicPeriod"/>
            </a:pPr>
            <a:r>
              <a:rPr lang="en-GB" sz="2400" dirty="0" smtClean="0"/>
              <a:t>The following quiz is a multiple-choice quiz, so all they need to write down is the letter corresponding to their answer.</a:t>
            </a:r>
          </a:p>
          <a:p>
            <a:pPr marL="514350" indent="-514350">
              <a:buFont typeface="+mj-lt"/>
              <a:buAutoNum type="arabicPeriod"/>
            </a:pPr>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1026" name="Picture 2" descr="http://maxpixel.freegreatpicture.com/static/photo/1x/Memo-Pencil-Publish-Writing-Notepad-Author-Note-11759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86061" y="4005389"/>
            <a:ext cx="2009831" cy="21406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6340" y="943018"/>
            <a:ext cx="5659691" cy="523220"/>
          </a:xfrm>
          <a:prstGeom prst="rect">
            <a:avLst/>
          </a:prstGeom>
        </p:spPr>
        <p:txBody>
          <a:bodyPr wrap="none">
            <a:spAutoFit/>
          </a:bodyPr>
          <a:lstStyle/>
          <a:p>
            <a:pPr algn="ctr"/>
            <a:r>
              <a:rPr lang="en-GB" sz="2800" b="1" dirty="0">
                <a:latin typeface="+mj-lt"/>
              </a:rPr>
              <a:t>“How much rubbish do you know?!”</a:t>
            </a:r>
            <a:endParaRPr lang="en-GB" sz="2800" b="1" dirty="0">
              <a:latin typeface="+mj-lt"/>
            </a:endParaRPr>
          </a:p>
        </p:txBody>
      </p:sp>
    </p:spTree>
    <p:extLst>
      <p:ext uri="{BB962C8B-B14F-4D97-AF65-F5344CB8AC3E}">
        <p14:creationId xmlns:p14="http://schemas.microsoft.com/office/powerpoint/2010/main" val="2885070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72" y="544514"/>
            <a:ext cx="10515600" cy="1892300"/>
          </a:xfrm>
        </p:spPr>
        <p:txBody>
          <a:bodyPr>
            <a:normAutofit fontScale="90000"/>
          </a:bodyPr>
          <a:lstStyle/>
          <a:p>
            <a:r>
              <a:rPr lang="en-GB" b="1" dirty="0"/>
              <a:t>1. Approximately how much </a:t>
            </a:r>
            <a:r>
              <a:rPr lang="en-GB" b="1" dirty="0" smtClean="0"/>
              <a:t>food </a:t>
            </a:r>
            <a:r>
              <a:rPr lang="en-GB" b="1" dirty="0"/>
              <a:t>produced </a:t>
            </a:r>
            <a:r>
              <a:rPr lang="en-GB" b="1" dirty="0" smtClean="0"/>
              <a:t>across the world each year gets </a:t>
            </a:r>
            <a:r>
              <a:rPr lang="en-GB" b="1" dirty="0" smtClean="0"/>
              <a:t>thrown away, </a:t>
            </a:r>
            <a:r>
              <a:rPr lang="en-GB" b="1" dirty="0" smtClean="0"/>
              <a:t>rejected or </a:t>
            </a:r>
            <a:r>
              <a:rPr lang="en-GB" b="1" dirty="0" smtClean="0"/>
              <a:t>wasted</a:t>
            </a:r>
            <a:r>
              <a:rPr lang="en-GB" b="1" dirty="0" smtClean="0"/>
              <a:t>?</a:t>
            </a:r>
            <a:endParaRPr lang="en-GB" dirty="0"/>
          </a:p>
        </p:txBody>
      </p:sp>
      <p:sp>
        <p:nvSpPr>
          <p:cNvPr id="3" name="Content Placeholder 2"/>
          <p:cNvSpPr>
            <a:spLocks noGrp="1"/>
          </p:cNvSpPr>
          <p:nvPr>
            <p:ph idx="1"/>
          </p:nvPr>
        </p:nvSpPr>
        <p:spPr>
          <a:xfrm>
            <a:off x="838200" y="2962275"/>
            <a:ext cx="10515600" cy="3214688"/>
          </a:xfrm>
        </p:spPr>
        <p:txBody>
          <a:bodyPr>
            <a:normAutofit/>
          </a:bodyPr>
          <a:lstStyle/>
          <a:p>
            <a:pPr marL="514350" indent="-514350">
              <a:buFont typeface="+mj-lt"/>
              <a:buAutoNum type="alphaLcParenR"/>
            </a:pPr>
            <a:r>
              <a:rPr lang="en-GB" sz="3200" dirty="0"/>
              <a:t>One third</a:t>
            </a:r>
          </a:p>
          <a:p>
            <a:pPr marL="514350" indent="-514350">
              <a:buFont typeface="+mj-lt"/>
              <a:buAutoNum type="alphaLcParenR"/>
            </a:pPr>
            <a:r>
              <a:rPr lang="en-GB" sz="3200" dirty="0"/>
              <a:t>One half</a:t>
            </a:r>
          </a:p>
          <a:p>
            <a:pPr marL="514350" indent="-514350">
              <a:buFont typeface="+mj-lt"/>
              <a:buAutoNum type="alphaLcParenR"/>
            </a:pPr>
            <a:r>
              <a:rPr lang="en-GB" sz="3200" dirty="0"/>
              <a:t>One quarter</a:t>
            </a:r>
          </a:p>
          <a:p>
            <a:pPr marL="514350" indent="-514350">
              <a:buFont typeface="+mj-lt"/>
              <a:buAutoNum type="alphaLcParenR"/>
            </a:pPr>
            <a:r>
              <a:rPr lang="en-GB" sz="3200" dirty="0"/>
              <a:t>One eighth</a:t>
            </a:r>
          </a:p>
        </p:txBody>
      </p:sp>
      <p:pic>
        <p:nvPicPr>
          <p:cNvPr id="8" name="Picture 7" descr="https://upload.wikimedia.org/wikipedia/commons/6/63/42.4_kg_of_food_found_in_New_Zealand_household_rubbish_bins.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306824" y="2436814"/>
            <a:ext cx="6197727" cy="3572700"/>
          </a:xfrm>
          <a:prstGeom prst="rect">
            <a:avLst/>
          </a:prstGeom>
          <a:noFill/>
          <a:extLst/>
        </p:spPr>
      </p:pic>
    </p:spTree>
    <p:extLst>
      <p:ext uri="{BB962C8B-B14F-4D97-AF65-F5344CB8AC3E}">
        <p14:creationId xmlns:p14="http://schemas.microsoft.com/office/powerpoint/2010/main" val="180937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79" y="890587"/>
            <a:ext cx="11822049" cy="1892300"/>
          </a:xfrm>
        </p:spPr>
        <p:txBody>
          <a:bodyPr>
            <a:normAutofit fontScale="90000"/>
          </a:bodyPr>
          <a:lstStyle/>
          <a:p>
            <a:r>
              <a:rPr lang="en-GB" b="1" dirty="0"/>
              <a:t>2. Every year we dump a massive 2.12 billion tons of waste. If all this waste was put </a:t>
            </a:r>
            <a:r>
              <a:rPr lang="en-GB" b="1" dirty="0" smtClean="0"/>
              <a:t>into rubbish trucks lined up back to back, how many times would they wrap around the world?</a:t>
            </a:r>
            <a:endParaRPr lang="en-GB" b="1" dirty="0"/>
          </a:p>
        </p:txBody>
      </p:sp>
      <p:sp>
        <p:nvSpPr>
          <p:cNvPr id="3" name="Content Placeholder 2"/>
          <p:cNvSpPr>
            <a:spLocks noGrp="1"/>
          </p:cNvSpPr>
          <p:nvPr>
            <p:ph idx="1"/>
          </p:nvPr>
        </p:nvSpPr>
        <p:spPr>
          <a:xfrm>
            <a:off x="1871474" y="3331075"/>
            <a:ext cx="10515600" cy="3214688"/>
          </a:xfrm>
        </p:spPr>
        <p:txBody>
          <a:bodyPr>
            <a:normAutofit/>
          </a:bodyPr>
          <a:lstStyle/>
          <a:p>
            <a:pPr marL="514350" indent="-514350">
              <a:buFont typeface="+mj-lt"/>
              <a:buAutoNum type="alphaLcParenR"/>
            </a:pPr>
            <a:r>
              <a:rPr lang="en-GB" sz="3200" dirty="0" smtClean="0"/>
              <a:t>4</a:t>
            </a:r>
            <a:endParaRPr lang="en-GB" sz="3200" dirty="0"/>
          </a:p>
          <a:p>
            <a:pPr marL="514350" indent="-514350">
              <a:buFont typeface="+mj-lt"/>
              <a:buAutoNum type="alphaLcParenR"/>
            </a:pPr>
            <a:r>
              <a:rPr lang="en-GB" sz="3200" dirty="0" smtClean="0"/>
              <a:t>17</a:t>
            </a:r>
            <a:endParaRPr lang="en-GB" sz="3200" dirty="0"/>
          </a:p>
          <a:p>
            <a:pPr marL="514350" indent="-514350">
              <a:buFont typeface="+mj-lt"/>
              <a:buAutoNum type="alphaLcParenR"/>
            </a:pPr>
            <a:r>
              <a:rPr lang="en-GB" sz="3200" dirty="0" smtClean="0"/>
              <a:t>24</a:t>
            </a:r>
            <a:endParaRPr lang="en-GB" sz="3200" dirty="0"/>
          </a:p>
          <a:p>
            <a:pPr marL="514350" indent="-514350">
              <a:buFont typeface="+mj-lt"/>
              <a:buAutoNum type="alphaLcParenR"/>
            </a:pPr>
            <a:r>
              <a:rPr lang="en-GB" sz="3200" dirty="0" smtClean="0"/>
              <a:t>28</a:t>
            </a:r>
            <a:endParaRPr lang="en-GB" sz="3200" dirty="0"/>
          </a:p>
        </p:txBody>
      </p:sp>
      <p:pic>
        <p:nvPicPr>
          <p:cNvPr id="1028" name="Picture 4" descr="https://c1.staticflickr.com/1/29/53178920_88c95482c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0952" y="3479535"/>
            <a:ext cx="4210939" cy="260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8549"/>
            <a:ext cx="11163300" cy="1892300"/>
          </a:xfrm>
        </p:spPr>
        <p:txBody>
          <a:bodyPr>
            <a:normAutofit/>
          </a:bodyPr>
          <a:lstStyle/>
          <a:p>
            <a:r>
              <a:rPr lang="en-GB" b="1" dirty="0"/>
              <a:t>3. 99 percent of the stuff we buy is </a:t>
            </a:r>
            <a:r>
              <a:rPr lang="en-GB" b="1" dirty="0" smtClean="0"/>
              <a:t>thrown away within how long?</a:t>
            </a:r>
            <a:endParaRPr lang="en-GB" b="1" dirty="0"/>
          </a:p>
        </p:txBody>
      </p:sp>
      <p:sp>
        <p:nvSpPr>
          <p:cNvPr id="3" name="Content Placeholder 2"/>
          <p:cNvSpPr>
            <a:spLocks noGrp="1"/>
          </p:cNvSpPr>
          <p:nvPr>
            <p:ph idx="1"/>
          </p:nvPr>
        </p:nvSpPr>
        <p:spPr>
          <a:xfrm>
            <a:off x="883920" y="3017139"/>
            <a:ext cx="10515600" cy="3214688"/>
          </a:xfrm>
        </p:spPr>
        <p:txBody>
          <a:bodyPr>
            <a:normAutofit/>
          </a:bodyPr>
          <a:lstStyle/>
          <a:p>
            <a:pPr marL="514350" indent="-514350">
              <a:buFont typeface="+mj-lt"/>
              <a:buAutoNum type="alphaLcParenR"/>
            </a:pPr>
            <a:r>
              <a:rPr lang="en-GB" sz="3600" dirty="0" smtClean="0"/>
              <a:t>6 months</a:t>
            </a:r>
            <a:endParaRPr lang="en-GB" sz="3600" dirty="0"/>
          </a:p>
          <a:p>
            <a:pPr marL="514350" indent="-514350">
              <a:buFont typeface="+mj-lt"/>
              <a:buAutoNum type="alphaLcParenR"/>
            </a:pPr>
            <a:r>
              <a:rPr lang="en-GB" sz="3600" dirty="0" smtClean="0"/>
              <a:t>2 years</a:t>
            </a:r>
            <a:endParaRPr lang="en-GB" sz="3600" dirty="0"/>
          </a:p>
          <a:p>
            <a:pPr marL="514350" indent="-514350">
              <a:buFont typeface="+mj-lt"/>
              <a:buAutoNum type="alphaLcParenR"/>
            </a:pPr>
            <a:r>
              <a:rPr lang="en-GB" sz="3600" dirty="0" smtClean="0"/>
              <a:t>8 years</a:t>
            </a:r>
            <a:endParaRPr lang="en-GB" sz="3600" dirty="0"/>
          </a:p>
          <a:p>
            <a:pPr marL="514350" indent="-514350">
              <a:buFont typeface="+mj-lt"/>
              <a:buAutoNum type="alphaLcParenR"/>
            </a:pPr>
            <a:r>
              <a:rPr lang="en-GB" sz="3600" dirty="0" smtClean="0"/>
              <a:t>17 years</a:t>
            </a:r>
            <a:endParaRPr lang="en-GB" sz="3600" dirty="0"/>
          </a:p>
        </p:txBody>
      </p:sp>
      <p:pic>
        <p:nvPicPr>
          <p:cNvPr id="2050" name="Picture 2" descr="http://maxpixel.freegreatpicture.com/static/photo/1x/Garbage-Pile-Junk-Disposal-Dump-Landfill-Litter-18460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89703" y="2012262"/>
            <a:ext cx="6044311" cy="402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37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2" y="598488"/>
            <a:ext cx="11725275" cy="1892300"/>
          </a:xfrm>
        </p:spPr>
        <p:txBody>
          <a:bodyPr>
            <a:normAutofit fontScale="90000"/>
          </a:bodyPr>
          <a:lstStyle/>
          <a:p>
            <a:r>
              <a:rPr lang="en-GB" b="1" dirty="0"/>
              <a:t>4. </a:t>
            </a:r>
            <a:r>
              <a:rPr lang="en-GB" b="1" dirty="0" smtClean="0"/>
              <a:t>How many double </a:t>
            </a:r>
            <a:r>
              <a:rPr lang="en-GB" b="1" dirty="0"/>
              <a:t>decker buses c</a:t>
            </a:r>
            <a:r>
              <a:rPr lang="en-GB" b="1" dirty="0" smtClean="0"/>
              <a:t>ould be filled with the electronic waste produced across the world each year?</a:t>
            </a:r>
            <a:endParaRPr lang="en-GB" b="1" dirty="0"/>
          </a:p>
        </p:txBody>
      </p:sp>
      <p:sp>
        <p:nvSpPr>
          <p:cNvPr id="3" name="Content Placeholder 2"/>
          <p:cNvSpPr>
            <a:spLocks noGrp="1"/>
          </p:cNvSpPr>
          <p:nvPr>
            <p:ph idx="1"/>
          </p:nvPr>
        </p:nvSpPr>
        <p:spPr>
          <a:xfrm>
            <a:off x="902208" y="3141663"/>
            <a:ext cx="10515600" cy="3214688"/>
          </a:xfrm>
        </p:spPr>
        <p:txBody>
          <a:bodyPr>
            <a:normAutofit/>
          </a:bodyPr>
          <a:lstStyle/>
          <a:p>
            <a:pPr marL="514350" indent="-514350">
              <a:buFont typeface="+mj-lt"/>
              <a:buAutoNum type="alphaLcParenR"/>
            </a:pPr>
            <a:r>
              <a:rPr lang="en-GB" sz="3200" dirty="0" smtClean="0"/>
              <a:t>100,000</a:t>
            </a:r>
          </a:p>
          <a:p>
            <a:pPr marL="514350" indent="-514350">
              <a:buFont typeface="+mj-lt"/>
              <a:buAutoNum type="alphaLcParenR"/>
            </a:pPr>
            <a:r>
              <a:rPr lang="en-GB" sz="3200" dirty="0" smtClean="0"/>
              <a:t>500,000</a:t>
            </a:r>
          </a:p>
          <a:p>
            <a:pPr marL="514350" indent="-514350">
              <a:buFont typeface="+mj-lt"/>
              <a:buAutoNum type="alphaLcParenR"/>
            </a:pPr>
            <a:r>
              <a:rPr lang="en-GB" sz="3200" dirty="0" smtClean="0"/>
              <a:t>1 million</a:t>
            </a:r>
          </a:p>
          <a:p>
            <a:pPr marL="514350" indent="-514350">
              <a:buFont typeface="+mj-lt"/>
              <a:buAutoNum type="alphaLcParenR"/>
            </a:pPr>
            <a:r>
              <a:rPr lang="en-GB" sz="3200" dirty="0" smtClean="0"/>
              <a:t>4 million (50 mil tonnes)</a:t>
            </a:r>
            <a:endParaRPr lang="en-GB" sz="3200" dirty="0"/>
          </a:p>
        </p:txBody>
      </p:sp>
      <p:pic>
        <p:nvPicPr>
          <p:cNvPr id="3078" name="Picture 6" descr="https://upload.wikimedia.org/wikipedia/commons/thumb/9/94/ROUTE_M85_BERLIN_MAN_DOUBLE_DECKER_BUS_NEAR_THE_BUNDERSTAG_BERLIN_MAN_DOUBLE_DECK_BUS_BERLIN_GERMANY_APRIL_2012_(7280220494).jpg/1280px-ROUTE_M85_BERLIN_MAN_DOUBLE_DECKER_BUS_NEAR_THE_BUNDERSTAG_BERLIN_MAN_DOUBLE_DECK_BUS_BERLIN_GERMANY_APRIL_2012_(728022049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297168" y="2649475"/>
            <a:ext cx="5187303" cy="316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72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747951"/>
            <a:ext cx="11410950" cy="1892300"/>
          </a:xfrm>
        </p:spPr>
        <p:txBody>
          <a:bodyPr>
            <a:normAutofit fontScale="90000"/>
          </a:bodyPr>
          <a:lstStyle/>
          <a:p>
            <a:r>
              <a:rPr lang="en-GB" b="1" dirty="0"/>
              <a:t>5. </a:t>
            </a:r>
            <a:r>
              <a:rPr lang="en-GB" b="1" dirty="0" smtClean="0"/>
              <a:t>What percentage of fruit </a:t>
            </a:r>
            <a:r>
              <a:rPr lang="en-GB" b="1" dirty="0"/>
              <a:t>and vegetables are rejected by supermarkets </a:t>
            </a:r>
            <a:r>
              <a:rPr lang="en-GB" b="1" dirty="0" smtClean="0"/>
              <a:t>because they don</a:t>
            </a:r>
            <a:r>
              <a:rPr lang="en-GB" dirty="0" smtClean="0"/>
              <a:t>’</a:t>
            </a:r>
            <a:r>
              <a:rPr lang="en-GB" b="1" dirty="0" smtClean="0"/>
              <a:t>t</a:t>
            </a:r>
            <a:r>
              <a:rPr lang="en-GB" dirty="0" smtClean="0"/>
              <a:t> </a:t>
            </a:r>
            <a:r>
              <a:rPr lang="en-GB" dirty="0" smtClean="0"/>
              <a:t>“</a:t>
            </a:r>
            <a:r>
              <a:rPr lang="en-GB" b="1" dirty="0" smtClean="0"/>
              <a:t>look </a:t>
            </a:r>
            <a:r>
              <a:rPr lang="en-GB" b="1" dirty="0" smtClean="0"/>
              <a:t>right</a:t>
            </a:r>
            <a:r>
              <a:rPr lang="en-GB" dirty="0" smtClean="0"/>
              <a:t>”</a:t>
            </a:r>
            <a:r>
              <a:rPr lang="en-GB" b="1" dirty="0" smtClean="0"/>
              <a:t>?</a:t>
            </a:r>
            <a:endParaRPr lang="en-GB" b="1" dirty="0"/>
          </a:p>
        </p:txBody>
      </p:sp>
      <p:sp>
        <p:nvSpPr>
          <p:cNvPr id="3" name="Content Placeholder 2"/>
          <p:cNvSpPr>
            <a:spLocks noGrp="1"/>
          </p:cNvSpPr>
          <p:nvPr>
            <p:ph idx="1"/>
          </p:nvPr>
        </p:nvSpPr>
        <p:spPr>
          <a:xfrm>
            <a:off x="1569720" y="2940821"/>
            <a:ext cx="10515600" cy="3214688"/>
          </a:xfrm>
        </p:spPr>
        <p:txBody>
          <a:bodyPr>
            <a:normAutofit/>
          </a:bodyPr>
          <a:lstStyle/>
          <a:p>
            <a:pPr marL="514350" indent="-514350">
              <a:buFont typeface="+mj-lt"/>
              <a:buAutoNum type="alphaLcParenR"/>
            </a:pPr>
            <a:r>
              <a:rPr lang="en-GB" sz="3200" dirty="0" smtClean="0"/>
              <a:t>5%</a:t>
            </a:r>
            <a:endParaRPr lang="en-GB" sz="3200" dirty="0"/>
          </a:p>
          <a:p>
            <a:pPr marL="514350" indent="-514350">
              <a:buFont typeface="+mj-lt"/>
              <a:buAutoNum type="alphaLcParenR"/>
            </a:pPr>
            <a:r>
              <a:rPr lang="en-GB" sz="3200" dirty="0" smtClean="0"/>
              <a:t>15%</a:t>
            </a:r>
            <a:endParaRPr lang="en-GB" sz="3200" dirty="0"/>
          </a:p>
          <a:p>
            <a:pPr marL="514350" indent="-514350">
              <a:buFont typeface="+mj-lt"/>
              <a:buAutoNum type="alphaLcParenR"/>
            </a:pPr>
            <a:r>
              <a:rPr lang="en-GB" sz="3200" dirty="0" smtClean="0"/>
              <a:t>25%</a:t>
            </a:r>
            <a:endParaRPr lang="en-GB" sz="3200" dirty="0"/>
          </a:p>
          <a:p>
            <a:pPr marL="514350" indent="-514350">
              <a:buFont typeface="+mj-lt"/>
              <a:buAutoNum type="alphaLcParenR"/>
            </a:pPr>
            <a:r>
              <a:rPr lang="en-GB" sz="3200" dirty="0" smtClean="0"/>
              <a:t>30%</a:t>
            </a:r>
            <a:endParaRPr lang="en-GB" sz="3200" dirty="0"/>
          </a:p>
        </p:txBody>
      </p:sp>
      <p:pic>
        <p:nvPicPr>
          <p:cNvPr id="4098" name="Picture 2" descr="https://c2.staticflickr.com/4/3828/9267683887_bfd8ce8c16_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29325" y="2746217"/>
            <a:ext cx="3712464" cy="352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87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92300"/>
          </a:xfrm>
        </p:spPr>
        <p:txBody>
          <a:bodyPr>
            <a:normAutofit fontScale="90000"/>
          </a:bodyPr>
          <a:lstStyle/>
          <a:p>
            <a:r>
              <a:rPr lang="en-GB" b="1" dirty="0"/>
              <a:t>6. The number of disposable nappies </a:t>
            </a:r>
            <a:r>
              <a:rPr lang="en-GB" b="1" dirty="0" smtClean="0"/>
              <a:t>an average baby </a:t>
            </a:r>
            <a:r>
              <a:rPr lang="en-GB" b="1" dirty="0"/>
              <a:t>gets through </a:t>
            </a:r>
            <a:r>
              <a:rPr lang="en-GB" b="1" dirty="0" smtClean="0"/>
              <a:t>in their childhood weighs </a:t>
            </a:r>
            <a:r>
              <a:rPr lang="en-GB" b="1" dirty="0"/>
              <a:t>the same </a:t>
            </a:r>
            <a:r>
              <a:rPr lang="en-GB" b="1" dirty="0" smtClean="0"/>
              <a:t>as what? </a:t>
            </a:r>
            <a:endParaRPr lang="en-GB" b="1" dirty="0"/>
          </a:p>
        </p:txBody>
      </p:sp>
      <p:sp>
        <p:nvSpPr>
          <p:cNvPr id="3" name="Content Placeholder 2"/>
          <p:cNvSpPr>
            <a:spLocks noGrp="1"/>
          </p:cNvSpPr>
          <p:nvPr>
            <p:ph idx="1"/>
          </p:nvPr>
        </p:nvSpPr>
        <p:spPr>
          <a:xfrm>
            <a:off x="838200" y="2962275"/>
            <a:ext cx="10515600" cy="3214688"/>
          </a:xfrm>
        </p:spPr>
        <p:txBody>
          <a:bodyPr>
            <a:normAutofit/>
          </a:bodyPr>
          <a:lstStyle/>
          <a:p>
            <a:pPr marL="514350" indent="-514350">
              <a:buFont typeface="+mj-lt"/>
              <a:buAutoNum type="alphaLcParenR"/>
            </a:pPr>
            <a:r>
              <a:rPr lang="en-GB" sz="3200" dirty="0"/>
              <a:t>A bicycle</a:t>
            </a:r>
          </a:p>
          <a:p>
            <a:pPr marL="514350" indent="-514350">
              <a:buFont typeface="+mj-lt"/>
              <a:buAutoNum type="alphaLcParenR"/>
            </a:pPr>
            <a:r>
              <a:rPr lang="en-GB" sz="3200" dirty="0" smtClean="0"/>
              <a:t>An average adult</a:t>
            </a:r>
            <a:endParaRPr lang="en-GB" sz="3200" dirty="0"/>
          </a:p>
          <a:p>
            <a:pPr marL="514350" indent="-514350">
              <a:buFont typeface="+mj-lt"/>
              <a:buAutoNum type="alphaLcParenR"/>
            </a:pPr>
            <a:r>
              <a:rPr lang="en-GB" sz="3200" dirty="0" smtClean="0"/>
              <a:t>A horse</a:t>
            </a:r>
          </a:p>
          <a:p>
            <a:pPr marL="514350" indent="-514350">
              <a:buFont typeface="+mj-lt"/>
              <a:buAutoNum type="alphaLcParenR"/>
            </a:pPr>
            <a:r>
              <a:rPr lang="en-GB" sz="3200" dirty="0" smtClean="0"/>
              <a:t>A small car</a:t>
            </a:r>
            <a:endParaRPr lang="en-GB" sz="3200" dirty="0"/>
          </a:p>
        </p:txBody>
      </p:sp>
      <p:pic>
        <p:nvPicPr>
          <p:cNvPr id="5122" name="Picture 2" descr="http://www.publicdomainpictures.net/pictures/20000/velka/disposable-diape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909134" y="2436813"/>
            <a:ext cx="2488535" cy="373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7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660401"/>
            <a:ext cx="10515600" cy="1892300"/>
          </a:xfrm>
        </p:spPr>
        <p:txBody>
          <a:bodyPr>
            <a:normAutofit fontScale="90000"/>
          </a:bodyPr>
          <a:lstStyle/>
          <a:p>
            <a:r>
              <a:rPr lang="en-GB" b="1" dirty="0"/>
              <a:t>7. What percentage of greenhouse gas emissions from </a:t>
            </a:r>
            <a:r>
              <a:rPr lang="en-GB" b="1" dirty="0" smtClean="0"/>
              <a:t>western countries comes </a:t>
            </a:r>
            <a:r>
              <a:rPr lang="en-GB" b="1" dirty="0"/>
              <a:t>from growing food that is never eaten?</a:t>
            </a:r>
            <a:endParaRPr lang="en-GB" dirty="0"/>
          </a:p>
        </p:txBody>
      </p:sp>
      <p:sp>
        <p:nvSpPr>
          <p:cNvPr id="3" name="Content Placeholder 2"/>
          <p:cNvSpPr>
            <a:spLocks noGrp="1"/>
          </p:cNvSpPr>
          <p:nvPr>
            <p:ph idx="1"/>
          </p:nvPr>
        </p:nvSpPr>
        <p:spPr>
          <a:xfrm>
            <a:off x="838200" y="2962275"/>
            <a:ext cx="10515600" cy="3214688"/>
          </a:xfrm>
        </p:spPr>
        <p:txBody>
          <a:bodyPr>
            <a:normAutofit/>
          </a:bodyPr>
          <a:lstStyle/>
          <a:p>
            <a:pPr marL="514350" indent="-514350">
              <a:buFont typeface="+mj-lt"/>
              <a:buAutoNum type="alphaLcParenR"/>
            </a:pPr>
            <a:r>
              <a:rPr lang="en-GB" sz="3600" dirty="0"/>
              <a:t>10%</a:t>
            </a:r>
          </a:p>
          <a:p>
            <a:pPr marL="514350" indent="-514350">
              <a:buFont typeface="+mj-lt"/>
              <a:buAutoNum type="alphaLcParenR"/>
            </a:pPr>
            <a:r>
              <a:rPr lang="en-GB" sz="3600" dirty="0"/>
              <a:t>15%</a:t>
            </a:r>
          </a:p>
          <a:p>
            <a:pPr marL="514350" indent="-514350">
              <a:buFont typeface="+mj-lt"/>
              <a:buAutoNum type="alphaLcParenR"/>
            </a:pPr>
            <a:r>
              <a:rPr lang="en-GB" sz="3600" dirty="0"/>
              <a:t>20%</a:t>
            </a:r>
          </a:p>
          <a:p>
            <a:pPr marL="514350" indent="-514350">
              <a:buFont typeface="+mj-lt"/>
              <a:buAutoNum type="alphaLcParenR"/>
            </a:pPr>
            <a:r>
              <a:rPr lang="en-GB" sz="3600" dirty="0"/>
              <a:t>45%</a:t>
            </a:r>
          </a:p>
        </p:txBody>
      </p:sp>
      <p:pic>
        <p:nvPicPr>
          <p:cNvPr id="4" name="Picture 3" descr="https://upload.wikimedia.org/wikipedia/commons/7/76/Dumpster_diving_Linkoping.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2552701"/>
            <a:ext cx="4843145" cy="3222942"/>
          </a:xfrm>
          <a:prstGeom prst="rect">
            <a:avLst/>
          </a:prstGeom>
          <a:noFill/>
          <a:ln>
            <a:noFill/>
          </a:ln>
        </p:spPr>
      </p:pic>
    </p:spTree>
    <p:extLst>
      <p:ext uri="{BB962C8B-B14F-4D97-AF65-F5344CB8AC3E}">
        <p14:creationId xmlns:p14="http://schemas.microsoft.com/office/powerpoint/2010/main" val="6827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698500"/>
            <a:ext cx="11477625" cy="1892300"/>
          </a:xfrm>
        </p:spPr>
        <p:txBody>
          <a:bodyPr>
            <a:normAutofit fontScale="90000"/>
          </a:bodyPr>
          <a:lstStyle/>
          <a:p>
            <a:r>
              <a:rPr lang="en-GB" b="1" dirty="0"/>
              <a:t>8. Extending clothing life by just 3 months can reduce carbon, water and waste footprints by up </a:t>
            </a:r>
            <a:r>
              <a:rPr lang="en-GB" b="1" dirty="0" smtClean="0"/>
              <a:t>to how much?</a:t>
            </a:r>
            <a:endParaRPr lang="en-GB" b="1" dirty="0"/>
          </a:p>
        </p:txBody>
      </p:sp>
      <p:sp>
        <p:nvSpPr>
          <p:cNvPr id="3" name="Content Placeholder 2"/>
          <p:cNvSpPr>
            <a:spLocks noGrp="1"/>
          </p:cNvSpPr>
          <p:nvPr>
            <p:ph idx="1"/>
          </p:nvPr>
        </p:nvSpPr>
        <p:spPr>
          <a:xfrm>
            <a:off x="838200" y="2962275"/>
            <a:ext cx="10515600" cy="3214688"/>
          </a:xfrm>
        </p:spPr>
        <p:txBody>
          <a:bodyPr>
            <a:normAutofit/>
          </a:bodyPr>
          <a:lstStyle/>
          <a:p>
            <a:pPr marL="514350" indent="-514350">
              <a:buFont typeface="+mj-lt"/>
              <a:buAutoNum type="alphaLcParenR"/>
            </a:pPr>
            <a:r>
              <a:rPr lang="en-GB" sz="3600" dirty="0" smtClean="0"/>
              <a:t>1%</a:t>
            </a:r>
          </a:p>
          <a:p>
            <a:pPr marL="514350" indent="-514350">
              <a:buFont typeface="+mj-lt"/>
              <a:buAutoNum type="alphaLcParenR"/>
            </a:pPr>
            <a:r>
              <a:rPr lang="en-GB" sz="3600" dirty="0" smtClean="0"/>
              <a:t>5%</a:t>
            </a:r>
          </a:p>
          <a:p>
            <a:pPr marL="514350" indent="-514350">
              <a:buFont typeface="+mj-lt"/>
              <a:buAutoNum type="alphaLcParenR"/>
            </a:pPr>
            <a:r>
              <a:rPr lang="en-GB" sz="3600" dirty="0" smtClean="0"/>
              <a:t>10%</a:t>
            </a:r>
          </a:p>
          <a:p>
            <a:pPr marL="514350" indent="-514350">
              <a:buFont typeface="+mj-lt"/>
              <a:buAutoNum type="alphaLcParenR"/>
            </a:pPr>
            <a:r>
              <a:rPr lang="en-GB" sz="3600" dirty="0" smtClean="0"/>
              <a:t>20%</a:t>
            </a:r>
            <a:endParaRPr lang="en-GB" sz="3600" dirty="0"/>
          </a:p>
        </p:txBody>
      </p:sp>
      <p:pic>
        <p:nvPicPr>
          <p:cNvPr id="4" name="Picture 3" descr="4-0-0-0-7-1.jpg (450×300)"/>
          <p:cNvPicPr/>
          <p:nvPr/>
        </p:nvPicPr>
        <p:blipFill>
          <a:blip r:embed="rId2">
            <a:extLst>
              <a:ext uri="{28A0092B-C50C-407E-A947-70E740481C1C}">
                <a14:useLocalDpi xmlns:a14="http://schemas.microsoft.com/office/drawing/2010/main"/>
              </a:ext>
            </a:extLst>
          </a:blip>
          <a:srcRect/>
          <a:stretch>
            <a:fillRect/>
          </a:stretch>
        </p:blipFill>
        <p:spPr bwMode="auto">
          <a:xfrm>
            <a:off x="4723447" y="2962275"/>
            <a:ext cx="5230178" cy="3125787"/>
          </a:xfrm>
          <a:prstGeom prst="rect">
            <a:avLst/>
          </a:prstGeom>
          <a:noFill/>
          <a:ln>
            <a:noFill/>
          </a:ln>
        </p:spPr>
      </p:pic>
    </p:spTree>
    <p:extLst>
      <p:ext uri="{BB962C8B-B14F-4D97-AF65-F5344CB8AC3E}">
        <p14:creationId xmlns:p14="http://schemas.microsoft.com/office/powerpoint/2010/main" val="195068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6758"/>
          </a:xfrm>
          <a:prstGeom prst="rect">
            <a:avLst/>
          </a:prstGeom>
        </p:spPr>
      </p:pic>
      <p:sp>
        <p:nvSpPr>
          <p:cNvPr id="10" name="Oval 9"/>
          <p:cNvSpPr/>
          <p:nvPr/>
        </p:nvSpPr>
        <p:spPr>
          <a:xfrm>
            <a:off x="3534280" y="870257"/>
            <a:ext cx="5123435" cy="5168286"/>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607927" y="3454400"/>
            <a:ext cx="5013841" cy="1323439"/>
          </a:xfrm>
          <a:prstGeom prst="rect">
            <a:avLst/>
          </a:prstGeom>
          <a:noFill/>
        </p:spPr>
        <p:txBody>
          <a:bodyPr wrap="square" rtlCol="0">
            <a:spAutoFit/>
          </a:bodyPr>
          <a:lstStyle/>
          <a:p>
            <a:pPr algn="ctr"/>
            <a:r>
              <a:rPr lang="en-GB" sz="2800" b="1" dirty="0" smtClean="0">
                <a:solidFill>
                  <a:schemeClr val="bg1"/>
                </a:solidFill>
                <a:latin typeface="Foco" panose="020B0504050202020203" pitchFamily="34" charset="0"/>
              </a:rPr>
              <a:t>W H E R E  S H A L </a:t>
            </a:r>
            <a:r>
              <a:rPr lang="en-GB" sz="2800" b="1" dirty="0" err="1" smtClean="0">
                <a:solidFill>
                  <a:schemeClr val="bg1"/>
                </a:solidFill>
                <a:latin typeface="Foco" panose="020B0504050202020203" pitchFamily="34" charset="0"/>
              </a:rPr>
              <a:t>L</a:t>
            </a:r>
            <a:r>
              <a:rPr lang="en-GB" sz="2800" b="1" dirty="0" smtClean="0">
                <a:solidFill>
                  <a:schemeClr val="bg1"/>
                </a:solidFill>
                <a:latin typeface="Foco" panose="020B0504050202020203" pitchFamily="34" charset="0"/>
              </a:rPr>
              <a:t>  W E   P U T  A L </a:t>
            </a:r>
            <a:r>
              <a:rPr lang="en-GB" sz="2800" b="1" dirty="0" err="1" smtClean="0">
                <a:solidFill>
                  <a:schemeClr val="bg1"/>
                </a:solidFill>
                <a:latin typeface="Foco" panose="020B0504050202020203" pitchFamily="34" charset="0"/>
              </a:rPr>
              <a:t>L</a:t>
            </a:r>
            <a:r>
              <a:rPr lang="en-GB" sz="2800" b="1" dirty="0" smtClean="0">
                <a:solidFill>
                  <a:schemeClr val="bg1"/>
                </a:solidFill>
                <a:latin typeface="Foco" panose="020B0504050202020203" pitchFamily="34" charset="0"/>
              </a:rPr>
              <a:t>  T H I S  </a:t>
            </a:r>
            <a:r>
              <a:rPr lang="en-GB" sz="2800" b="1" dirty="0" err="1" smtClean="0">
                <a:solidFill>
                  <a:schemeClr val="bg1"/>
                </a:solidFill>
                <a:latin typeface="Foco" panose="020B0504050202020203" pitchFamily="34" charset="0"/>
              </a:rPr>
              <a:t>S</a:t>
            </a:r>
            <a:r>
              <a:rPr lang="en-GB" sz="2800" b="1" dirty="0" smtClean="0">
                <a:solidFill>
                  <a:schemeClr val="bg1"/>
                </a:solidFill>
                <a:latin typeface="Foco" panose="020B0504050202020203" pitchFamily="34" charset="0"/>
              </a:rPr>
              <a:t> T U F </a:t>
            </a:r>
            <a:r>
              <a:rPr lang="en-GB" sz="2800" b="1" dirty="0" err="1" smtClean="0">
                <a:solidFill>
                  <a:schemeClr val="bg1"/>
                </a:solidFill>
                <a:latin typeface="Foco" panose="020B0504050202020203" pitchFamily="34" charset="0"/>
              </a:rPr>
              <a:t>F</a:t>
            </a:r>
            <a:r>
              <a:rPr lang="en-GB" sz="2800" b="1" dirty="0" smtClean="0">
                <a:solidFill>
                  <a:schemeClr val="bg1"/>
                </a:solidFill>
                <a:latin typeface="Foco" panose="020B0504050202020203" pitchFamily="34" charset="0"/>
              </a:rPr>
              <a:t> ?</a:t>
            </a:r>
            <a:endParaRPr lang="en-GB" sz="1200" b="1" dirty="0" smtClean="0">
              <a:solidFill>
                <a:schemeClr val="bg1"/>
              </a:solidFill>
              <a:latin typeface="Foco" panose="020B0504050202020203" pitchFamily="34" charset="0"/>
            </a:endParaRPr>
          </a:p>
          <a:p>
            <a:pPr algn="ctr"/>
            <a:r>
              <a:rPr lang="en-GB" sz="2400" b="1" dirty="0" smtClean="0">
                <a:solidFill>
                  <a:srgbClr val="FEE725"/>
                </a:solidFill>
                <a:latin typeface="Foco" panose="020B0504050202020203" pitchFamily="34" charset="0"/>
              </a:rPr>
              <a:t>W E </a:t>
            </a:r>
            <a:r>
              <a:rPr lang="en-GB" sz="2400" b="1" dirty="0" err="1" smtClean="0">
                <a:solidFill>
                  <a:srgbClr val="FEE725"/>
                </a:solidFill>
                <a:latin typeface="Foco" panose="020B0504050202020203" pitchFamily="34" charset="0"/>
              </a:rPr>
              <a:t>E</a:t>
            </a:r>
            <a:r>
              <a:rPr lang="en-GB" sz="2400" b="1" dirty="0" smtClean="0">
                <a:solidFill>
                  <a:srgbClr val="FEE725"/>
                </a:solidFill>
                <a:latin typeface="Foco" panose="020B0504050202020203" pitchFamily="34" charset="0"/>
              </a:rPr>
              <a:t> K  2 </a:t>
            </a:r>
          </a:p>
        </p:txBody>
      </p:sp>
      <p:sp>
        <p:nvSpPr>
          <p:cNvPr id="13" name="TextBox 12"/>
          <p:cNvSpPr txBox="1"/>
          <p:nvPr/>
        </p:nvSpPr>
        <p:spPr>
          <a:xfrm>
            <a:off x="4236968" y="5367222"/>
            <a:ext cx="3718051" cy="400110"/>
          </a:xfrm>
          <a:prstGeom prst="rect">
            <a:avLst/>
          </a:prstGeom>
          <a:noFill/>
        </p:spPr>
        <p:txBody>
          <a:bodyPr wrap="square" rtlCol="0">
            <a:spAutoFit/>
          </a:bodyPr>
          <a:lstStyle/>
          <a:p>
            <a:pPr algn="ctr"/>
            <a:r>
              <a:rPr lang="en-GB" sz="2000" b="1" dirty="0" smtClean="0">
                <a:solidFill>
                  <a:schemeClr val="bg1"/>
                </a:solidFill>
                <a:ea typeface="Times New Roman" panose="02020603050405020304" pitchFamily="18" charset="0"/>
                <a:cs typeface="Times New Roman" panose="02020603050405020304" pitchFamily="18" charset="0"/>
              </a:rPr>
              <a:t>1  HOUR</a:t>
            </a:r>
            <a:endParaRPr lang="en-GB" sz="2000" dirty="0">
              <a:solidFill>
                <a:schemeClr val="bg1"/>
              </a:solidFill>
              <a:ea typeface="Times New Roman" panose="02020603050405020304" pitchFamily="18"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2900" y="6038543"/>
            <a:ext cx="1430027" cy="573741"/>
          </a:xfrm>
          <a:prstGeom prst="rect">
            <a:avLst/>
          </a:prstGeom>
        </p:spPr>
      </p:pic>
      <p:sp>
        <p:nvSpPr>
          <p:cNvPr id="7" name="Oval 6"/>
          <p:cNvSpPr/>
          <p:nvPr/>
        </p:nvSpPr>
        <p:spPr>
          <a:xfrm flipH="1">
            <a:off x="6629401" y="5554980"/>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flipH="1">
            <a:off x="5557521" y="5554980"/>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0799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28" y="657733"/>
            <a:ext cx="10515600" cy="1892300"/>
          </a:xfrm>
        </p:spPr>
        <p:txBody>
          <a:bodyPr>
            <a:normAutofit fontScale="90000"/>
          </a:bodyPr>
          <a:lstStyle/>
          <a:p>
            <a:r>
              <a:rPr lang="en-GB" b="1" dirty="0"/>
              <a:t>9. Japan and America have similar levels of GDP per capita but how much less rubbish does the average Japanese person produce?</a:t>
            </a:r>
            <a:endParaRPr lang="en-GB" dirty="0"/>
          </a:p>
        </p:txBody>
      </p:sp>
      <p:sp>
        <p:nvSpPr>
          <p:cNvPr id="3" name="Content Placeholder 2"/>
          <p:cNvSpPr>
            <a:spLocks noGrp="1"/>
          </p:cNvSpPr>
          <p:nvPr>
            <p:ph idx="1"/>
          </p:nvPr>
        </p:nvSpPr>
        <p:spPr>
          <a:xfrm>
            <a:off x="838200" y="2962275"/>
            <a:ext cx="10515600" cy="3214688"/>
          </a:xfrm>
        </p:spPr>
        <p:txBody>
          <a:bodyPr>
            <a:normAutofit/>
          </a:bodyPr>
          <a:lstStyle/>
          <a:p>
            <a:pPr marL="514350" indent="-514350">
              <a:buFont typeface="+mj-lt"/>
              <a:buAutoNum type="alphaLcParenR"/>
            </a:pPr>
            <a:r>
              <a:rPr lang="en-GB" sz="3600" dirty="0"/>
              <a:t>One half less</a:t>
            </a:r>
          </a:p>
          <a:p>
            <a:pPr marL="514350" indent="-514350">
              <a:buFont typeface="+mj-lt"/>
              <a:buAutoNum type="alphaLcParenR"/>
            </a:pPr>
            <a:r>
              <a:rPr lang="en-GB" sz="3600" dirty="0"/>
              <a:t>One third less</a:t>
            </a:r>
          </a:p>
          <a:p>
            <a:pPr marL="514350" indent="-514350">
              <a:buFont typeface="+mj-lt"/>
              <a:buAutoNum type="alphaLcParenR"/>
            </a:pPr>
            <a:r>
              <a:rPr lang="en-GB" sz="3600" dirty="0"/>
              <a:t>One quarter less</a:t>
            </a:r>
          </a:p>
          <a:p>
            <a:pPr marL="514350" indent="-514350">
              <a:buFont typeface="+mj-lt"/>
              <a:buAutoNum type="alphaLcParenR"/>
            </a:pPr>
            <a:r>
              <a:rPr lang="en-GB" sz="3600" dirty="0"/>
              <a:t>One fifth less</a:t>
            </a:r>
          </a:p>
        </p:txBody>
      </p:sp>
      <p:pic>
        <p:nvPicPr>
          <p:cNvPr id="4" name="Picture 3" descr="https://upload.wikimedia.org/wikipedia/commons/5/50/Recycling_bins_Japan.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374322" y="2743201"/>
            <a:ext cx="4703128" cy="2880042"/>
          </a:xfrm>
          <a:prstGeom prst="rect">
            <a:avLst/>
          </a:prstGeom>
          <a:noFill/>
          <a:ln>
            <a:noFill/>
          </a:ln>
        </p:spPr>
      </p:pic>
    </p:spTree>
    <p:extLst>
      <p:ext uri="{BB962C8B-B14F-4D97-AF65-F5344CB8AC3E}">
        <p14:creationId xmlns:p14="http://schemas.microsoft.com/office/powerpoint/2010/main" val="368444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04481"/>
            <a:ext cx="10515600" cy="1892300"/>
          </a:xfrm>
        </p:spPr>
        <p:txBody>
          <a:bodyPr>
            <a:normAutofit/>
          </a:bodyPr>
          <a:lstStyle/>
          <a:p>
            <a:r>
              <a:rPr lang="en-GB" b="1" dirty="0"/>
              <a:t>10. Americans throw out the equivalent of how much in wasted food every year?</a:t>
            </a:r>
            <a:endParaRPr lang="en-GB" dirty="0"/>
          </a:p>
        </p:txBody>
      </p:sp>
      <p:sp>
        <p:nvSpPr>
          <p:cNvPr id="3" name="Content Placeholder 2"/>
          <p:cNvSpPr>
            <a:spLocks noGrp="1"/>
          </p:cNvSpPr>
          <p:nvPr>
            <p:ph idx="1"/>
          </p:nvPr>
        </p:nvSpPr>
        <p:spPr>
          <a:xfrm>
            <a:off x="838200" y="2962275"/>
            <a:ext cx="10515600" cy="3214688"/>
          </a:xfrm>
        </p:spPr>
        <p:txBody>
          <a:bodyPr>
            <a:normAutofit/>
          </a:bodyPr>
          <a:lstStyle/>
          <a:p>
            <a:pPr marL="514350" indent="-514350">
              <a:buFont typeface="+mj-lt"/>
              <a:buAutoNum type="alphaLcParenR"/>
            </a:pPr>
            <a:r>
              <a:rPr lang="en-GB" sz="3600" dirty="0"/>
              <a:t>$875 million (£511 million)</a:t>
            </a:r>
          </a:p>
          <a:p>
            <a:pPr marL="514350" indent="-514350">
              <a:buFont typeface="+mj-lt"/>
              <a:buAutoNum type="alphaLcParenR"/>
            </a:pPr>
            <a:r>
              <a:rPr lang="en-GB" sz="3600" dirty="0"/>
              <a:t>$45 billion (£26.2 billion)</a:t>
            </a:r>
          </a:p>
          <a:p>
            <a:pPr marL="514350" indent="-514350">
              <a:buFont typeface="+mj-lt"/>
              <a:buAutoNum type="alphaLcParenR"/>
            </a:pPr>
            <a:r>
              <a:rPr lang="en-GB" sz="3600" dirty="0"/>
              <a:t>$70 billion (£40.8 billion)</a:t>
            </a:r>
          </a:p>
          <a:p>
            <a:pPr marL="514350" indent="-514350">
              <a:buFont typeface="+mj-lt"/>
              <a:buAutoNum type="alphaLcParenR"/>
            </a:pPr>
            <a:r>
              <a:rPr lang="en-GB" sz="3600" dirty="0"/>
              <a:t>$165 billion (£96.3 billion)</a:t>
            </a:r>
          </a:p>
        </p:txBody>
      </p:sp>
      <p:pic>
        <p:nvPicPr>
          <p:cNvPr id="3074" name="Picture 2" descr="http://www.leg33.com/wp-content/uploads/2014/02/maryland-pension-wall-street-fee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57032" y="2696781"/>
            <a:ext cx="2423160" cy="341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04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t>The Answers!</a:t>
            </a:r>
          </a:p>
        </p:txBody>
      </p:sp>
    </p:spTree>
    <p:extLst>
      <p:ext uri="{BB962C8B-B14F-4D97-AF65-F5344CB8AC3E}">
        <p14:creationId xmlns:p14="http://schemas.microsoft.com/office/powerpoint/2010/main" val="1680655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622300"/>
            <a:ext cx="11323320" cy="1892300"/>
          </a:xfrm>
        </p:spPr>
        <p:txBody>
          <a:bodyPr>
            <a:normAutofit fontScale="90000"/>
          </a:bodyPr>
          <a:lstStyle/>
          <a:p>
            <a:r>
              <a:rPr lang="en-GB" b="1" dirty="0"/>
              <a:t>1. Approximately how much of the food produced globally for human consumption gets </a:t>
            </a:r>
            <a:r>
              <a:rPr lang="en-GB" b="1" dirty="0" smtClean="0"/>
              <a:t>thrown away, rejected or </a:t>
            </a:r>
            <a:r>
              <a:rPr lang="en-GB" b="1" dirty="0"/>
              <a:t>wasted?</a:t>
            </a:r>
            <a:endParaRPr lang="en-GB" dirty="0"/>
          </a:p>
        </p:txBody>
      </p:sp>
      <p:sp>
        <p:nvSpPr>
          <p:cNvPr id="3" name="Content Placeholder 2"/>
          <p:cNvSpPr>
            <a:spLocks noGrp="1"/>
          </p:cNvSpPr>
          <p:nvPr>
            <p:ph idx="1"/>
          </p:nvPr>
        </p:nvSpPr>
        <p:spPr>
          <a:xfrm>
            <a:off x="838200" y="2962275"/>
            <a:ext cx="10515600" cy="3214688"/>
          </a:xfrm>
        </p:spPr>
        <p:txBody>
          <a:bodyPr>
            <a:normAutofit/>
          </a:bodyPr>
          <a:lstStyle/>
          <a:p>
            <a:pPr marL="514350" indent="-514350">
              <a:buFont typeface="+mj-lt"/>
              <a:buAutoNum type="alphaLcParenR"/>
            </a:pPr>
            <a:r>
              <a:rPr lang="en-GB" sz="3200" b="1" dirty="0">
                <a:solidFill>
                  <a:srgbClr val="FF0000"/>
                </a:solidFill>
              </a:rPr>
              <a:t>One third</a:t>
            </a:r>
          </a:p>
          <a:p>
            <a:pPr marL="514350" indent="-514350">
              <a:buFont typeface="+mj-lt"/>
              <a:buAutoNum type="alphaLcParenR"/>
            </a:pPr>
            <a:r>
              <a:rPr lang="en-GB" sz="3200" dirty="0"/>
              <a:t>One half</a:t>
            </a:r>
          </a:p>
          <a:p>
            <a:pPr marL="514350" indent="-514350">
              <a:buFont typeface="+mj-lt"/>
              <a:buAutoNum type="alphaLcParenR"/>
            </a:pPr>
            <a:r>
              <a:rPr lang="en-GB" sz="3200" dirty="0"/>
              <a:t>One quarter</a:t>
            </a:r>
          </a:p>
          <a:p>
            <a:pPr marL="514350" indent="-514350">
              <a:buFont typeface="+mj-lt"/>
              <a:buAutoNum type="alphaLcParenR"/>
            </a:pPr>
            <a:r>
              <a:rPr lang="en-GB" sz="3200" dirty="0"/>
              <a:t>One eighth</a:t>
            </a:r>
          </a:p>
        </p:txBody>
      </p:sp>
      <p:pic>
        <p:nvPicPr>
          <p:cNvPr id="8" name="Picture 7" descr="https://upload.wikimedia.org/wikipedia/commons/6/63/42.4_kg_of_food_found_in_New_Zealand_household_rubbish_bins.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1101" y="2514600"/>
            <a:ext cx="5476874" cy="3476625"/>
          </a:xfrm>
          <a:prstGeom prst="rect">
            <a:avLst/>
          </a:prstGeom>
          <a:noFill/>
          <a:extLst/>
        </p:spPr>
      </p:pic>
    </p:spTree>
    <p:extLst>
      <p:ext uri="{BB962C8B-B14F-4D97-AF65-F5344CB8AC3E}">
        <p14:creationId xmlns:p14="http://schemas.microsoft.com/office/powerpoint/2010/main" val="269520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79" y="890587"/>
            <a:ext cx="11822049" cy="1892300"/>
          </a:xfrm>
        </p:spPr>
        <p:txBody>
          <a:bodyPr>
            <a:normAutofit fontScale="90000"/>
          </a:bodyPr>
          <a:lstStyle/>
          <a:p>
            <a:r>
              <a:rPr lang="en-GB" b="1" dirty="0"/>
              <a:t>2. Every year we dump a massive 2.12 billion tons of waste. If all this waste was put </a:t>
            </a:r>
            <a:r>
              <a:rPr lang="en-GB" b="1" dirty="0" smtClean="0"/>
              <a:t>into rubbish trucks lined up back to back, how many times would they wrap around the world?</a:t>
            </a:r>
            <a:endParaRPr lang="en-GB" b="1" dirty="0"/>
          </a:p>
        </p:txBody>
      </p:sp>
      <p:sp>
        <p:nvSpPr>
          <p:cNvPr id="3" name="Content Placeholder 2"/>
          <p:cNvSpPr>
            <a:spLocks noGrp="1"/>
          </p:cNvSpPr>
          <p:nvPr>
            <p:ph idx="1"/>
          </p:nvPr>
        </p:nvSpPr>
        <p:spPr>
          <a:xfrm>
            <a:off x="1871474" y="3331075"/>
            <a:ext cx="10515600" cy="3214688"/>
          </a:xfrm>
        </p:spPr>
        <p:txBody>
          <a:bodyPr>
            <a:normAutofit/>
          </a:bodyPr>
          <a:lstStyle/>
          <a:p>
            <a:pPr marL="514350" indent="-514350">
              <a:buFont typeface="+mj-lt"/>
              <a:buAutoNum type="alphaLcParenR"/>
            </a:pPr>
            <a:r>
              <a:rPr lang="en-GB" sz="3200" dirty="0" smtClean="0"/>
              <a:t>4</a:t>
            </a:r>
            <a:endParaRPr lang="en-GB" sz="3200" dirty="0"/>
          </a:p>
          <a:p>
            <a:pPr marL="514350" indent="-514350">
              <a:buFont typeface="+mj-lt"/>
              <a:buAutoNum type="alphaLcParenR"/>
            </a:pPr>
            <a:r>
              <a:rPr lang="en-GB" sz="3200" dirty="0" smtClean="0"/>
              <a:t>17</a:t>
            </a:r>
            <a:endParaRPr lang="en-GB" sz="3200" dirty="0"/>
          </a:p>
          <a:p>
            <a:pPr marL="514350" indent="-514350">
              <a:buFont typeface="+mj-lt"/>
              <a:buAutoNum type="alphaLcParenR"/>
            </a:pPr>
            <a:r>
              <a:rPr lang="en-GB" sz="3200" b="1" dirty="0" smtClean="0">
                <a:solidFill>
                  <a:srgbClr val="FF0000"/>
                </a:solidFill>
              </a:rPr>
              <a:t>24</a:t>
            </a:r>
            <a:endParaRPr lang="en-GB" sz="3200" b="1" dirty="0">
              <a:solidFill>
                <a:srgbClr val="FF0000"/>
              </a:solidFill>
            </a:endParaRPr>
          </a:p>
          <a:p>
            <a:pPr marL="514350" indent="-514350">
              <a:buFont typeface="+mj-lt"/>
              <a:buAutoNum type="alphaLcParenR"/>
            </a:pPr>
            <a:r>
              <a:rPr lang="en-GB" sz="3200" dirty="0" smtClean="0"/>
              <a:t>28</a:t>
            </a:r>
            <a:endParaRPr lang="en-GB" sz="3200" dirty="0"/>
          </a:p>
        </p:txBody>
      </p:sp>
      <p:pic>
        <p:nvPicPr>
          <p:cNvPr id="1028" name="Picture 4" descr="https://c1.staticflickr.com/1/29/53178920_88c95482c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0952" y="3479535"/>
            <a:ext cx="4210939" cy="260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0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8549"/>
            <a:ext cx="11163300" cy="1892300"/>
          </a:xfrm>
        </p:spPr>
        <p:txBody>
          <a:bodyPr>
            <a:normAutofit/>
          </a:bodyPr>
          <a:lstStyle/>
          <a:p>
            <a:r>
              <a:rPr lang="en-GB" b="1" dirty="0"/>
              <a:t>3. 99 percent of the stuff we buy is </a:t>
            </a:r>
            <a:r>
              <a:rPr lang="en-GB" b="1" dirty="0" smtClean="0"/>
              <a:t>thrown away within how long?</a:t>
            </a:r>
            <a:endParaRPr lang="en-GB" b="1" dirty="0"/>
          </a:p>
        </p:txBody>
      </p:sp>
      <p:sp>
        <p:nvSpPr>
          <p:cNvPr id="3" name="Content Placeholder 2"/>
          <p:cNvSpPr>
            <a:spLocks noGrp="1"/>
          </p:cNvSpPr>
          <p:nvPr>
            <p:ph idx="1"/>
          </p:nvPr>
        </p:nvSpPr>
        <p:spPr>
          <a:xfrm>
            <a:off x="883920" y="3017139"/>
            <a:ext cx="10515600" cy="3214688"/>
          </a:xfrm>
        </p:spPr>
        <p:txBody>
          <a:bodyPr>
            <a:normAutofit/>
          </a:bodyPr>
          <a:lstStyle/>
          <a:p>
            <a:pPr marL="514350" indent="-514350">
              <a:buFont typeface="+mj-lt"/>
              <a:buAutoNum type="alphaLcParenR"/>
            </a:pPr>
            <a:r>
              <a:rPr lang="en-GB" sz="3600" b="1" dirty="0" smtClean="0">
                <a:solidFill>
                  <a:srgbClr val="FF0000"/>
                </a:solidFill>
              </a:rPr>
              <a:t>6 months</a:t>
            </a:r>
            <a:endParaRPr lang="en-GB" sz="3600" b="1" dirty="0">
              <a:solidFill>
                <a:srgbClr val="FF0000"/>
              </a:solidFill>
            </a:endParaRPr>
          </a:p>
          <a:p>
            <a:pPr marL="514350" indent="-514350">
              <a:buFont typeface="+mj-lt"/>
              <a:buAutoNum type="alphaLcParenR"/>
            </a:pPr>
            <a:r>
              <a:rPr lang="en-GB" sz="3600" dirty="0" smtClean="0"/>
              <a:t>2 years</a:t>
            </a:r>
            <a:endParaRPr lang="en-GB" sz="3600" dirty="0"/>
          </a:p>
          <a:p>
            <a:pPr marL="514350" indent="-514350">
              <a:buFont typeface="+mj-lt"/>
              <a:buAutoNum type="alphaLcParenR"/>
            </a:pPr>
            <a:r>
              <a:rPr lang="en-GB" sz="3600" dirty="0" smtClean="0"/>
              <a:t>8 years</a:t>
            </a:r>
            <a:endParaRPr lang="en-GB" sz="3600" dirty="0"/>
          </a:p>
          <a:p>
            <a:pPr marL="514350" indent="-514350">
              <a:buFont typeface="+mj-lt"/>
              <a:buAutoNum type="alphaLcParenR"/>
            </a:pPr>
            <a:r>
              <a:rPr lang="en-GB" sz="3600" dirty="0" smtClean="0"/>
              <a:t>17 years</a:t>
            </a:r>
            <a:endParaRPr lang="en-GB" sz="3600" dirty="0"/>
          </a:p>
        </p:txBody>
      </p:sp>
      <p:pic>
        <p:nvPicPr>
          <p:cNvPr id="2050" name="Picture 2" descr="http://maxpixel.freegreatpicture.com/static/photo/1x/Garbage-Pile-Junk-Disposal-Dump-Landfill-Litter-18460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89703" y="2012262"/>
            <a:ext cx="6044311" cy="402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94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2" y="598488"/>
            <a:ext cx="11725275" cy="1892300"/>
          </a:xfrm>
        </p:spPr>
        <p:txBody>
          <a:bodyPr>
            <a:normAutofit fontScale="90000"/>
          </a:bodyPr>
          <a:lstStyle/>
          <a:p>
            <a:r>
              <a:rPr lang="en-GB" b="1" dirty="0"/>
              <a:t>4. </a:t>
            </a:r>
            <a:r>
              <a:rPr lang="en-GB" b="1" dirty="0" smtClean="0"/>
              <a:t>How many double </a:t>
            </a:r>
            <a:r>
              <a:rPr lang="en-GB" b="1" dirty="0"/>
              <a:t>decker buses c</a:t>
            </a:r>
            <a:r>
              <a:rPr lang="en-GB" b="1" dirty="0" smtClean="0"/>
              <a:t>ould be filled with the electronic waste produced across the world each year?</a:t>
            </a:r>
            <a:endParaRPr lang="en-GB" b="1" dirty="0"/>
          </a:p>
        </p:txBody>
      </p:sp>
      <p:sp>
        <p:nvSpPr>
          <p:cNvPr id="3" name="Content Placeholder 2"/>
          <p:cNvSpPr>
            <a:spLocks noGrp="1"/>
          </p:cNvSpPr>
          <p:nvPr>
            <p:ph idx="1"/>
          </p:nvPr>
        </p:nvSpPr>
        <p:spPr>
          <a:xfrm>
            <a:off x="902208" y="3141663"/>
            <a:ext cx="10515600" cy="3214688"/>
          </a:xfrm>
        </p:spPr>
        <p:txBody>
          <a:bodyPr>
            <a:normAutofit/>
          </a:bodyPr>
          <a:lstStyle/>
          <a:p>
            <a:pPr marL="514350" indent="-514350">
              <a:buFont typeface="+mj-lt"/>
              <a:buAutoNum type="alphaLcParenR"/>
            </a:pPr>
            <a:r>
              <a:rPr lang="en-GB" sz="3200" dirty="0" smtClean="0"/>
              <a:t>100,000</a:t>
            </a:r>
          </a:p>
          <a:p>
            <a:pPr marL="514350" indent="-514350">
              <a:buFont typeface="+mj-lt"/>
              <a:buAutoNum type="alphaLcParenR"/>
            </a:pPr>
            <a:r>
              <a:rPr lang="en-GB" sz="3200" dirty="0" smtClean="0"/>
              <a:t>500,000</a:t>
            </a:r>
          </a:p>
          <a:p>
            <a:pPr marL="514350" indent="-514350">
              <a:buFont typeface="+mj-lt"/>
              <a:buAutoNum type="alphaLcParenR"/>
            </a:pPr>
            <a:r>
              <a:rPr lang="en-GB" sz="3200" dirty="0" smtClean="0"/>
              <a:t>1 million</a:t>
            </a:r>
          </a:p>
          <a:p>
            <a:pPr marL="514350" indent="-514350">
              <a:buFont typeface="+mj-lt"/>
              <a:buAutoNum type="alphaLcParenR"/>
            </a:pPr>
            <a:r>
              <a:rPr lang="en-GB" sz="3200" b="1" dirty="0" smtClean="0">
                <a:solidFill>
                  <a:srgbClr val="FF0000"/>
                </a:solidFill>
              </a:rPr>
              <a:t>4 million (50 million tonnes)</a:t>
            </a:r>
            <a:endParaRPr lang="en-GB" sz="3200" b="1" dirty="0">
              <a:solidFill>
                <a:srgbClr val="FF0000"/>
              </a:solidFill>
            </a:endParaRPr>
          </a:p>
        </p:txBody>
      </p:sp>
      <p:pic>
        <p:nvPicPr>
          <p:cNvPr id="3078" name="Picture 6" descr="https://upload.wikimedia.org/wikipedia/commons/thumb/9/94/ROUTE_M85_BERLIN_MAN_DOUBLE_DECKER_BUS_NEAR_THE_BUNDERSTAG_BERLIN_MAN_DOUBLE_DECK_BUS_BERLIN_GERMANY_APRIL_2012_(7280220494).jpg/1280px-ROUTE_M85_BERLIN_MAN_DOUBLE_DECKER_BUS_NEAR_THE_BUNDERSTAG_BERLIN_MAN_DOUBLE_DECK_BUS_BERLIN_GERMANY_APRIL_2012_(728022049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699504" y="2776538"/>
            <a:ext cx="5187303" cy="316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71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747951"/>
            <a:ext cx="11410950" cy="1892300"/>
          </a:xfrm>
        </p:spPr>
        <p:txBody>
          <a:bodyPr>
            <a:normAutofit fontScale="90000"/>
          </a:bodyPr>
          <a:lstStyle/>
          <a:p>
            <a:r>
              <a:rPr lang="en-GB" b="1" dirty="0"/>
              <a:t>5. </a:t>
            </a:r>
            <a:r>
              <a:rPr lang="en-GB" b="1" dirty="0" smtClean="0"/>
              <a:t>What percentage of fruit </a:t>
            </a:r>
            <a:r>
              <a:rPr lang="en-GB" b="1" dirty="0"/>
              <a:t>and vegetables are rejected by supermarkets </a:t>
            </a:r>
            <a:r>
              <a:rPr lang="en-GB" b="1" dirty="0" smtClean="0"/>
              <a:t>because they don</a:t>
            </a:r>
            <a:r>
              <a:rPr lang="en-GB" dirty="0" smtClean="0"/>
              <a:t>’</a:t>
            </a:r>
            <a:r>
              <a:rPr lang="en-GB" b="1" dirty="0" smtClean="0"/>
              <a:t>t </a:t>
            </a:r>
            <a:r>
              <a:rPr lang="en-GB" dirty="0" smtClean="0"/>
              <a:t>“</a:t>
            </a:r>
            <a:r>
              <a:rPr lang="en-GB" b="1" dirty="0" smtClean="0"/>
              <a:t>look right</a:t>
            </a:r>
            <a:r>
              <a:rPr lang="en-GB" dirty="0" smtClean="0"/>
              <a:t>”</a:t>
            </a:r>
            <a:r>
              <a:rPr lang="en-GB" b="1" dirty="0" smtClean="0"/>
              <a:t>?</a:t>
            </a:r>
            <a:endParaRPr lang="en-GB" b="1" dirty="0"/>
          </a:p>
        </p:txBody>
      </p:sp>
      <p:sp>
        <p:nvSpPr>
          <p:cNvPr id="3" name="Content Placeholder 2"/>
          <p:cNvSpPr>
            <a:spLocks noGrp="1"/>
          </p:cNvSpPr>
          <p:nvPr>
            <p:ph idx="1"/>
          </p:nvPr>
        </p:nvSpPr>
        <p:spPr>
          <a:xfrm>
            <a:off x="1569720" y="2940821"/>
            <a:ext cx="10515600" cy="3214688"/>
          </a:xfrm>
        </p:spPr>
        <p:txBody>
          <a:bodyPr>
            <a:normAutofit/>
          </a:bodyPr>
          <a:lstStyle/>
          <a:p>
            <a:pPr marL="514350" indent="-514350">
              <a:buFont typeface="+mj-lt"/>
              <a:buAutoNum type="alphaLcParenR"/>
            </a:pPr>
            <a:r>
              <a:rPr lang="en-GB" sz="3200" dirty="0" smtClean="0"/>
              <a:t>5%</a:t>
            </a:r>
            <a:endParaRPr lang="en-GB" sz="3200" dirty="0"/>
          </a:p>
          <a:p>
            <a:pPr marL="514350" indent="-514350">
              <a:buFont typeface="+mj-lt"/>
              <a:buAutoNum type="alphaLcParenR"/>
            </a:pPr>
            <a:r>
              <a:rPr lang="en-GB" sz="3200" dirty="0" smtClean="0"/>
              <a:t>15%</a:t>
            </a:r>
            <a:endParaRPr lang="en-GB" sz="3200" dirty="0"/>
          </a:p>
          <a:p>
            <a:pPr marL="514350" indent="-514350">
              <a:buFont typeface="+mj-lt"/>
              <a:buAutoNum type="alphaLcParenR"/>
            </a:pPr>
            <a:r>
              <a:rPr lang="en-GB" sz="3200" b="1" dirty="0" smtClean="0">
                <a:solidFill>
                  <a:srgbClr val="FF0000"/>
                </a:solidFill>
              </a:rPr>
              <a:t>30%</a:t>
            </a:r>
          </a:p>
          <a:p>
            <a:pPr marL="514350" indent="-514350">
              <a:buFont typeface="+mj-lt"/>
              <a:buAutoNum type="alphaLcParenR"/>
            </a:pPr>
            <a:r>
              <a:rPr lang="en-GB" sz="3200" dirty="0" smtClean="0"/>
              <a:t>50%</a:t>
            </a:r>
            <a:endParaRPr lang="en-GB" sz="3200" dirty="0"/>
          </a:p>
        </p:txBody>
      </p:sp>
      <p:pic>
        <p:nvPicPr>
          <p:cNvPr id="4098" name="Picture 2" descr="https://c2.staticflickr.com/4/3828/9267683887_bfd8ce8c16_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29325" y="2746217"/>
            <a:ext cx="3712464" cy="352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16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84" y="657733"/>
            <a:ext cx="10515600" cy="1892300"/>
          </a:xfrm>
        </p:spPr>
        <p:txBody>
          <a:bodyPr>
            <a:normAutofit fontScale="90000"/>
          </a:bodyPr>
          <a:lstStyle/>
          <a:p>
            <a:r>
              <a:rPr lang="en-GB" b="1" dirty="0"/>
              <a:t>6. The number of disposable nappies </a:t>
            </a:r>
            <a:r>
              <a:rPr lang="en-GB" b="1" dirty="0" smtClean="0"/>
              <a:t>an average baby </a:t>
            </a:r>
            <a:r>
              <a:rPr lang="en-GB" b="1" dirty="0"/>
              <a:t>gets through </a:t>
            </a:r>
            <a:r>
              <a:rPr lang="en-GB" b="1" dirty="0" smtClean="0"/>
              <a:t>in their childhood weighs </a:t>
            </a:r>
            <a:r>
              <a:rPr lang="en-GB" b="1" dirty="0"/>
              <a:t>the same </a:t>
            </a:r>
            <a:r>
              <a:rPr lang="en-GB" b="1" dirty="0" smtClean="0"/>
              <a:t>as what? </a:t>
            </a:r>
            <a:endParaRPr lang="en-GB" b="1" dirty="0"/>
          </a:p>
        </p:txBody>
      </p:sp>
      <p:sp>
        <p:nvSpPr>
          <p:cNvPr id="3" name="Content Placeholder 2"/>
          <p:cNvSpPr>
            <a:spLocks noGrp="1"/>
          </p:cNvSpPr>
          <p:nvPr>
            <p:ph idx="1"/>
          </p:nvPr>
        </p:nvSpPr>
        <p:spPr>
          <a:xfrm>
            <a:off x="838200" y="2962275"/>
            <a:ext cx="10515600" cy="3214688"/>
          </a:xfrm>
        </p:spPr>
        <p:txBody>
          <a:bodyPr>
            <a:normAutofit/>
          </a:bodyPr>
          <a:lstStyle/>
          <a:p>
            <a:pPr marL="514350" indent="-514350">
              <a:buFont typeface="+mj-lt"/>
              <a:buAutoNum type="alphaLcParenR"/>
            </a:pPr>
            <a:r>
              <a:rPr lang="en-GB" sz="3200" dirty="0"/>
              <a:t>A bicycle</a:t>
            </a:r>
          </a:p>
          <a:p>
            <a:pPr marL="514350" indent="-514350">
              <a:buFont typeface="+mj-lt"/>
              <a:buAutoNum type="alphaLcParenR"/>
            </a:pPr>
            <a:r>
              <a:rPr lang="en-GB" sz="3200" dirty="0" smtClean="0"/>
              <a:t>An average adult</a:t>
            </a:r>
            <a:endParaRPr lang="en-GB" sz="3200" dirty="0"/>
          </a:p>
          <a:p>
            <a:pPr marL="514350" indent="-514350">
              <a:buFont typeface="+mj-lt"/>
              <a:buAutoNum type="alphaLcParenR"/>
            </a:pPr>
            <a:r>
              <a:rPr lang="en-GB" sz="3200" dirty="0" smtClean="0"/>
              <a:t>A horse</a:t>
            </a:r>
          </a:p>
          <a:p>
            <a:pPr marL="514350" indent="-514350">
              <a:buFont typeface="+mj-lt"/>
              <a:buAutoNum type="alphaLcParenR"/>
            </a:pPr>
            <a:r>
              <a:rPr lang="en-GB" sz="3200" b="1" dirty="0" smtClean="0">
                <a:solidFill>
                  <a:srgbClr val="FF0000"/>
                </a:solidFill>
              </a:rPr>
              <a:t>A small car</a:t>
            </a:r>
            <a:endParaRPr lang="en-GB" sz="3200" b="1" dirty="0">
              <a:solidFill>
                <a:srgbClr val="FF0000"/>
              </a:solidFill>
            </a:endParaRPr>
          </a:p>
        </p:txBody>
      </p:sp>
      <p:pic>
        <p:nvPicPr>
          <p:cNvPr id="5122" name="Picture 2" descr="http://www.publicdomainpictures.net/pictures/20000/velka/disposable-diape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909134" y="2436813"/>
            <a:ext cx="2488535" cy="373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65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76" y="749173"/>
            <a:ext cx="10515600" cy="1892300"/>
          </a:xfrm>
        </p:spPr>
        <p:txBody>
          <a:bodyPr>
            <a:normAutofit fontScale="90000"/>
          </a:bodyPr>
          <a:lstStyle/>
          <a:p>
            <a:r>
              <a:rPr lang="en-GB" b="1" dirty="0"/>
              <a:t>7. What percentage of greenhouse gas emissions from the West come from growing food that is never eaten?</a:t>
            </a:r>
            <a:endParaRPr lang="en-GB" dirty="0"/>
          </a:p>
        </p:txBody>
      </p:sp>
      <p:sp>
        <p:nvSpPr>
          <p:cNvPr id="3" name="Content Placeholder 2"/>
          <p:cNvSpPr>
            <a:spLocks noGrp="1"/>
          </p:cNvSpPr>
          <p:nvPr>
            <p:ph idx="1"/>
          </p:nvPr>
        </p:nvSpPr>
        <p:spPr>
          <a:xfrm>
            <a:off x="838200" y="2962275"/>
            <a:ext cx="10515600" cy="3214688"/>
          </a:xfrm>
        </p:spPr>
        <p:txBody>
          <a:bodyPr>
            <a:normAutofit/>
          </a:bodyPr>
          <a:lstStyle/>
          <a:p>
            <a:pPr marL="514350" indent="-514350">
              <a:buFont typeface="+mj-lt"/>
              <a:buAutoNum type="alphaLcParenR"/>
            </a:pPr>
            <a:r>
              <a:rPr lang="en-GB" sz="3600" b="1" dirty="0">
                <a:solidFill>
                  <a:srgbClr val="FF0000"/>
                </a:solidFill>
              </a:rPr>
              <a:t>10%</a:t>
            </a:r>
          </a:p>
          <a:p>
            <a:pPr marL="514350" indent="-514350">
              <a:buFont typeface="+mj-lt"/>
              <a:buAutoNum type="alphaLcParenR"/>
            </a:pPr>
            <a:r>
              <a:rPr lang="en-GB" sz="3600" dirty="0"/>
              <a:t>15%</a:t>
            </a:r>
          </a:p>
          <a:p>
            <a:pPr marL="514350" indent="-514350">
              <a:buFont typeface="+mj-lt"/>
              <a:buAutoNum type="alphaLcParenR"/>
            </a:pPr>
            <a:r>
              <a:rPr lang="en-GB" sz="3600" dirty="0"/>
              <a:t>20%</a:t>
            </a:r>
          </a:p>
          <a:p>
            <a:pPr marL="514350" indent="-514350">
              <a:buFont typeface="+mj-lt"/>
              <a:buAutoNum type="alphaLcParenR"/>
            </a:pPr>
            <a:r>
              <a:rPr lang="en-GB" sz="3600" dirty="0"/>
              <a:t>45%</a:t>
            </a:r>
          </a:p>
        </p:txBody>
      </p:sp>
      <p:pic>
        <p:nvPicPr>
          <p:cNvPr id="4" name="Picture 3" descr="https://upload.wikimedia.org/wikipedia/commons/7/76/Dumpster_diving_Linkoping.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2552701"/>
            <a:ext cx="4843145" cy="3222942"/>
          </a:xfrm>
          <a:prstGeom prst="rect">
            <a:avLst/>
          </a:prstGeom>
          <a:noFill/>
          <a:ln>
            <a:noFill/>
          </a:ln>
        </p:spPr>
      </p:pic>
    </p:spTree>
    <p:extLst>
      <p:ext uri="{BB962C8B-B14F-4D97-AF65-F5344CB8AC3E}">
        <p14:creationId xmlns:p14="http://schemas.microsoft.com/office/powerpoint/2010/main" val="118046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this lesson, students will:</a:t>
            </a:r>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Foco"/>
              </a:rPr>
              <a:t>UNLEARN!</a:t>
            </a:r>
            <a:endParaRPr lang="en-GB" sz="1600" b="1" dirty="0">
              <a:solidFill>
                <a:srgbClr val="FEE725"/>
              </a:solidFill>
              <a:latin typeface="Foco"/>
            </a:endParaRPr>
          </a:p>
        </p:txBody>
      </p:sp>
      <p:sp>
        <p:nvSpPr>
          <p:cNvPr id="12" name="Content Placeholder 2"/>
          <p:cNvSpPr txBox="1">
            <a:spLocks/>
          </p:cNvSpPr>
          <p:nvPr/>
        </p:nvSpPr>
        <p:spPr>
          <a:xfrm>
            <a:off x="2148840" y="1839469"/>
            <a:ext cx="92049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mtClean="0"/>
              <a:t>Think about and discuss how and why we are creating so much waste</a:t>
            </a:r>
          </a:p>
          <a:p>
            <a:pPr marL="0" indent="0">
              <a:buFont typeface="Arial" panose="020B0604020202020204" pitchFamily="34" charset="0"/>
              <a:buNone/>
            </a:pPr>
            <a:endParaRPr lang="en-GB" smtClean="0"/>
          </a:p>
          <a:p>
            <a:pPr marL="0" indent="0">
              <a:buFont typeface="Arial" panose="020B0604020202020204" pitchFamily="34" charset="0"/>
              <a:buNone/>
            </a:pPr>
            <a:r>
              <a:rPr lang="en-GB" smtClean="0"/>
              <a:t>Understand how the impact of our waste is felt by people and places we never think about</a:t>
            </a:r>
          </a:p>
          <a:p>
            <a:pPr marL="0" indent="0">
              <a:buFont typeface="Arial" panose="020B0604020202020204" pitchFamily="34" charset="0"/>
              <a:buNone/>
            </a:pPr>
            <a:endParaRPr lang="en-GB" smtClean="0"/>
          </a:p>
          <a:p>
            <a:pPr marL="0" indent="0">
              <a:buFont typeface="Arial" panose="020B0604020202020204" pitchFamily="34" charset="0"/>
              <a:buNone/>
            </a:pPr>
            <a:r>
              <a:rPr lang="en-GB" smtClean="0"/>
              <a:t>Explore and unravel some of the untold ripple effects of consumption and waste production</a:t>
            </a:r>
            <a:endParaRPr lang="en-GB" dirty="0"/>
          </a:p>
        </p:txBody>
      </p:sp>
    </p:spTree>
    <p:extLst>
      <p:ext uri="{BB962C8B-B14F-4D97-AF65-F5344CB8AC3E}">
        <p14:creationId xmlns:p14="http://schemas.microsoft.com/office/powerpoint/2010/main" val="291480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698500"/>
            <a:ext cx="11477625" cy="1892300"/>
          </a:xfrm>
        </p:spPr>
        <p:txBody>
          <a:bodyPr>
            <a:normAutofit fontScale="90000"/>
          </a:bodyPr>
          <a:lstStyle/>
          <a:p>
            <a:r>
              <a:rPr lang="en-GB" b="1" dirty="0"/>
              <a:t>8. Extending clothing life by just 3 months can reduce carbon, water and waste footprints by up </a:t>
            </a:r>
            <a:r>
              <a:rPr lang="en-GB" b="1" dirty="0" smtClean="0"/>
              <a:t>to how much?</a:t>
            </a:r>
            <a:endParaRPr lang="en-GB" b="1" dirty="0"/>
          </a:p>
        </p:txBody>
      </p:sp>
      <p:sp>
        <p:nvSpPr>
          <p:cNvPr id="3" name="Content Placeholder 2"/>
          <p:cNvSpPr>
            <a:spLocks noGrp="1"/>
          </p:cNvSpPr>
          <p:nvPr>
            <p:ph idx="1"/>
          </p:nvPr>
        </p:nvSpPr>
        <p:spPr>
          <a:xfrm>
            <a:off x="838200" y="2962275"/>
            <a:ext cx="10515600" cy="3214688"/>
          </a:xfrm>
        </p:spPr>
        <p:txBody>
          <a:bodyPr>
            <a:normAutofit/>
          </a:bodyPr>
          <a:lstStyle/>
          <a:p>
            <a:pPr marL="514350" indent="-514350">
              <a:buFont typeface="+mj-lt"/>
              <a:buAutoNum type="alphaLcParenR"/>
            </a:pPr>
            <a:r>
              <a:rPr lang="en-GB" sz="3600" dirty="0" smtClean="0"/>
              <a:t>1%</a:t>
            </a:r>
          </a:p>
          <a:p>
            <a:pPr marL="514350" indent="-514350">
              <a:buFont typeface="+mj-lt"/>
              <a:buAutoNum type="alphaLcParenR"/>
            </a:pPr>
            <a:r>
              <a:rPr lang="en-GB" sz="3600" dirty="0" smtClean="0"/>
              <a:t>5%</a:t>
            </a:r>
          </a:p>
          <a:p>
            <a:pPr marL="514350" indent="-514350">
              <a:buFont typeface="+mj-lt"/>
              <a:buAutoNum type="alphaLcParenR"/>
            </a:pPr>
            <a:r>
              <a:rPr lang="en-GB" sz="3600" b="1" dirty="0" smtClean="0">
                <a:solidFill>
                  <a:srgbClr val="FF0000"/>
                </a:solidFill>
              </a:rPr>
              <a:t>10%</a:t>
            </a:r>
          </a:p>
          <a:p>
            <a:pPr marL="514350" indent="-514350">
              <a:buFont typeface="+mj-lt"/>
              <a:buAutoNum type="alphaLcParenR"/>
            </a:pPr>
            <a:r>
              <a:rPr lang="en-GB" sz="3600" dirty="0" smtClean="0"/>
              <a:t>20%</a:t>
            </a:r>
            <a:endParaRPr lang="en-GB" sz="3600" dirty="0"/>
          </a:p>
        </p:txBody>
      </p:sp>
      <p:pic>
        <p:nvPicPr>
          <p:cNvPr id="4" name="Picture 3" descr="4-0-0-0-7-1.jpg (450×300)"/>
          <p:cNvPicPr/>
          <p:nvPr/>
        </p:nvPicPr>
        <p:blipFill>
          <a:blip r:embed="rId2">
            <a:extLst>
              <a:ext uri="{28A0092B-C50C-407E-A947-70E740481C1C}">
                <a14:useLocalDpi xmlns:a14="http://schemas.microsoft.com/office/drawing/2010/main"/>
              </a:ext>
            </a:extLst>
          </a:blip>
          <a:srcRect/>
          <a:stretch>
            <a:fillRect/>
          </a:stretch>
        </p:blipFill>
        <p:spPr bwMode="auto">
          <a:xfrm>
            <a:off x="4723447" y="2962275"/>
            <a:ext cx="5230178" cy="3125787"/>
          </a:xfrm>
          <a:prstGeom prst="rect">
            <a:avLst/>
          </a:prstGeom>
          <a:noFill/>
          <a:ln>
            <a:noFill/>
          </a:ln>
        </p:spPr>
      </p:pic>
    </p:spTree>
    <p:extLst>
      <p:ext uri="{BB962C8B-B14F-4D97-AF65-F5344CB8AC3E}">
        <p14:creationId xmlns:p14="http://schemas.microsoft.com/office/powerpoint/2010/main" val="232999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32" y="648589"/>
            <a:ext cx="10515600" cy="1892300"/>
          </a:xfrm>
        </p:spPr>
        <p:txBody>
          <a:bodyPr>
            <a:normAutofit fontScale="90000"/>
          </a:bodyPr>
          <a:lstStyle/>
          <a:p>
            <a:r>
              <a:rPr lang="en-GB" b="1" dirty="0"/>
              <a:t>9. Japan and America have similar levels of GDP per capita but how much less rubbish does the average Japanese person produce?</a:t>
            </a:r>
            <a:endParaRPr lang="en-GB" dirty="0"/>
          </a:p>
        </p:txBody>
      </p:sp>
      <p:sp>
        <p:nvSpPr>
          <p:cNvPr id="3" name="Content Placeholder 2"/>
          <p:cNvSpPr>
            <a:spLocks noGrp="1"/>
          </p:cNvSpPr>
          <p:nvPr>
            <p:ph idx="1"/>
          </p:nvPr>
        </p:nvSpPr>
        <p:spPr>
          <a:xfrm>
            <a:off x="838200" y="2962275"/>
            <a:ext cx="10515600" cy="3214688"/>
          </a:xfrm>
        </p:spPr>
        <p:txBody>
          <a:bodyPr>
            <a:normAutofit/>
          </a:bodyPr>
          <a:lstStyle/>
          <a:p>
            <a:pPr marL="514350" indent="-514350">
              <a:buFont typeface="+mj-lt"/>
              <a:buAutoNum type="alphaLcParenR"/>
            </a:pPr>
            <a:r>
              <a:rPr lang="en-GB" sz="3600" dirty="0"/>
              <a:t>One half less</a:t>
            </a:r>
          </a:p>
          <a:p>
            <a:pPr marL="514350" indent="-514350">
              <a:buFont typeface="+mj-lt"/>
              <a:buAutoNum type="alphaLcParenR"/>
            </a:pPr>
            <a:r>
              <a:rPr lang="en-GB" sz="3600" b="1" dirty="0">
                <a:solidFill>
                  <a:srgbClr val="FF0000"/>
                </a:solidFill>
              </a:rPr>
              <a:t>One third less</a:t>
            </a:r>
          </a:p>
          <a:p>
            <a:pPr marL="514350" indent="-514350">
              <a:buFont typeface="+mj-lt"/>
              <a:buAutoNum type="alphaLcParenR"/>
            </a:pPr>
            <a:r>
              <a:rPr lang="en-GB" sz="3600" dirty="0"/>
              <a:t>One quarter less</a:t>
            </a:r>
          </a:p>
          <a:p>
            <a:pPr marL="514350" indent="-514350">
              <a:buFont typeface="+mj-lt"/>
              <a:buAutoNum type="alphaLcParenR"/>
            </a:pPr>
            <a:r>
              <a:rPr lang="en-GB" sz="3600" dirty="0"/>
              <a:t>One fifth less</a:t>
            </a:r>
          </a:p>
        </p:txBody>
      </p:sp>
      <p:pic>
        <p:nvPicPr>
          <p:cNvPr id="4" name="Picture 3" descr="https://upload.wikimedia.org/wikipedia/commons/5/50/Recycling_bins_Japan.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374322" y="2743201"/>
            <a:ext cx="4703128" cy="2880042"/>
          </a:xfrm>
          <a:prstGeom prst="rect">
            <a:avLst/>
          </a:prstGeom>
          <a:noFill/>
          <a:ln>
            <a:noFill/>
          </a:ln>
        </p:spPr>
      </p:pic>
    </p:spTree>
    <p:extLst>
      <p:ext uri="{BB962C8B-B14F-4D97-AF65-F5344CB8AC3E}">
        <p14:creationId xmlns:p14="http://schemas.microsoft.com/office/powerpoint/2010/main" val="188234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520573"/>
            <a:ext cx="10515600" cy="1892300"/>
          </a:xfrm>
        </p:spPr>
        <p:txBody>
          <a:bodyPr>
            <a:normAutofit/>
          </a:bodyPr>
          <a:lstStyle/>
          <a:p>
            <a:r>
              <a:rPr lang="en-GB" b="1" dirty="0"/>
              <a:t>10. Americans throw out the equivalent of how much in wasted food every year?</a:t>
            </a:r>
            <a:endParaRPr lang="en-GB" dirty="0"/>
          </a:p>
        </p:txBody>
      </p:sp>
      <p:sp>
        <p:nvSpPr>
          <p:cNvPr id="3" name="Content Placeholder 2"/>
          <p:cNvSpPr>
            <a:spLocks noGrp="1"/>
          </p:cNvSpPr>
          <p:nvPr>
            <p:ph idx="1"/>
          </p:nvPr>
        </p:nvSpPr>
        <p:spPr>
          <a:xfrm>
            <a:off x="838200" y="2962275"/>
            <a:ext cx="10515600" cy="3214688"/>
          </a:xfrm>
        </p:spPr>
        <p:txBody>
          <a:bodyPr>
            <a:normAutofit/>
          </a:bodyPr>
          <a:lstStyle/>
          <a:p>
            <a:pPr marL="514350" indent="-514350">
              <a:buFont typeface="+mj-lt"/>
              <a:buAutoNum type="alphaLcParenR"/>
            </a:pPr>
            <a:r>
              <a:rPr lang="en-GB" sz="3600" dirty="0"/>
              <a:t>$875 million (£511 million)</a:t>
            </a:r>
          </a:p>
          <a:p>
            <a:pPr marL="514350" indent="-514350">
              <a:buFont typeface="+mj-lt"/>
              <a:buAutoNum type="alphaLcParenR"/>
            </a:pPr>
            <a:r>
              <a:rPr lang="en-GB" sz="3600" dirty="0"/>
              <a:t>$45 billion (£26.2 billion)</a:t>
            </a:r>
          </a:p>
          <a:p>
            <a:pPr marL="514350" indent="-514350">
              <a:buFont typeface="+mj-lt"/>
              <a:buAutoNum type="alphaLcParenR"/>
            </a:pPr>
            <a:r>
              <a:rPr lang="en-GB" sz="3600" dirty="0"/>
              <a:t>$70 billion (£40.8 billion)</a:t>
            </a:r>
          </a:p>
          <a:p>
            <a:pPr marL="514350" indent="-514350">
              <a:buFont typeface="+mj-lt"/>
              <a:buAutoNum type="alphaLcParenR"/>
            </a:pPr>
            <a:r>
              <a:rPr lang="en-GB" sz="3600" b="1" dirty="0">
                <a:solidFill>
                  <a:srgbClr val="FF0000"/>
                </a:solidFill>
              </a:rPr>
              <a:t>$165 billion (£96.3 billion)</a:t>
            </a:r>
          </a:p>
        </p:txBody>
      </p:sp>
      <p:pic>
        <p:nvPicPr>
          <p:cNvPr id="3074" name="Picture 2" descr="http://www.leg33.com/wp-content/uploads/2014/02/maryland-pension-wall-street-fe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16952" y="2412873"/>
            <a:ext cx="2984500" cy="420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96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9018" y="1304417"/>
            <a:ext cx="10774678" cy="4351338"/>
          </a:xfrm>
        </p:spPr>
        <p:txBody>
          <a:bodyPr>
            <a:noAutofit/>
          </a:bodyPr>
          <a:lstStyle/>
          <a:p>
            <a:pPr marL="0" indent="0">
              <a:buNone/>
            </a:pPr>
            <a:r>
              <a:rPr lang="en-GB" sz="2400" dirty="0">
                <a:solidFill>
                  <a:schemeClr val="bg2">
                    <a:lumMod val="10000"/>
                  </a:schemeClr>
                </a:solidFill>
              </a:rPr>
              <a:t>Ask students to discuss their responses to some of the statistics raised in the quiz. In particular think about:</a:t>
            </a:r>
          </a:p>
          <a:p>
            <a:pPr marL="0" indent="0">
              <a:buNone/>
            </a:pPr>
            <a:endParaRPr lang="en-GB" sz="2400" dirty="0">
              <a:solidFill>
                <a:schemeClr val="bg2">
                  <a:lumMod val="10000"/>
                </a:schemeClr>
              </a:solidFill>
            </a:endParaRPr>
          </a:p>
          <a:p>
            <a:pPr marL="1181100" lvl="0" indent="-514350">
              <a:buFont typeface="+mj-lt"/>
              <a:buAutoNum type="arabicPeriod"/>
            </a:pPr>
            <a:r>
              <a:rPr lang="en-GB" sz="2400" dirty="0" smtClean="0">
                <a:solidFill>
                  <a:schemeClr val="bg2">
                    <a:lumMod val="10000"/>
                  </a:schemeClr>
                </a:solidFill>
              </a:rPr>
              <a:t>Any surprising </a:t>
            </a:r>
            <a:r>
              <a:rPr lang="en-GB" sz="2400" dirty="0">
                <a:solidFill>
                  <a:schemeClr val="bg2">
                    <a:lumMod val="10000"/>
                  </a:schemeClr>
                </a:solidFill>
              </a:rPr>
              <a:t>or shocking statistics that they were not aware of</a:t>
            </a:r>
          </a:p>
          <a:p>
            <a:pPr marL="1181100" lvl="0" indent="-514350">
              <a:buFont typeface="+mj-lt"/>
              <a:buAutoNum type="arabicPeriod"/>
            </a:pPr>
            <a:r>
              <a:rPr lang="en-GB" sz="2400" dirty="0" smtClean="0">
                <a:solidFill>
                  <a:schemeClr val="bg2">
                    <a:lumMod val="10000"/>
                  </a:schemeClr>
                </a:solidFill>
              </a:rPr>
              <a:t>Any thoughts </a:t>
            </a:r>
            <a:r>
              <a:rPr lang="en-GB" sz="2400" dirty="0">
                <a:solidFill>
                  <a:schemeClr val="bg2">
                    <a:lumMod val="10000"/>
                  </a:schemeClr>
                </a:solidFill>
              </a:rPr>
              <a:t>they have on how to combat some of the problems and issues raised</a:t>
            </a:r>
          </a:p>
          <a:p>
            <a:pPr marL="1181100" lvl="0" indent="-514350">
              <a:buFont typeface="+mj-lt"/>
              <a:buAutoNum type="arabicPeriod"/>
            </a:pPr>
            <a:r>
              <a:rPr lang="en-GB" sz="2400" dirty="0" smtClean="0">
                <a:solidFill>
                  <a:schemeClr val="bg2">
                    <a:lumMod val="10000"/>
                  </a:schemeClr>
                </a:solidFill>
              </a:rPr>
              <a:t>Any thoughts they may have about </a:t>
            </a:r>
            <a:r>
              <a:rPr lang="en-GB" sz="2400" dirty="0">
                <a:solidFill>
                  <a:schemeClr val="bg2">
                    <a:lumMod val="10000"/>
                  </a:schemeClr>
                </a:solidFill>
              </a:rPr>
              <a:t>the current waste levels across the world</a:t>
            </a:r>
          </a:p>
          <a:p>
            <a:pPr marL="0" indent="0">
              <a:buNone/>
            </a:pPr>
            <a:endParaRPr lang="en-GB" sz="2400" dirty="0">
              <a:solidFill>
                <a:schemeClr val="bg2">
                  <a:lumMod val="10000"/>
                </a:schemeClr>
              </a:solidFill>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75721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0" y="6353175"/>
            <a:ext cx="4114800" cy="365125"/>
          </a:xfrm>
          <a:prstGeom prst="rect">
            <a:avLst/>
          </a:prstGeom>
        </p:spPr>
        <p:txBody>
          <a:bodyPr/>
          <a:lstStyle/>
          <a:p>
            <a:endParaRPr lang="en-GB" dirty="0"/>
          </a:p>
        </p:txBody>
      </p:sp>
      <p:sp>
        <p:nvSpPr>
          <p:cNvPr id="4" name="Rectangle 3"/>
          <p:cNvSpPr/>
          <p:nvPr/>
        </p:nvSpPr>
        <p:spPr>
          <a:xfrm>
            <a:off x="429295" y="2128044"/>
            <a:ext cx="11249025" cy="2862322"/>
          </a:xfrm>
          <a:prstGeom prst="rect">
            <a:avLst/>
          </a:prstGeom>
        </p:spPr>
        <p:txBody>
          <a:bodyPr wrap="square">
            <a:spAutoFit/>
          </a:bodyPr>
          <a:lstStyle/>
          <a:p>
            <a:pPr algn="ctr"/>
            <a:endParaRPr lang="en-GB" sz="3600" b="1" dirty="0">
              <a:solidFill>
                <a:srgbClr val="FF0000"/>
              </a:solidFill>
            </a:endParaRPr>
          </a:p>
          <a:p>
            <a:pPr algn="ctr"/>
            <a:r>
              <a:rPr lang="en-GB" sz="3600" b="1" dirty="0">
                <a:solidFill>
                  <a:schemeClr val="bg2">
                    <a:lumMod val="10000"/>
                  </a:schemeClr>
                </a:solidFill>
              </a:rPr>
              <a:t>Recycle</a:t>
            </a:r>
            <a:r>
              <a:rPr lang="en-GB" sz="3600" b="1" dirty="0">
                <a:solidFill>
                  <a:srgbClr val="00B050"/>
                </a:solidFill>
              </a:rPr>
              <a:t> more?</a:t>
            </a:r>
          </a:p>
          <a:p>
            <a:pPr algn="ctr"/>
            <a:r>
              <a:rPr lang="en-GB" sz="3600" b="1" dirty="0">
                <a:solidFill>
                  <a:srgbClr val="00B050"/>
                </a:solidFill>
              </a:rPr>
              <a:t>Waste </a:t>
            </a:r>
            <a:r>
              <a:rPr lang="en-GB" sz="3600" b="1" dirty="0">
                <a:solidFill>
                  <a:schemeClr val="bg2">
                    <a:lumMod val="10000"/>
                  </a:schemeClr>
                </a:solidFill>
              </a:rPr>
              <a:t>less</a:t>
            </a:r>
            <a:r>
              <a:rPr lang="en-GB" sz="3600" b="1" dirty="0">
                <a:solidFill>
                  <a:srgbClr val="00B050"/>
                </a:solidFill>
              </a:rPr>
              <a:t>?</a:t>
            </a:r>
          </a:p>
          <a:p>
            <a:pPr algn="ctr"/>
            <a:r>
              <a:rPr lang="en-GB" sz="3600" b="1" dirty="0">
                <a:solidFill>
                  <a:srgbClr val="00B050"/>
                </a:solidFill>
              </a:rPr>
              <a:t>Consume </a:t>
            </a:r>
            <a:r>
              <a:rPr lang="en-GB" sz="3600" b="1" dirty="0">
                <a:solidFill>
                  <a:schemeClr val="bg2">
                    <a:lumMod val="10000"/>
                  </a:schemeClr>
                </a:solidFill>
              </a:rPr>
              <a:t>less</a:t>
            </a:r>
            <a:r>
              <a:rPr lang="en-GB" sz="3600" b="1" dirty="0">
                <a:solidFill>
                  <a:srgbClr val="00B050"/>
                </a:solidFill>
              </a:rPr>
              <a:t>?</a:t>
            </a:r>
          </a:p>
          <a:p>
            <a:pPr algn="ctr"/>
            <a:r>
              <a:rPr lang="en-GB" sz="3600" b="1" dirty="0">
                <a:solidFill>
                  <a:schemeClr val="bg2">
                    <a:lumMod val="10000"/>
                  </a:schemeClr>
                </a:solidFill>
              </a:rPr>
              <a:t>Think</a:t>
            </a:r>
            <a:r>
              <a:rPr lang="en-GB" sz="3600" b="1" dirty="0">
                <a:solidFill>
                  <a:schemeClr val="accent4">
                    <a:lumMod val="20000"/>
                    <a:lumOff val="80000"/>
                  </a:schemeClr>
                </a:solidFill>
              </a:rPr>
              <a:t> </a:t>
            </a:r>
            <a:r>
              <a:rPr lang="en-GB" sz="3600" b="1" dirty="0">
                <a:solidFill>
                  <a:srgbClr val="00B050"/>
                </a:solidFill>
              </a:rPr>
              <a:t>more</a:t>
            </a:r>
            <a:r>
              <a:rPr lang="en-GB" sz="3600" b="1" dirty="0" smtClean="0">
                <a:solidFill>
                  <a:srgbClr val="00B050"/>
                </a:solidFill>
              </a:rPr>
              <a:t>?</a:t>
            </a:r>
            <a:endParaRPr lang="en-GB" sz="3600" b="1" dirty="0">
              <a:solidFill>
                <a:srgbClr val="00B050"/>
              </a:solidFill>
            </a:endParaRPr>
          </a:p>
        </p:txBody>
      </p:sp>
      <p:pic>
        <p:nvPicPr>
          <p:cNvPr id="7"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8247" y="976629"/>
            <a:ext cx="2713339" cy="2713339"/>
          </a:xfrm>
          <a:prstGeom prst="rect">
            <a:avLst/>
          </a:prstGeom>
        </p:spPr>
      </p:pic>
      <p:sp>
        <p:nvSpPr>
          <p:cNvPr id="8" name="Rectangle 7"/>
          <p:cNvSpPr/>
          <p:nvPr/>
        </p:nvSpPr>
        <p:spPr>
          <a:xfrm>
            <a:off x="1470318" y="1463028"/>
            <a:ext cx="2149198" cy="1938992"/>
          </a:xfrm>
          <a:prstGeom prst="rect">
            <a:avLst/>
          </a:prstGeom>
        </p:spPr>
        <p:txBody>
          <a:bodyPr wrap="square">
            <a:spAutoFit/>
          </a:bodyPr>
          <a:lstStyle/>
          <a:p>
            <a:pPr algn="ctr"/>
            <a:r>
              <a:rPr lang="en-GB" sz="2400" dirty="0"/>
              <a:t>What could some of the solutions to our waste problems be?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8025" y="2432524"/>
            <a:ext cx="1993565" cy="4102964"/>
          </a:xfrm>
          <a:prstGeom prst="rect">
            <a:avLst/>
          </a:prstGeom>
        </p:spPr>
      </p:pic>
    </p:spTree>
    <p:extLst>
      <p:ext uri="{BB962C8B-B14F-4D97-AF65-F5344CB8AC3E}">
        <p14:creationId xmlns:p14="http://schemas.microsoft.com/office/powerpoint/2010/main" val="106373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6758"/>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TextBox 9"/>
          <p:cNvSpPr txBox="1"/>
          <p:nvPr/>
        </p:nvSpPr>
        <p:spPr>
          <a:xfrm>
            <a:off x="8299443" y="4229100"/>
            <a:ext cx="3620959" cy="1661993"/>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L E T </a:t>
            </a:r>
            <a:r>
              <a:rPr lang="en-GB" sz="2400" dirty="0" smtClean="0">
                <a:solidFill>
                  <a:schemeClr val="bg1"/>
                </a:solidFill>
                <a:latin typeface="Foco" panose="020B0504050202020203" pitchFamily="34" charset="0"/>
              </a:rPr>
              <a:t>‘ </a:t>
            </a:r>
            <a:r>
              <a:rPr lang="en-GB" sz="2400" b="1" dirty="0" smtClean="0">
                <a:solidFill>
                  <a:schemeClr val="bg1"/>
                </a:solidFill>
                <a:latin typeface="Foco" panose="020B0504050202020203" pitchFamily="34" charset="0"/>
              </a:rPr>
              <a:t>S  G O  </a:t>
            </a:r>
          </a:p>
          <a:p>
            <a:pPr algn="ctr"/>
            <a:r>
              <a:rPr lang="en-GB" sz="2400" b="1" dirty="0" smtClean="0">
                <a:solidFill>
                  <a:schemeClr val="bg1"/>
                </a:solidFill>
                <a:latin typeface="Foco" panose="020B0504050202020203" pitchFamily="34" charset="0"/>
              </a:rPr>
              <a:t>S H O P </a:t>
            </a:r>
            <a:r>
              <a:rPr lang="en-GB" sz="2400" b="1" dirty="0" err="1" smtClean="0">
                <a:solidFill>
                  <a:schemeClr val="bg1"/>
                </a:solidFill>
                <a:latin typeface="Foco" panose="020B0504050202020203" pitchFamily="34" charset="0"/>
              </a:rPr>
              <a:t>P</a:t>
            </a:r>
            <a:r>
              <a:rPr lang="en-GB" sz="2400" b="1" dirty="0" smtClean="0">
                <a:solidFill>
                  <a:schemeClr val="bg1"/>
                </a:solidFill>
                <a:latin typeface="Foco" panose="020B0504050202020203" pitchFamily="34" charset="0"/>
              </a:rPr>
              <a:t> I N G (A G A I N)</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 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103879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123950"/>
            <a:ext cx="10515600" cy="5053014"/>
          </a:xfrm>
        </p:spPr>
        <p:txBody>
          <a:bodyPr/>
          <a:lstStyle/>
          <a:p>
            <a:pPr marL="0" indent="0">
              <a:buNone/>
            </a:pPr>
            <a:r>
              <a:rPr lang="en-GB" dirty="0"/>
              <a:t>Remind students of the two terms used in the </a:t>
            </a:r>
            <a:r>
              <a:rPr lang="en-GB" dirty="0" smtClean="0"/>
              <a:t>documentary and see if they can remember what they mean:</a:t>
            </a:r>
            <a:endParaRPr lang="en-GB" b="1" dirty="0"/>
          </a:p>
          <a:p>
            <a:endParaRPr lang="en-GB" b="1" dirty="0"/>
          </a:p>
          <a:p>
            <a:endParaRPr lang="en-GB" b="1" dirty="0"/>
          </a:p>
          <a:p>
            <a:endParaRPr lang="en-GB" b="1" dirty="0"/>
          </a:p>
          <a:p>
            <a:endParaRPr lang="en-GB" b="1"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5" name="Oval Callout 4"/>
          <p:cNvSpPr txBox="1">
            <a:spLocks/>
          </p:cNvSpPr>
          <p:nvPr/>
        </p:nvSpPr>
        <p:spPr>
          <a:xfrm>
            <a:off x="2203704" y="2368296"/>
            <a:ext cx="3511296" cy="3264408"/>
          </a:xfrm>
          <a:prstGeom prst="wedgeEllipseCallout">
            <a:avLst>
              <a:gd name="adj1" fmla="val -20505"/>
              <a:gd name="adj2" fmla="val 56968"/>
            </a:avLst>
          </a:prstGeo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b="1" dirty="0" smtClean="0">
                <a:solidFill>
                  <a:schemeClr val="accent4">
                    <a:lumMod val="20000"/>
                    <a:lumOff val="80000"/>
                  </a:schemeClr>
                </a:solidFill>
              </a:rPr>
              <a:t>Planned Obsolescence</a:t>
            </a:r>
            <a:endParaRPr lang="en-GB" b="1" dirty="0">
              <a:solidFill>
                <a:schemeClr val="accent4">
                  <a:lumMod val="20000"/>
                  <a:lumOff val="80000"/>
                </a:schemeClr>
              </a:solidFill>
            </a:endParaRPr>
          </a:p>
        </p:txBody>
      </p:sp>
      <p:sp>
        <p:nvSpPr>
          <p:cNvPr id="6" name="Oval Callout 4"/>
          <p:cNvSpPr txBox="1">
            <a:spLocks/>
          </p:cNvSpPr>
          <p:nvPr/>
        </p:nvSpPr>
        <p:spPr>
          <a:xfrm>
            <a:off x="6245352" y="2368296"/>
            <a:ext cx="3538728" cy="3264409"/>
          </a:xfrm>
          <a:prstGeom prst="wedgeEllipseCallout">
            <a:avLst>
              <a:gd name="adj1" fmla="val -20505"/>
              <a:gd name="adj2" fmla="val 56968"/>
            </a:avLst>
          </a:prstGeom>
          <a:solidFill>
            <a:schemeClr val="accent4">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b="1" dirty="0" smtClean="0">
                <a:solidFill>
                  <a:schemeClr val="tx1"/>
                </a:solidFill>
              </a:rPr>
              <a:t>Perceived Obsolescence</a:t>
            </a:r>
            <a:endParaRPr lang="en-GB" b="1" dirty="0">
              <a:solidFill>
                <a:schemeClr val="tx1"/>
              </a:solidFill>
            </a:endParaRPr>
          </a:p>
        </p:txBody>
      </p:sp>
    </p:spTree>
    <p:extLst>
      <p:ext uri="{BB962C8B-B14F-4D97-AF65-F5344CB8AC3E}">
        <p14:creationId xmlns:p14="http://schemas.microsoft.com/office/powerpoint/2010/main" val="55390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570" y="633351"/>
            <a:ext cx="10515600" cy="5637948"/>
          </a:xfrm>
        </p:spPr>
        <p:txBody>
          <a:bodyPr/>
          <a:lstStyle/>
          <a:p>
            <a:pPr marL="0" indent="0">
              <a:buNone/>
            </a:pPr>
            <a:r>
              <a:rPr lang="en-GB" b="1" dirty="0" smtClean="0"/>
              <a:t>Planned Obsolescence is…</a:t>
            </a:r>
            <a:endParaRPr lang="en-GB" b="1" dirty="0"/>
          </a:p>
          <a:p>
            <a:endParaRPr lang="en-GB" b="1" dirty="0"/>
          </a:p>
          <a:p>
            <a:endParaRPr lang="en-GB" b="1"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5" name="Oval Callout 4"/>
          <p:cNvSpPr txBox="1">
            <a:spLocks/>
          </p:cNvSpPr>
          <p:nvPr/>
        </p:nvSpPr>
        <p:spPr>
          <a:xfrm>
            <a:off x="2984931" y="774005"/>
            <a:ext cx="6625413" cy="5402959"/>
          </a:xfrm>
          <a:prstGeom prst="wedgeEllipseCallout">
            <a:avLst>
              <a:gd name="adj1" fmla="val -20505"/>
              <a:gd name="adj2" fmla="val 56968"/>
            </a:avLst>
          </a:prstGeo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sz="2400" b="1" dirty="0">
                <a:solidFill>
                  <a:schemeClr val="accent4">
                    <a:lumMod val="20000"/>
                    <a:lumOff val="80000"/>
                  </a:schemeClr>
                </a:solidFill>
              </a:rPr>
              <a:t> Designing and producing products in order for them to be used up (obsolete) within a specific time period. Products may be designed for obsolescence either through function, like a paper coffee cup or a machine with breakable parts, or through “desirability,” like a piece of clothing made for this year’s fashion and then replaced by something totally different next year. Planned obsolescence is also known as “designed for the dump.”</a:t>
            </a:r>
          </a:p>
        </p:txBody>
      </p:sp>
    </p:spTree>
    <p:extLst>
      <p:ext uri="{BB962C8B-B14F-4D97-AF65-F5344CB8AC3E}">
        <p14:creationId xmlns:p14="http://schemas.microsoft.com/office/powerpoint/2010/main" val="27945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txBox="1">
            <a:spLocks noGrp="1"/>
          </p:cNvSpPr>
          <p:nvPr>
            <p:ph idx="1"/>
          </p:nvPr>
        </p:nvSpPr>
        <p:spPr>
          <a:xfrm>
            <a:off x="3538728" y="548160"/>
            <a:ext cx="6656832" cy="5449278"/>
          </a:xfrm>
          <a:prstGeom prst="wedgeEllipseCallout">
            <a:avLst>
              <a:gd name="adj1" fmla="val -20505"/>
              <a:gd name="adj2" fmla="val 56968"/>
            </a:avLst>
          </a:prstGeom>
          <a:solidFill>
            <a:schemeClr val="accent4">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sz="2400" b="1" dirty="0" smtClean="0">
                <a:solidFill>
                  <a:schemeClr val="tx1"/>
                </a:solidFill>
              </a:rPr>
              <a:t>The </a:t>
            </a:r>
            <a:r>
              <a:rPr lang="en-GB" sz="2400" b="1" dirty="0">
                <a:solidFill>
                  <a:schemeClr val="tx1"/>
                </a:solidFill>
              </a:rPr>
              <a:t>part of planned obsolescence that refers to “desirability”. In other words, an object may continue to be functional, but it is no longer perceived to be stylish or appropriate, so it is rendered useless by perception, rather than by function. Fashion is all about perceived obsolescence, and this trick is often seen as the number one “product” of the advertising industry as they manipulate our perceptions to “trick us” into buying more and more stuff.</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7" name="Content Placeholder 1"/>
          <p:cNvSpPr txBox="1">
            <a:spLocks/>
          </p:cNvSpPr>
          <p:nvPr/>
        </p:nvSpPr>
        <p:spPr>
          <a:xfrm>
            <a:off x="362714" y="548160"/>
            <a:ext cx="10515600" cy="5637948"/>
          </a:xfrm>
          <a:prstGeom prst="rect">
            <a:avLst/>
          </a:prstGeom>
        </p:spPr>
        <p:txBody>
          <a:bodyPr vert="horz" lIns="91440" tIns="45720" rIns="91440" bIns="45720" rtlCol="0">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smtClean="0"/>
              <a:t>Perceived Obsolescence is…</a:t>
            </a:r>
          </a:p>
          <a:p>
            <a:endParaRPr lang="en-GB" b="1" dirty="0" smtClean="0"/>
          </a:p>
          <a:p>
            <a:endParaRPr lang="en-GB" b="1" dirty="0" smtClean="0"/>
          </a:p>
          <a:p>
            <a:pPr marL="0" indent="0">
              <a:buNone/>
            </a:pPr>
            <a:endParaRPr lang="en-GB" dirty="0"/>
          </a:p>
        </p:txBody>
      </p:sp>
    </p:spTree>
    <p:extLst>
      <p:ext uri="{BB962C8B-B14F-4D97-AF65-F5344CB8AC3E}">
        <p14:creationId xmlns:p14="http://schemas.microsoft.com/office/powerpoint/2010/main" val="155974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977" y="1543532"/>
            <a:ext cx="3326727" cy="3326727"/>
          </a:xfrm>
          <a:prstGeom prst="rect">
            <a:avLst/>
          </a:prstGeom>
        </p:spPr>
      </p:pic>
      <p:sp>
        <p:nvSpPr>
          <p:cNvPr id="11" name="Rectangle 10"/>
          <p:cNvSpPr/>
          <p:nvPr/>
        </p:nvSpPr>
        <p:spPr>
          <a:xfrm>
            <a:off x="4672554" y="2606730"/>
            <a:ext cx="2897571" cy="1200329"/>
          </a:xfrm>
          <a:prstGeom prst="rect">
            <a:avLst/>
          </a:prstGeom>
        </p:spPr>
        <p:txBody>
          <a:bodyPr wrap="square">
            <a:spAutoFit/>
          </a:bodyPr>
          <a:lstStyle/>
          <a:p>
            <a:pPr algn="ctr"/>
            <a:r>
              <a:rPr lang="en-GB" sz="2400" dirty="0"/>
              <a:t>Were you aware that these things were happening? </a:t>
            </a:r>
          </a:p>
        </p:txBody>
      </p:sp>
      <p:pic>
        <p:nvPicPr>
          <p:cNvPr id="12"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2568" y="935117"/>
            <a:ext cx="2713339" cy="2713339"/>
          </a:xfrm>
          <a:prstGeom prst="rect">
            <a:avLst/>
          </a:prstGeom>
        </p:spPr>
      </p:pic>
      <p:sp>
        <p:nvSpPr>
          <p:cNvPr id="13" name="Rectangle 12"/>
          <p:cNvSpPr/>
          <p:nvPr/>
        </p:nvSpPr>
        <p:spPr>
          <a:xfrm>
            <a:off x="1744638" y="1691621"/>
            <a:ext cx="2149198" cy="1200329"/>
          </a:xfrm>
          <a:prstGeom prst="rect">
            <a:avLst/>
          </a:prstGeom>
        </p:spPr>
        <p:txBody>
          <a:bodyPr wrap="square">
            <a:spAutoFit/>
          </a:bodyPr>
          <a:lstStyle/>
          <a:p>
            <a:pPr algn="ctr"/>
            <a:r>
              <a:rPr lang="en-GB" sz="2400" dirty="0" smtClean="0"/>
              <a:t>Had you </a:t>
            </a:r>
            <a:r>
              <a:rPr lang="en-GB" sz="2400" dirty="0"/>
              <a:t>heard of these terms before? </a:t>
            </a:r>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6774" y="2286000"/>
            <a:ext cx="3177979" cy="3177979"/>
          </a:xfrm>
          <a:prstGeom prst="rect">
            <a:avLst/>
          </a:prstGeom>
        </p:spPr>
      </p:pic>
      <p:sp>
        <p:nvSpPr>
          <p:cNvPr id="10" name="Rectangle 9"/>
          <p:cNvSpPr/>
          <p:nvPr/>
        </p:nvSpPr>
        <p:spPr>
          <a:xfrm>
            <a:off x="8206977" y="2891950"/>
            <a:ext cx="2897571" cy="1938992"/>
          </a:xfrm>
          <a:prstGeom prst="rect">
            <a:avLst/>
          </a:prstGeom>
        </p:spPr>
        <p:txBody>
          <a:bodyPr wrap="square">
            <a:spAutoFit/>
          </a:bodyPr>
          <a:lstStyle/>
          <a:p>
            <a:pPr algn="ctr"/>
            <a:r>
              <a:rPr lang="en-GB" sz="2400" dirty="0"/>
              <a:t>How do you feel about </a:t>
            </a:r>
            <a:r>
              <a:rPr lang="en-GB" sz="2400" dirty="0" smtClean="0"/>
              <a:t>advertising encouraging </a:t>
            </a:r>
            <a:r>
              <a:rPr lang="en-GB" sz="2400" dirty="0"/>
              <a:t>you </a:t>
            </a:r>
            <a:r>
              <a:rPr lang="en-GB" sz="2400" dirty="0" smtClean="0"/>
              <a:t>to think you “need</a:t>
            </a:r>
            <a:r>
              <a:rPr lang="en-GB" sz="2400" dirty="0"/>
              <a:t>” </a:t>
            </a:r>
            <a:endParaRPr lang="en-GB" sz="2400" dirty="0" smtClean="0"/>
          </a:p>
          <a:p>
            <a:pPr algn="ctr"/>
            <a:r>
              <a:rPr lang="en-GB" sz="2400" dirty="0" smtClean="0"/>
              <a:t>stuff </a:t>
            </a:r>
            <a:r>
              <a:rPr lang="en-GB" sz="2400" dirty="0"/>
              <a:t>that you don’t?</a:t>
            </a:r>
          </a:p>
        </p:txBody>
      </p:sp>
    </p:spTree>
    <p:extLst>
      <p:ext uri="{BB962C8B-B14F-4D97-AF65-F5344CB8AC3E}">
        <p14:creationId xmlns:p14="http://schemas.microsoft.com/office/powerpoint/2010/main" val="265651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6758"/>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TextBox 9"/>
          <p:cNvSpPr txBox="1"/>
          <p:nvPr/>
        </p:nvSpPr>
        <p:spPr>
          <a:xfrm>
            <a:off x="8299443" y="4229100"/>
            <a:ext cx="3620959" cy="1661993"/>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P R E </a:t>
            </a:r>
            <a:r>
              <a:rPr lang="en-GB" sz="2400" dirty="0" smtClean="0">
                <a:solidFill>
                  <a:schemeClr val="bg1"/>
                </a:solidFill>
                <a:latin typeface="Foco" panose="020B0504050202020203" pitchFamily="34" charset="0"/>
              </a:rPr>
              <a:t>–</a:t>
            </a:r>
            <a:r>
              <a:rPr lang="en-GB" sz="2400" b="1" dirty="0" smtClean="0">
                <a:solidFill>
                  <a:schemeClr val="bg1"/>
                </a:solidFill>
                <a:latin typeface="Foco" panose="020B0504050202020203" pitchFamily="34" charset="0"/>
              </a:rPr>
              <a:t> L E S </a:t>
            </a:r>
            <a:r>
              <a:rPr lang="en-GB" sz="2400" b="1" dirty="0" err="1" smtClean="0">
                <a:solidFill>
                  <a:schemeClr val="bg1"/>
                </a:solidFill>
                <a:latin typeface="Foco" panose="020B0504050202020203" pitchFamily="34" charset="0"/>
              </a:rPr>
              <a:t>S</a:t>
            </a:r>
            <a:r>
              <a:rPr lang="en-GB" sz="2400" b="1" dirty="0" smtClean="0">
                <a:solidFill>
                  <a:schemeClr val="bg1"/>
                </a:solidFill>
                <a:latin typeface="Foco" panose="020B0504050202020203" pitchFamily="34" charset="0"/>
              </a:rPr>
              <a:t> O N </a:t>
            </a:r>
          </a:p>
          <a:p>
            <a:pPr algn="ctr"/>
            <a:r>
              <a:rPr lang="en-GB" sz="2400" b="1" dirty="0" smtClean="0">
                <a:solidFill>
                  <a:schemeClr val="bg1"/>
                </a:solidFill>
                <a:latin typeface="Foco" panose="020B0504050202020203" pitchFamily="34" charset="0"/>
              </a:rPr>
              <a:t>R E F L E C T I O N S </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70658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6758"/>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TextBox 9"/>
          <p:cNvSpPr txBox="1"/>
          <p:nvPr/>
        </p:nvSpPr>
        <p:spPr>
          <a:xfrm>
            <a:off x="8299443" y="4229100"/>
            <a:ext cx="3620959" cy="1292662"/>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T O </a:t>
            </a:r>
            <a:r>
              <a:rPr lang="en-GB" sz="2400" b="1" dirty="0" err="1" smtClean="0">
                <a:solidFill>
                  <a:schemeClr val="bg1"/>
                </a:solidFill>
                <a:latin typeface="Foco" panose="020B0504050202020203" pitchFamily="34" charset="0"/>
              </a:rPr>
              <a:t>O</a:t>
            </a:r>
            <a:r>
              <a:rPr lang="en-GB" sz="2400" b="1" dirty="0" smtClean="0">
                <a:solidFill>
                  <a:schemeClr val="bg1"/>
                </a:solidFill>
                <a:latin typeface="Foco" panose="020B0504050202020203" pitchFamily="34" charset="0"/>
              </a:rPr>
              <a:t>  M U C H  S T U F </a:t>
            </a:r>
            <a:r>
              <a:rPr lang="en-GB" sz="2400" b="1" dirty="0" err="1" smtClean="0">
                <a:solidFill>
                  <a:schemeClr val="bg1"/>
                </a:solidFill>
                <a:latin typeface="Foco" panose="020B0504050202020203" pitchFamily="34" charset="0"/>
              </a:rPr>
              <a:t>F</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 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699304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742" y="1661033"/>
            <a:ext cx="11337851" cy="4351338"/>
          </a:xfrm>
        </p:spPr>
        <p:txBody>
          <a:bodyPr>
            <a:normAutofit/>
          </a:bodyPr>
          <a:lstStyle/>
          <a:p>
            <a:pPr marL="0" indent="0">
              <a:buNone/>
            </a:pPr>
            <a:r>
              <a:rPr lang="en-GB" sz="2400" dirty="0" smtClean="0"/>
              <a:t>Read </a:t>
            </a:r>
            <a:r>
              <a:rPr lang="en-GB" sz="2400" dirty="0"/>
              <a:t>this </a:t>
            </a:r>
            <a:r>
              <a:rPr lang="en-GB" sz="2400" dirty="0">
                <a:hlinkClick r:id="rId2"/>
              </a:rPr>
              <a:t>article</a:t>
            </a:r>
            <a:r>
              <a:rPr lang="en-GB" sz="2400" dirty="0"/>
              <a:t> exploring our obsession with consuming and wasting excessive amounts of “stuff”. </a:t>
            </a:r>
          </a:p>
          <a:p>
            <a:pPr marL="0" indent="0">
              <a:buNone/>
            </a:pPr>
            <a:endParaRPr lang="en-GB" sz="2400" dirty="0"/>
          </a:p>
          <a:p>
            <a:pPr marL="0" indent="0">
              <a:buNone/>
            </a:pPr>
            <a:r>
              <a:rPr lang="en-GB" sz="2400" dirty="0"/>
              <a:t>After reading, ask students to discuss their thoughts on some of the points raised, and ways in which we all, as individuals, have responsibilities when it comes to reducing our waste. </a:t>
            </a:r>
          </a:p>
          <a:p>
            <a:pPr marL="0" indent="0">
              <a:buNone/>
            </a:pPr>
            <a:endParaRPr lang="en-GB" sz="2400" dirty="0"/>
          </a:p>
          <a:p>
            <a:pPr marL="0" indent="0">
              <a:buNone/>
            </a:pPr>
            <a:r>
              <a:rPr lang="en-GB" sz="2400" dirty="0"/>
              <a:t>(A copy of the article is also available on the following slides:)</a:t>
            </a:r>
          </a:p>
          <a:p>
            <a:pPr marL="0" indent="0">
              <a:buNone/>
            </a:pPr>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25138682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484" y="147267"/>
            <a:ext cx="10515600" cy="1325563"/>
          </a:xfrm>
        </p:spPr>
        <p:txBody>
          <a:bodyPr>
            <a:normAutofit/>
          </a:bodyPr>
          <a:lstStyle/>
          <a:p>
            <a:r>
              <a:rPr lang="en-US" sz="5400" dirty="0"/>
              <a:t>The hazards of too much stuff</a:t>
            </a:r>
            <a:endParaRPr lang="en-GB" sz="5400" dirty="0"/>
          </a:p>
        </p:txBody>
      </p:sp>
      <p:sp>
        <p:nvSpPr>
          <p:cNvPr id="2" name="Content Placeholder 1"/>
          <p:cNvSpPr>
            <a:spLocks noGrp="1"/>
          </p:cNvSpPr>
          <p:nvPr>
            <p:ph idx="1"/>
          </p:nvPr>
        </p:nvSpPr>
        <p:spPr>
          <a:xfrm>
            <a:off x="314964" y="1367033"/>
            <a:ext cx="11877036" cy="4665663"/>
          </a:xfrm>
        </p:spPr>
        <p:txBody>
          <a:bodyPr>
            <a:noAutofit/>
          </a:bodyPr>
          <a:lstStyle/>
          <a:p>
            <a:pPr marL="0" indent="0">
              <a:buNone/>
            </a:pPr>
            <a:r>
              <a:rPr lang="en-GB" sz="2000" dirty="0"/>
              <a:t>BBC News Magazine | by James </a:t>
            </a:r>
            <a:r>
              <a:rPr lang="en-GB" sz="2000" dirty="0" err="1"/>
              <a:t>Wallman</a:t>
            </a:r>
            <a:r>
              <a:rPr lang="en-GB" sz="2000" dirty="0"/>
              <a:t> </a:t>
            </a:r>
          </a:p>
          <a:p>
            <a:pPr marL="0" indent="0" fontAlgn="base">
              <a:buNone/>
            </a:pPr>
            <a:r>
              <a:rPr lang="en-US" sz="2400" dirty="0"/>
              <a:t>We have more stuff than we could ever need - kit we don't use, toys we don't play with, and clothes we don't wear</a:t>
            </a:r>
            <a:r>
              <a:rPr lang="en-US" sz="2400" dirty="0" smtClean="0"/>
              <a:t>.</a:t>
            </a:r>
            <a:endParaRPr lang="en-US" sz="2400" dirty="0"/>
          </a:p>
          <a:p>
            <a:pPr marL="0" indent="0" fontAlgn="base">
              <a:buNone/>
            </a:pPr>
            <a:r>
              <a:rPr lang="en-US" sz="2400" dirty="0"/>
              <a:t>Consider the average British woman. According to various surveys, she buys 59 items of clothing each year, she has twice as many things in her wardrobe today as she did in 1980, and she has </a:t>
            </a:r>
            <a:r>
              <a:rPr lang="en-US" sz="2400" dirty="0">
                <a:hlinkClick r:id="rId2"/>
              </a:rPr>
              <a:t>22 things in there she has never worn</a:t>
            </a:r>
            <a:r>
              <a:rPr lang="en-US" sz="2400" dirty="0" smtClean="0"/>
              <a:t>.</a:t>
            </a:r>
            <a:endParaRPr lang="en-US" sz="2400" dirty="0"/>
          </a:p>
          <a:p>
            <a:pPr marL="0" indent="0" fontAlgn="base">
              <a:buNone/>
            </a:pPr>
            <a:r>
              <a:rPr lang="en-US" sz="2400" dirty="0" smtClean="0"/>
              <a:t>I’m </a:t>
            </a:r>
            <a:r>
              <a:rPr lang="en-US" sz="2400" dirty="0"/>
              <a:t>not piling all the blame on to the average British woman though. We're all guilty. So many of us have so much stuff today, in fact, that a team of anthropologists at the University of California, Los Angeles (UCLA) have decided, after one of the most extensive pieces of research into contemporary life ever conducted, that we are living in "the most materially rich society in global history, with light-years more possessions per average family than any preceding society".</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3918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 y="528320"/>
            <a:ext cx="11033762" cy="5648643"/>
          </a:xfrm>
        </p:spPr>
        <p:txBody>
          <a:bodyPr>
            <a:noAutofit/>
          </a:bodyPr>
          <a:lstStyle/>
          <a:p>
            <a:pPr marL="0" indent="0">
              <a:buNone/>
            </a:pPr>
            <a:r>
              <a:rPr lang="en-US" sz="2400" dirty="0"/>
              <a:t>In the smallest home in their study, a house of 980 </a:t>
            </a:r>
            <a:r>
              <a:rPr lang="en-US" sz="2400" dirty="0" err="1"/>
              <a:t>sq</a:t>
            </a:r>
            <a:r>
              <a:rPr lang="en-US" sz="2400" dirty="0"/>
              <a:t> </a:t>
            </a:r>
            <a:r>
              <a:rPr lang="en-US" sz="2400" dirty="0" err="1"/>
              <a:t>ft</a:t>
            </a:r>
            <a:r>
              <a:rPr lang="en-US" sz="2400" dirty="0"/>
              <a:t>, there were, in the two bedrooms and living room alone, 2,260 items. And, because of the rules the anthropologists were using to count, that was only the things they could see when they stood still. They didn't count any of the stuff that was tucked into drawers or squeezed into cupboards.</a:t>
            </a:r>
          </a:p>
          <a:p>
            <a:pPr marL="0" indent="0">
              <a:buNone/>
            </a:pPr>
            <a:endParaRPr lang="en-US" sz="2400" dirty="0"/>
          </a:p>
          <a:p>
            <a:pPr marL="0" indent="0">
              <a:buNone/>
            </a:pPr>
            <a:r>
              <a:rPr lang="en-US" sz="2400" dirty="0"/>
              <a:t>The other homes were just as packed. On average, each family had 39 pairs of shoes, 90 DVDs or videos, 139 toys, 212 CDs and 438 books and magazines. Nine out of 10 had so many things that they kept household stuff in the garage. Three quarters of them had so much stuff in there, there was no room left for cars.</a:t>
            </a:r>
          </a:p>
          <a:p>
            <a:pPr marL="0" indent="0">
              <a:buNone/>
            </a:pPr>
            <a:endParaRPr lang="en-US" sz="2400" dirty="0"/>
          </a:p>
          <a:p>
            <a:pPr marL="0" indent="0">
              <a:buNone/>
            </a:pPr>
            <a:r>
              <a:rPr lang="en-US" sz="2400" dirty="0"/>
              <a:t>All the case studies were in the US. But is it really that much different in the UK or any other Western country? Do you have lots of stuff? Do you have more than you need or use? Do the kids have too many toys? How many pairs of shoes, DVDs, and books and magazines do you have? Is there room for cars in the garage?</a:t>
            </a:r>
            <a:endParaRPr lang="en-GB" sz="2400" dirty="0"/>
          </a:p>
        </p:txBody>
      </p:sp>
    </p:spTree>
    <p:extLst>
      <p:ext uri="{BB962C8B-B14F-4D97-AF65-F5344CB8AC3E}">
        <p14:creationId xmlns:p14="http://schemas.microsoft.com/office/powerpoint/2010/main" val="41294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3464" y="468630"/>
            <a:ext cx="11212578" cy="4672013"/>
          </a:xfrm>
        </p:spPr>
        <p:txBody>
          <a:bodyPr>
            <a:noAutofit/>
          </a:bodyPr>
          <a:lstStyle/>
          <a:p>
            <a:pPr marL="0" indent="0" fontAlgn="base">
              <a:buNone/>
            </a:pPr>
            <a:r>
              <a:rPr lang="en-US" sz="2400" dirty="0"/>
              <a:t>As you can see, this is clearly not only an American problem, or a British problem. We're all to blame, and we're all suffering. At the end of their study, the anthropologists concluded that because of the sheer numbers of artefacts people today own, we are at a point of "material saturation". We are coping with "extraordinary clutter" - facing a "clutter crisis".</a:t>
            </a:r>
          </a:p>
          <a:p>
            <a:pPr marL="0" indent="0" fontAlgn="base">
              <a:buNone/>
            </a:pPr>
            <a:endParaRPr lang="en-US" sz="2400" dirty="0"/>
          </a:p>
          <a:p>
            <a:pPr marL="0" indent="0" fontAlgn="base">
              <a:buNone/>
            </a:pPr>
            <a:r>
              <a:rPr lang="en-US" sz="2400" dirty="0"/>
              <a:t>The simplest way to explain not only why we are drowning in stuff, but also why this is happening now, is through a relatively new branch of the social sciences called evolutionary psychology.</a:t>
            </a:r>
          </a:p>
          <a:p>
            <a:pPr marL="0" indent="0" fontAlgn="base">
              <a:buNone/>
            </a:pPr>
            <a:endParaRPr lang="en-US" sz="2400" dirty="0"/>
          </a:p>
          <a:p>
            <a:pPr marL="0" indent="0" fontAlgn="base">
              <a:buNone/>
            </a:pPr>
            <a:r>
              <a:rPr lang="en-US" sz="2400" dirty="0"/>
              <a:t>This discipline tries to explain why we do what we do - based on how we've adapted and evolved over billions of years. It makes sense, for instance, of why we like sweet, fatty foods like cake, and why we eat as much as we do. Food scientist Brian </a:t>
            </a:r>
            <a:r>
              <a:rPr lang="en-US" sz="2400" dirty="0" err="1"/>
              <a:t>Wansink</a:t>
            </a:r>
            <a:r>
              <a:rPr lang="en-US" sz="2400" dirty="0"/>
              <a:t>, author of Mindless Eating, wrote: "We have millions of years of evolution and instinct telling us to eat as often as we can and as much as we can."</a:t>
            </a:r>
          </a:p>
          <a:p>
            <a:endParaRPr lang="en-GB" sz="3200" dirty="0"/>
          </a:p>
        </p:txBody>
      </p:sp>
    </p:spTree>
    <p:extLst>
      <p:ext uri="{BB962C8B-B14F-4D97-AF65-F5344CB8AC3E}">
        <p14:creationId xmlns:p14="http://schemas.microsoft.com/office/powerpoint/2010/main" val="66507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 y="573089"/>
            <a:ext cx="11059162" cy="4351338"/>
          </a:xfrm>
        </p:spPr>
        <p:txBody>
          <a:bodyPr>
            <a:noAutofit/>
          </a:bodyPr>
          <a:lstStyle/>
          <a:p>
            <a:pPr marL="0" indent="0" fontAlgn="base">
              <a:buNone/>
            </a:pPr>
            <a:r>
              <a:rPr lang="en-US" sz="2400" dirty="0"/>
              <a:t>This instinct to eat as much as possible whenever possible made sense when food was scarce. But it made a lot less sense when, in the 20th Century, synthetic </a:t>
            </a:r>
            <a:r>
              <a:rPr lang="en-US" sz="2400" dirty="0" err="1"/>
              <a:t>fertilisers</a:t>
            </a:r>
            <a:r>
              <a:rPr lang="en-US" sz="2400" dirty="0"/>
              <a:t> and higher-yielding seeds and combine harvesters produced not only enough, but much more than enough.</a:t>
            </a:r>
          </a:p>
          <a:p>
            <a:pPr marL="0" indent="0" fontAlgn="base">
              <a:buNone/>
            </a:pPr>
            <a:endParaRPr lang="en-US" sz="2400" dirty="0"/>
          </a:p>
          <a:p>
            <a:pPr marL="0" indent="0" fontAlgn="base">
              <a:buNone/>
            </a:pPr>
            <a:r>
              <a:rPr lang="en-US" sz="2400" dirty="0"/>
              <a:t>Now, although the automatic impulse to eat as much as possible was no longer relevant, we weren't able to simply switch it off like a light switch. Hardwired to eat, many of us became fat. Now we talk of an obesity epidemic.</a:t>
            </a:r>
          </a:p>
          <a:p>
            <a:pPr marL="0" indent="0" fontAlgn="base">
              <a:buNone/>
            </a:pPr>
            <a:endParaRPr lang="en-US" sz="2400" dirty="0"/>
          </a:p>
          <a:p>
            <a:pPr marL="0" indent="0" fontAlgn="base">
              <a:buNone/>
            </a:pPr>
            <a:r>
              <a:rPr lang="en-US" sz="2400" dirty="0"/>
              <a:t>Just as evolutionary psychology explains why we eat far more than we need, it also throws light on why we keep buying more, even when we already have far more than enough.</a:t>
            </a:r>
          </a:p>
          <a:p>
            <a:pPr marL="0" indent="0">
              <a:buNone/>
            </a:pPr>
            <a:endParaRPr lang="en-GB" sz="3200" dirty="0"/>
          </a:p>
        </p:txBody>
      </p:sp>
      <p:sp>
        <p:nvSpPr>
          <p:cNvPr id="4" name="Footer Placeholder 3"/>
          <p:cNvSpPr>
            <a:spLocks noGrp="1"/>
          </p:cNvSpPr>
          <p:nvPr>
            <p:ph type="ftr" sz="quarter" idx="4294967295"/>
          </p:nvPr>
        </p:nvSpPr>
        <p:spPr>
          <a:xfrm>
            <a:off x="-212698" y="6356350"/>
            <a:ext cx="4327498" cy="365125"/>
          </a:xfrm>
          <a:prstGeom prst="rect">
            <a:avLst/>
          </a:prstGeom>
        </p:spPr>
        <p:txBody>
          <a:bodyPr/>
          <a:lstStyle/>
          <a:p>
            <a:endParaRPr lang="en-GB" dirty="0"/>
          </a:p>
        </p:txBody>
      </p:sp>
    </p:spTree>
    <p:extLst>
      <p:ext uri="{BB962C8B-B14F-4D97-AF65-F5344CB8AC3E}">
        <p14:creationId xmlns:p14="http://schemas.microsoft.com/office/powerpoint/2010/main" val="23255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 y="573089"/>
            <a:ext cx="10988042" cy="4351338"/>
          </a:xfrm>
        </p:spPr>
        <p:txBody>
          <a:bodyPr>
            <a:noAutofit/>
          </a:bodyPr>
          <a:lstStyle/>
          <a:p>
            <a:pPr marL="0" indent="0" fontAlgn="base">
              <a:buNone/>
            </a:pPr>
            <a:r>
              <a:rPr lang="en-US" sz="2400" dirty="0"/>
              <a:t>We are now living in an age of abundance in the West. Before, material goods were expensive and scarce. Clothes were so hard to come by that they were handed down from generation to generation. A historian called Eve Fisher has calculated that before 1750 and the onset of the industrial revolution a shirt would have cost around £2,000 in today's money. But now, things - shirts, shoes, toys and a million other consumer items - are cheap.</a:t>
            </a:r>
          </a:p>
          <a:p>
            <a:pPr marL="0" indent="0" fontAlgn="base">
              <a:buNone/>
            </a:pPr>
            <a:endParaRPr lang="en-US" sz="2400" dirty="0"/>
          </a:p>
          <a:p>
            <a:pPr marL="0" indent="0" fontAlgn="base">
              <a:buNone/>
            </a:pPr>
            <a:r>
              <a:rPr lang="en-US" sz="2400" dirty="0"/>
              <a:t>Once again, our inbuilt impulses have yet to catch up. As a result, many millions of us are filling our homes and lives, and suffocating under too much stuff.</a:t>
            </a:r>
          </a:p>
          <a:p>
            <a:pPr marL="0" indent="0" fontAlgn="base">
              <a:buNone/>
            </a:pPr>
            <a:endParaRPr lang="en-US" sz="2400" dirty="0"/>
          </a:p>
          <a:p>
            <a:pPr marL="0" indent="0" fontAlgn="base">
              <a:buNone/>
            </a:pPr>
            <a:r>
              <a:rPr lang="en-US" sz="2400" dirty="0"/>
              <a:t>This problem, which I call "stuffocation", is the material version of the obesity epidemic. Since obesity is one of the most worrying problems we face, as individuals and as a society, saying that stuffocation is similar is quite a statement.</a:t>
            </a:r>
          </a:p>
          <a:p>
            <a:pPr marL="0" indent="0">
              <a:buNone/>
            </a:pPr>
            <a:endParaRPr lang="en-GB" sz="32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333877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509081"/>
            <a:ext cx="11565128" cy="5005388"/>
          </a:xfrm>
        </p:spPr>
        <p:txBody>
          <a:bodyPr>
            <a:noAutofit/>
          </a:bodyPr>
          <a:lstStyle/>
          <a:p>
            <a:pPr marL="0" indent="0" fontAlgn="base">
              <a:buNone/>
            </a:pPr>
            <a:r>
              <a:rPr lang="en-US" sz="2400" dirty="0"/>
              <a:t>But the comparison works, because both obesity and stuffocation have similar numbers of sufferers. About two-thirds of people are overweight, according to the UK government. But it's also been estimated </a:t>
            </a:r>
            <a:r>
              <a:rPr lang="en-US" sz="2400" dirty="0">
                <a:hlinkClick r:id="rId2"/>
              </a:rPr>
              <a:t>about two in every three wish they had less stuff</a:t>
            </a:r>
            <a:r>
              <a:rPr lang="en-US" sz="2400" dirty="0"/>
              <a:t>.</a:t>
            </a:r>
          </a:p>
          <a:p>
            <a:pPr marL="0" indent="0" fontAlgn="base">
              <a:buNone/>
            </a:pPr>
            <a:endParaRPr lang="en-US" sz="2400" dirty="0"/>
          </a:p>
          <a:p>
            <a:pPr marL="0" indent="0" fontAlgn="base">
              <a:buNone/>
            </a:pPr>
            <a:r>
              <a:rPr lang="en-US" sz="2400" dirty="0"/>
              <a:t>Both obesity and stuffocation are bad for your health. Just as eating too much and being overweight is lousy for your physical health, so having too much stuff and feeling "stuffocated" is damaging for your mental health.</a:t>
            </a:r>
          </a:p>
          <a:p>
            <a:pPr marL="0" indent="0" fontAlgn="base">
              <a:buNone/>
            </a:pPr>
            <a:endParaRPr lang="en-US" sz="2400" dirty="0"/>
          </a:p>
          <a:p>
            <a:pPr marL="0" indent="0" fontAlgn="base">
              <a:buNone/>
            </a:pPr>
            <a:r>
              <a:rPr lang="en-US" sz="2400" dirty="0"/>
              <a:t>Two psychologists who worked alongside the anthropologists at UCLA recorded how people feel about their homes and tested them for the stress hormone cortisol.</a:t>
            </a:r>
          </a:p>
          <a:p>
            <a:pPr marL="0" indent="0" fontAlgn="base">
              <a:buNone/>
            </a:pPr>
            <a:endParaRPr lang="en-US" sz="2400" dirty="0"/>
          </a:p>
          <a:p>
            <a:pPr marL="0" indent="0" fontAlgn="base">
              <a:buNone/>
            </a:pPr>
            <a:r>
              <a:rPr lang="en-US" sz="2400" dirty="0"/>
              <a:t>They found that women who have issues with clutter have the signature pattern of cortisol that is associated with people who have chronic fatigue, post-traumatic stress disorder, and a higher risk of mortality.</a:t>
            </a:r>
          </a:p>
          <a:p>
            <a:pPr marL="0" indent="0" fontAlgn="base">
              <a:buNone/>
            </a:pPr>
            <a:endParaRPr lang="en-US" sz="2400" dirty="0"/>
          </a:p>
        </p:txBody>
      </p:sp>
    </p:spTree>
    <p:extLst>
      <p:ext uri="{BB962C8B-B14F-4D97-AF65-F5344CB8AC3E}">
        <p14:creationId xmlns:p14="http://schemas.microsoft.com/office/powerpoint/2010/main" val="39738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274" y="1012825"/>
            <a:ext cx="10515600" cy="4351338"/>
          </a:xfrm>
        </p:spPr>
        <p:txBody>
          <a:bodyPr>
            <a:noAutofit/>
          </a:bodyPr>
          <a:lstStyle/>
          <a:p>
            <a:pPr marL="0" indent="0" fontAlgn="base">
              <a:buNone/>
            </a:pPr>
            <a:r>
              <a:rPr lang="en-US" sz="2400" dirty="0"/>
              <a:t>So what will save us from drowning in a suffocating sea of stuff? Lots of people have come up with solutions in recent years. There are the anti-capitalist and anti-consumerist movements, for instance. But none of them strike me as realistic alternatives. They all seem too simplistic to me.</a:t>
            </a:r>
          </a:p>
          <a:p>
            <a:pPr marL="0" indent="0" fontAlgn="base">
              <a:buNone/>
            </a:pPr>
            <a:endParaRPr lang="en-US" sz="2400" dirty="0"/>
          </a:p>
          <a:p>
            <a:pPr marL="0" indent="0" fontAlgn="base">
              <a:buNone/>
            </a:pPr>
            <a:r>
              <a:rPr lang="en-US" sz="2400" dirty="0"/>
              <a:t>If we rush into some sort of smash-the-system solution, we might end up throwing out the proverbial baby with the bathwater. Don't we want to keep all the good stuff that our system has brought us, like central heating, indoor plumbing, the internet, and smartphones? If so, we need a solution that won't bring the walls of our society tumbling down.</a:t>
            </a:r>
          </a:p>
          <a:p>
            <a:pPr marL="0" indent="0" fontAlgn="base">
              <a:buNone/>
            </a:pPr>
            <a:endParaRPr lang="en-US" sz="2400" dirty="0"/>
          </a:p>
          <a:p>
            <a:pPr marL="0" indent="0">
              <a:buNone/>
            </a:pPr>
            <a:endParaRPr lang="en-GB" sz="32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173532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058" y="1210056"/>
            <a:ext cx="10515600" cy="4713923"/>
          </a:xfrm>
        </p:spPr>
        <p:txBody>
          <a:bodyPr>
            <a:noAutofit/>
          </a:bodyPr>
          <a:lstStyle/>
          <a:p>
            <a:pPr marL="0" indent="0" fontAlgn="base">
              <a:buNone/>
            </a:pPr>
            <a:r>
              <a:rPr lang="en-US" sz="2400" dirty="0"/>
              <a:t>There might be an answer. This idea is inspired by some research that proves happiness is more likely to come from experiences rather than stuff. It's also inspired by Jamie Oliver's Food Revolution, a campaign aimed at changing school meals. But instead of helping people be healthier by nudging them to eat healthy instead of unhealthy food, as the Food Revolution does, this is an "experience revolution" that will help people be happier by nudging them to spend their time and money on experiences rather than stuff.</a:t>
            </a:r>
          </a:p>
          <a:p>
            <a:pPr marL="0" indent="0" fontAlgn="base">
              <a:buNone/>
            </a:pPr>
            <a:endParaRPr lang="en-US" sz="2400" dirty="0"/>
          </a:p>
          <a:p>
            <a:pPr marL="0" indent="0" fontAlgn="base">
              <a:buNone/>
            </a:pPr>
            <a:r>
              <a:rPr lang="en-US" sz="2400" dirty="0"/>
              <a:t>If more people do this, and join this "experience revolution", they will be happier - and they are far less likely to be drowning in stuff.</a:t>
            </a:r>
          </a:p>
          <a:p>
            <a:pPr marL="0" indent="0" fontAlgn="base">
              <a:buNone/>
            </a:pPr>
            <a:endParaRPr lang="en-US"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1255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2" y="1163320"/>
            <a:ext cx="10889510" cy="4988243"/>
          </a:xfrm>
        </p:spPr>
        <p:txBody>
          <a:bodyPr>
            <a:normAutofit/>
          </a:bodyPr>
          <a:lstStyle/>
          <a:p>
            <a:pPr marL="228597" indent="0">
              <a:lnSpc>
                <a:spcPct val="115000"/>
              </a:lnSpc>
              <a:spcAft>
                <a:spcPts val="1000"/>
              </a:spcAft>
              <a:buNone/>
            </a:pPr>
            <a:r>
              <a:rPr lang="en-GB" dirty="0">
                <a:solidFill>
                  <a:schemeClr val="bg2">
                    <a:lumMod val="10000"/>
                  </a:schemeClr>
                </a:solidFill>
                <a:latin typeface="+mj-lt"/>
                <a:ea typeface="Calibri" panose="020F0502020204030204" pitchFamily="34" charset="0"/>
                <a:cs typeface="Times New Roman" panose="02020603050405020304" pitchFamily="18" charset="0"/>
              </a:rPr>
              <a:t>I</a:t>
            </a:r>
            <a:r>
              <a:rPr lang="en-GB" dirty="0">
                <a:solidFill>
                  <a:schemeClr val="bg2">
                    <a:lumMod val="10000"/>
                  </a:schemeClr>
                </a:solidFill>
                <a:effectLst/>
                <a:latin typeface="+mj-lt"/>
                <a:ea typeface="Calibri" panose="020F0502020204030204" pitchFamily="34" charset="0"/>
                <a:cs typeface="Times New Roman" panose="02020603050405020304" pitchFamily="18" charset="0"/>
              </a:rPr>
              <a:t>ntroduce the following REFLECTIVE QUESTIONS for students to consider during the lesson</a:t>
            </a:r>
            <a:r>
              <a:rPr lang="en-GB" dirty="0" smtClean="0">
                <a:solidFill>
                  <a:schemeClr val="bg2">
                    <a:lumMod val="10000"/>
                  </a:schemeClr>
                </a:solidFill>
                <a:effectLst/>
                <a:latin typeface="+mj-lt"/>
                <a:ea typeface="Calibri" panose="020F0502020204030204" pitchFamily="34" charset="0"/>
                <a:cs typeface="Times New Roman" panose="02020603050405020304" pitchFamily="18" charset="0"/>
              </a:rPr>
              <a:t>:</a:t>
            </a:r>
          </a:p>
          <a:p>
            <a:pPr marL="228597" indent="0">
              <a:lnSpc>
                <a:spcPct val="115000"/>
              </a:lnSpc>
              <a:spcAft>
                <a:spcPts val="1000"/>
              </a:spcAft>
              <a:buNone/>
            </a:pPr>
            <a:endParaRPr lang="en-GB" sz="900" dirty="0">
              <a:solidFill>
                <a:schemeClr val="bg2">
                  <a:lumMod val="10000"/>
                </a:schemeClr>
              </a:solidFill>
              <a:effectLst/>
              <a:latin typeface="+mj-lt"/>
              <a:ea typeface="Calibri" panose="020F0502020204030204" pitchFamily="34" charset="0"/>
              <a:cs typeface="Times New Roman" panose="02020603050405020304" pitchFamily="18" charset="0"/>
            </a:endParaRPr>
          </a:p>
          <a:p>
            <a:pPr marL="1250950" lvl="1" indent="-514350" defTabSz="1077913">
              <a:buFont typeface="+mj-lt"/>
              <a:buAutoNum type="arabicPeriod"/>
            </a:pPr>
            <a:r>
              <a:rPr lang="en-GB" dirty="0">
                <a:solidFill>
                  <a:schemeClr val="bg2">
                    <a:lumMod val="10000"/>
                  </a:schemeClr>
                </a:solidFill>
                <a:latin typeface="+mj-lt"/>
              </a:rPr>
              <a:t>What happens to your “stuff” when you throw it away? Where does it go and what does it become?</a:t>
            </a:r>
          </a:p>
          <a:p>
            <a:pPr marL="1250950" lvl="1" indent="-514350" defTabSz="1077913">
              <a:buFont typeface="+mj-lt"/>
              <a:buAutoNum type="arabicPeriod"/>
            </a:pPr>
            <a:endParaRPr lang="en-GB" dirty="0">
              <a:solidFill>
                <a:schemeClr val="bg2">
                  <a:lumMod val="10000"/>
                </a:schemeClr>
              </a:solidFill>
              <a:latin typeface="+mj-lt"/>
            </a:endParaRPr>
          </a:p>
          <a:p>
            <a:pPr marL="1250950" lvl="1" indent="-514350" defTabSz="1077913">
              <a:buFont typeface="+mj-lt"/>
              <a:buAutoNum type="arabicPeriod"/>
            </a:pPr>
            <a:r>
              <a:rPr lang="en-GB" dirty="0">
                <a:solidFill>
                  <a:schemeClr val="bg2">
                    <a:lumMod val="10000"/>
                  </a:schemeClr>
                </a:solidFill>
                <a:latin typeface="+mj-lt"/>
              </a:rPr>
              <a:t>How much unnecessary “stuff” do you think you have? Why?</a:t>
            </a:r>
          </a:p>
          <a:p>
            <a:pPr marL="1250950" lvl="1" indent="-514350" defTabSz="1077913">
              <a:buFont typeface="+mj-lt"/>
              <a:buAutoNum type="arabicPeriod"/>
            </a:pPr>
            <a:endParaRPr lang="en-GB" dirty="0">
              <a:solidFill>
                <a:schemeClr val="bg2">
                  <a:lumMod val="10000"/>
                </a:schemeClr>
              </a:solidFill>
              <a:latin typeface="+mj-lt"/>
            </a:endParaRPr>
          </a:p>
          <a:p>
            <a:pPr marL="1250950" lvl="1" indent="-514350" defTabSz="1077913">
              <a:buFont typeface="+mj-lt"/>
              <a:buAutoNum type="arabicPeriod"/>
            </a:pPr>
            <a:r>
              <a:rPr lang="en-GB" dirty="0">
                <a:solidFill>
                  <a:schemeClr val="bg2">
                    <a:lumMod val="10000"/>
                  </a:schemeClr>
                </a:solidFill>
                <a:latin typeface="+mj-lt"/>
              </a:rPr>
              <a:t> Why do you think so many of us buy things that we do not actually need?</a:t>
            </a:r>
          </a:p>
          <a:p>
            <a:pPr marL="971555" lvl="1" indent="-514350">
              <a:buFont typeface="+mj-lt"/>
              <a:buAutoNum type="arabicPeriod"/>
            </a:pPr>
            <a:endParaRPr lang="en-GB" dirty="0">
              <a:solidFill>
                <a:schemeClr val="bg2">
                  <a:lumMod val="10000"/>
                </a:schemeClr>
              </a:solidFill>
              <a:latin typeface="+mj-lt"/>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6936" y="1575197"/>
            <a:ext cx="3118576" cy="3118576"/>
          </a:xfrm>
          <a:prstGeom prst="rect">
            <a:avLst/>
          </a:prstGeom>
        </p:spPr>
      </p:pic>
      <p:sp>
        <p:nvSpPr>
          <p:cNvPr id="7" name="Rectangle 6"/>
          <p:cNvSpPr/>
          <p:nvPr/>
        </p:nvSpPr>
        <p:spPr>
          <a:xfrm>
            <a:off x="4891625" y="1980323"/>
            <a:ext cx="2149198" cy="2308324"/>
          </a:xfrm>
          <a:prstGeom prst="rect">
            <a:avLst/>
          </a:prstGeom>
        </p:spPr>
        <p:txBody>
          <a:bodyPr wrap="square">
            <a:spAutoFit/>
          </a:bodyPr>
          <a:lstStyle/>
          <a:p>
            <a:pPr algn="ctr"/>
            <a:r>
              <a:rPr lang="en-GB" sz="2400" dirty="0"/>
              <a:t>How responsible should we be as individuals for reducing our waste?</a:t>
            </a:r>
          </a:p>
        </p:txBody>
      </p:sp>
    </p:spTree>
    <p:extLst>
      <p:ext uri="{BB962C8B-B14F-4D97-AF65-F5344CB8AC3E}">
        <p14:creationId xmlns:p14="http://schemas.microsoft.com/office/powerpoint/2010/main" val="36167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908800"/>
          </a:xfrm>
          <a:prstGeom prst="rect">
            <a:avLst/>
          </a:prstGeom>
        </p:spPr>
      </p:pic>
      <p:sp>
        <p:nvSpPr>
          <p:cNvPr id="10" name="Oval 9"/>
          <p:cNvSpPr/>
          <p:nvPr/>
        </p:nvSpPr>
        <p:spPr>
          <a:xfrm>
            <a:off x="3534280" y="870257"/>
            <a:ext cx="5123435" cy="5168286"/>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766180" y="2900402"/>
            <a:ext cx="4659631" cy="1107996"/>
          </a:xfrm>
          <a:prstGeom prst="rect">
            <a:avLst/>
          </a:prstGeom>
          <a:noFill/>
        </p:spPr>
        <p:txBody>
          <a:bodyPr wrap="square" rtlCol="0">
            <a:spAutoFit/>
          </a:bodyPr>
          <a:lstStyle/>
          <a:p>
            <a:pPr algn="ctr"/>
            <a:r>
              <a:rPr lang="en-GB" sz="4800" b="1" dirty="0" smtClean="0">
                <a:solidFill>
                  <a:schemeClr val="bg1"/>
                </a:solidFill>
                <a:latin typeface="Foco" panose="020B0504050202020203" pitchFamily="34" charset="0"/>
              </a:rPr>
              <a:t>W A S T E</a:t>
            </a:r>
            <a:endParaRPr lang="en-GB" sz="2400" b="1" dirty="0" smtClean="0">
              <a:solidFill>
                <a:schemeClr val="bg1"/>
              </a:solidFill>
              <a:latin typeface="Foco" panose="020B0504050202020203" pitchFamily="34" charset="0"/>
            </a:endParaRPr>
          </a:p>
          <a:p>
            <a:pPr algn="ctr"/>
            <a:r>
              <a:rPr lang="en-GB" b="1" dirty="0" smtClean="0">
                <a:solidFill>
                  <a:srgbClr val="FEE725"/>
                </a:solidFill>
                <a:latin typeface="Foco" panose="020B0504050202020203" pitchFamily="34" charset="0"/>
              </a:rPr>
              <a:t>E N V I R O N M E N T A L  E N G A G E M E N T</a:t>
            </a:r>
          </a:p>
        </p:txBody>
      </p:sp>
      <p:sp>
        <p:nvSpPr>
          <p:cNvPr id="13" name="TextBox 12"/>
          <p:cNvSpPr txBox="1"/>
          <p:nvPr/>
        </p:nvSpPr>
        <p:spPr>
          <a:xfrm>
            <a:off x="4236971" y="4760610"/>
            <a:ext cx="3718051" cy="830997"/>
          </a:xfrm>
          <a:prstGeom prst="rect">
            <a:avLst/>
          </a:prstGeom>
          <a:noFill/>
        </p:spPr>
        <p:txBody>
          <a:bodyPr wrap="square" rtlCol="0">
            <a:spAutoFit/>
          </a:bodyPr>
          <a:lstStyle/>
          <a:p>
            <a:pPr algn="ctr"/>
            <a:r>
              <a:rPr lang="en-GB" sz="2400" dirty="0" smtClean="0">
                <a:solidFill>
                  <a:schemeClr val="bg1"/>
                </a:solidFill>
                <a:latin typeface="+mj-lt"/>
                <a:ea typeface="Times New Roman" panose="02020603050405020304" pitchFamily="18" charset="0"/>
                <a:cs typeface="Times New Roman" panose="02020603050405020304" pitchFamily="18" charset="0"/>
              </a:rPr>
              <a:t>THIS SORT OF LEARNING CAN’T WAIT</a:t>
            </a:r>
            <a:endParaRPr lang="en-GB" sz="2400" dirty="0">
              <a:solidFill>
                <a:schemeClr val="bg1"/>
              </a:solidFill>
              <a:latin typeface="+mj-lt"/>
              <a:ea typeface="Times New Roman" panose="02020603050405020304" pitchFamily="18"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0200" y="296516"/>
            <a:ext cx="1430027" cy="573741"/>
          </a:xfrm>
          <a:prstGeom prst="rect">
            <a:avLst/>
          </a:prstGeom>
        </p:spPr>
      </p:pic>
    </p:spTree>
    <p:extLst>
      <p:ext uri="{BB962C8B-B14F-4D97-AF65-F5344CB8AC3E}">
        <p14:creationId xmlns:p14="http://schemas.microsoft.com/office/powerpoint/2010/main" val="3831236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6758"/>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TextBox 9"/>
          <p:cNvSpPr txBox="1"/>
          <p:nvPr/>
        </p:nvSpPr>
        <p:spPr>
          <a:xfrm>
            <a:off x="8299443" y="4229100"/>
            <a:ext cx="3620959" cy="1661993"/>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T H E  S T O R Y  O F  </a:t>
            </a:r>
          </a:p>
          <a:p>
            <a:pPr algn="ctr"/>
            <a:r>
              <a:rPr lang="en-GB" sz="2400" b="1" dirty="0" smtClean="0">
                <a:solidFill>
                  <a:schemeClr val="bg1"/>
                </a:solidFill>
                <a:latin typeface="Foco" panose="020B0504050202020203" pitchFamily="34" charset="0"/>
              </a:rPr>
              <a:t>S T U F </a:t>
            </a:r>
            <a:r>
              <a:rPr lang="en-GB" sz="2400" b="1" dirty="0" err="1" smtClean="0">
                <a:solidFill>
                  <a:schemeClr val="bg1"/>
                </a:solidFill>
                <a:latin typeface="Foco" panose="020B0504050202020203" pitchFamily="34" charset="0"/>
              </a:rPr>
              <a:t>F</a:t>
            </a:r>
            <a:r>
              <a:rPr lang="en-GB" sz="2400" b="1" dirty="0" smtClean="0">
                <a:solidFill>
                  <a:schemeClr val="bg1"/>
                </a:solidFill>
                <a:latin typeface="Foco" panose="020B0504050202020203" pitchFamily="34" charset="0"/>
              </a:rPr>
              <a:t> </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smtClean="0">
                <a:solidFill>
                  <a:srgbClr val="FEE725"/>
                </a:solidFill>
                <a:latin typeface="Foco" panose="020B0504050202020203" pitchFamily="34" charset="0"/>
              </a:rPr>
              <a:t>2 5  M </a:t>
            </a:r>
            <a:r>
              <a:rPr lang="en-GB" b="1" dirty="0" smtClean="0">
                <a:solidFill>
                  <a:srgbClr val="FEE725"/>
                </a:solidFill>
                <a:latin typeface="Foco" panose="020B0504050202020203" pitchFamily="34" charset="0"/>
              </a:rPr>
              <a:t>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275330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737618" y="1124818"/>
            <a:ext cx="11149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Watch the </a:t>
            </a:r>
            <a:r>
              <a:rPr lang="en-GB" altLang="en-US" sz="2800" dirty="0">
                <a:ea typeface="Calibri" panose="020F0502020204030204" pitchFamily="34" charset="0"/>
                <a:cs typeface="Times New Roman" panose="02020603050405020304" pitchFamily="18" charset="0"/>
              </a:rPr>
              <a:t>documentary</a:t>
            </a: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(21 mins) made by </a:t>
            </a:r>
            <a:r>
              <a:rPr lang="en-GB" sz="2800" u="sng" dirty="0">
                <a:hlinkClick r:id="rId2"/>
              </a:rPr>
              <a:t>Story of Stuff Project</a:t>
            </a:r>
            <a:r>
              <a:rPr lang="en-GB" sz="2800" dirty="0"/>
              <a:t> </a:t>
            </a:r>
            <a:r>
              <a:rPr kumimoji="0" lang="en-GB" altLang="en-US" sz="2800" b="0" i="0" u="none" strike="noStrike" cap="none" normalizeH="0" dirty="0">
                <a:ln>
                  <a:noFill/>
                </a:ln>
                <a:solidFill>
                  <a:schemeClr val="tx1"/>
                </a:solidFill>
                <a:effectLst/>
                <a:ea typeface="Calibri" panose="020F0502020204030204" pitchFamily="34" charset="0"/>
                <a:cs typeface="Times New Roman" panose="02020603050405020304" pitchFamily="18" charset="0"/>
              </a:rPr>
              <a:t>entitled:</a:t>
            </a:r>
            <a:endPar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0" name="Rectangle 6"/>
          <p:cNvSpPr>
            <a:spLocks noChangeArrowheads="1"/>
          </p:cNvSpPr>
          <p:nvPr/>
        </p:nvSpPr>
        <p:spPr bwMode="auto">
          <a:xfrm>
            <a:off x="697994" y="1980359"/>
            <a:ext cx="539800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sz="3600" b="1" u="sng" dirty="0">
                <a:latin typeface="+mj-lt"/>
                <a:hlinkClick r:id="rId3"/>
              </a:rPr>
              <a:t>The Story of Stuff</a:t>
            </a:r>
            <a:r>
              <a:rPr lang="en-GB" sz="3600" b="1" dirty="0">
                <a:latin typeface="+mj-lt"/>
              </a:rPr>
              <a:t> </a:t>
            </a:r>
          </a:p>
          <a:p>
            <a:pPr lvl="0"/>
            <a:r>
              <a:rPr lang="en-GB" altLang="en-US" sz="1400" b="1" dirty="0">
                <a:solidFill>
                  <a:prstClr val="black"/>
                </a:solidFill>
                <a:ea typeface="Calibri" panose="020F0502020204030204" pitchFamily="34" charset="0"/>
                <a:cs typeface="Times New Roman" panose="02020603050405020304" pitchFamily="18" charset="0"/>
              </a:rPr>
              <a:t>Click on the link above for the hyperlink</a:t>
            </a:r>
            <a:endParaRPr lang="en-GB" altLang="en-US" sz="2400" dirty="0">
              <a:solidFill>
                <a:prstClr val="black"/>
              </a:solidFil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pic>
        <p:nvPicPr>
          <p:cNvPr id="12" name="Picture 11">
            <a:hlinkClick r:id="rId3"/>
          </p:cNvPr>
          <p:cNvPicPr/>
          <p:nvPr/>
        </p:nvPicPr>
        <p:blipFill>
          <a:blip r:embed="rId4">
            <a:extLst>
              <a:ext uri="{28A0092B-C50C-407E-A947-70E740481C1C}">
                <a14:useLocalDpi xmlns:a14="http://schemas.microsoft.com/office/drawing/2010/main"/>
              </a:ext>
            </a:extLst>
          </a:blip>
          <a:stretch>
            <a:fillRect/>
          </a:stretch>
        </p:blipFill>
        <p:spPr>
          <a:xfrm>
            <a:off x="5859160" y="2078925"/>
            <a:ext cx="5599716" cy="37099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0526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7250665" y="1995359"/>
            <a:ext cx="478841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After sharing their initial responses, ask them to consider the following questions:</a:t>
            </a:r>
            <a:endParaRPr kumimoji="0" lang="en-GB" altLang="en-US" sz="4000" b="0" i="0" u="none" strike="noStrike" cap="none" normalizeH="0" baseline="0" dirty="0">
              <a:ln>
                <a:noFill/>
              </a:ln>
              <a:solidFill>
                <a:schemeClr val="tx1"/>
              </a:solidFill>
              <a:effectLst/>
            </a:endParaRPr>
          </a:p>
        </p:txBody>
      </p:sp>
      <p:pic>
        <p:nvPicPr>
          <p:cNvPr id="10" name="Picture 9">
            <a:hlinkClick r:id="rId2"/>
          </p:cNvPr>
          <p:cNvPicPr/>
          <p:nvPr/>
        </p:nvPicPr>
        <p:blipFill>
          <a:blip r:embed="rId3">
            <a:extLst>
              <a:ext uri="{28A0092B-C50C-407E-A947-70E740481C1C}">
                <a14:useLocalDpi xmlns:a14="http://schemas.microsoft.com/office/drawing/2010/main"/>
              </a:ext>
            </a:extLst>
          </a:blip>
          <a:stretch>
            <a:fillRect/>
          </a:stretch>
        </p:blipFill>
        <p:spPr>
          <a:xfrm>
            <a:off x="1074689" y="1653264"/>
            <a:ext cx="5581880" cy="37311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16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977" y="1543532"/>
            <a:ext cx="3326727" cy="3326727"/>
          </a:xfrm>
          <a:prstGeom prst="rect">
            <a:avLst/>
          </a:prstGeom>
        </p:spPr>
      </p:pic>
      <p:sp>
        <p:nvSpPr>
          <p:cNvPr id="11" name="Rectangle 10"/>
          <p:cNvSpPr/>
          <p:nvPr/>
        </p:nvSpPr>
        <p:spPr>
          <a:xfrm>
            <a:off x="4672554" y="2143696"/>
            <a:ext cx="2897571" cy="1938992"/>
          </a:xfrm>
          <a:prstGeom prst="rect">
            <a:avLst/>
          </a:prstGeom>
        </p:spPr>
        <p:txBody>
          <a:bodyPr wrap="square">
            <a:spAutoFit/>
          </a:bodyPr>
          <a:lstStyle/>
          <a:p>
            <a:pPr algn="ctr"/>
            <a:r>
              <a:rPr lang="en-GB" sz="2400" dirty="0"/>
              <a:t>What is the film trying to explain about </a:t>
            </a:r>
            <a:r>
              <a:rPr lang="en-GB" sz="2400" dirty="0" smtClean="0"/>
              <a:t>why </a:t>
            </a:r>
            <a:r>
              <a:rPr lang="en-GB" sz="2400" dirty="0"/>
              <a:t>we buy so much stuff that we don’t actually need? </a:t>
            </a:r>
          </a:p>
        </p:txBody>
      </p:sp>
      <p:pic>
        <p:nvPicPr>
          <p:cNvPr id="12"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2568" y="971693"/>
            <a:ext cx="2713339" cy="2713339"/>
          </a:xfrm>
          <a:prstGeom prst="rect">
            <a:avLst/>
          </a:prstGeom>
        </p:spPr>
      </p:pic>
      <p:sp>
        <p:nvSpPr>
          <p:cNvPr id="13" name="Rectangle 12"/>
          <p:cNvSpPr/>
          <p:nvPr/>
        </p:nvSpPr>
        <p:spPr>
          <a:xfrm>
            <a:off x="1744638" y="1543532"/>
            <a:ext cx="2149198" cy="1569660"/>
          </a:xfrm>
          <a:prstGeom prst="rect">
            <a:avLst/>
          </a:prstGeom>
        </p:spPr>
        <p:txBody>
          <a:bodyPr wrap="square">
            <a:spAutoFit/>
          </a:bodyPr>
          <a:lstStyle/>
          <a:p>
            <a:pPr algn="ctr"/>
            <a:r>
              <a:rPr lang="en-GB" sz="2400" dirty="0"/>
              <a:t>What is the film trying to say about our wastefulness?</a:t>
            </a:r>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6774" y="2419324"/>
            <a:ext cx="3044655" cy="3044655"/>
          </a:xfrm>
          <a:prstGeom prst="rect">
            <a:avLst/>
          </a:prstGeom>
        </p:spPr>
      </p:pic>
      <p:sp>
        <p:nvSpPr>
          <p:cNvPr id="10" name="Rectangle 9"/>
          <p:cNvSpPr/>
          <p:nvPr/>
        </p:nvSpPr>
        <p:spPr>
          <a:xfrm>
            <a:off x="8140315" y="3449256"/>
            <a:ext cx="2897571" cy="830997"/>
          </a:xfrm>
          <a:prstGeom prst="rect">
            <a:avLst/>
          </a:prstGeom>
        </p:spPr>
        <p:txBody>
          <a:bodyPr wrap="square">
            <a:spAutoFit/>
          </a:bodyPr>
          <a:lstStyle/>
          <a:p>
            <a:pPr algn="ctr"/>
            <a:r>
              <a:rPr lang="en-GB" sz="2400" dirty="0"/>
              <a:t>Do you agree with these ideas?</a:t>
            </a:r>
          </a:p>
        </p:txBody>
      </p:sp>
    </p:spTree>
    <p:extLst>
      <p:ext uri="{BB962C8B-B14F-4D97-AF65-F5344CB8AC3E}">
        <p14:creationId xmlns:p14="http://schemas.microsoft.com/office/powerpoint/2010/main" val="314626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oughtBox">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1009</TotalTime>
  <Words>2508</Words>
  <Application>Microsoft Office PowerPoint</Application>
  <PresentationFormat>Widescreen</PresentationFormat>
  <Paragraphs>247</Paragraphs>
  <Slides>51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Century Gothic</vt:lpstr>
      <vt:lpstr>Foco</vt:lpstr>
      <vt:lpstr>Foco Light</vt:lpstr>
      <vt:lpstr>Tahoma</vt:lpstr>
      <vt:lpstr>Times New Roman</vt:lpstr>
      <vt:lpstr>1_Office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Approximately how much food produced across the world each year gets thrown away, rejected or wasted?</vt:lpstr>
      <vt:lpstr>2. Every year we dump a massive 2.12 billion tons of waste. If all this waste was put into rubbish trucks lined up back to back, how many times would they wrap around the world?</vt:lpstr>
      <vt:lpstr>3. 99 percent of the stuff we buy is thrown away within how long?</vt:lpstr>
      <vt:lpstr>4. How many double decker buses could be filled with the electronic waste produced across the world each year?</vt:lpstr>
      <vt:lpstr>5. What percentage of fruit and vegetables are rejected by supermarkets because they don’t “look right”?</vt:lpstr>
      <vt:lpstr>6. The number of disposable nappies an average baby gets through in their childhood weighs the same as what? </vt:lpstr>
      <vt:lpstr>7. What percentage of greenhouse gas emissions from western countries comes from growing food that is never eaten?</vt:lpstr>
      <vt:lpstr>8. Extending clothing life by just 3 months can reduce carbon, water and waste footprints by up to how much?</vt:lpstr>
      <vt:lpstr>9. Japan and America have similar levels of GDP per capita but how much less rubbish does the average Japanese person produce?</vt:lpstr>
      <vt:lpstr>10. Americans throw out the equivalent of how much in wasted food every year?</vt:lpstr>
      <vt:lpstr>The Answers!</vt:lpstr>
      <vt:lpstr>1. Approximately how much of the food produced globally for human consumption gets thrown away, rejected or wasted?</vt:lpstr>
      <vt:lpstr>2. Every year we dump a massive 2.12 billion tons of waste. If all this waste was put into rubbish trucks lined up back to back, how many times would they wrap around the world?</vt:lpstr>
      <vt:lpstr>3. 99 percent of the stuff we buy is thrown away within how long?</vt:lpstr>
      <vt:lpstr>4. How many double decker buses could be filled with the electronic waste produced across the world each year?</vt:lpstr>
      <vt:lpstr>5. What percentage of fruit and vegetables are rejected by supermarkets because they don’t “look right”?</vt:lpstr>
      <vt:lpstr>6. The number of disposable nappies an average baby gets through in their childhood weighs the same as what? </vt:lpstr>
      <vt:lpstr>7. What percentage of greenhouse gas emissions from the West come from growing food that is never eaten?</vt:lpstr>
      <vt:lpstr>8. Extending clothing life by just 3 months can reduce carbon, water and waste footprints by up to how much?</vt:lpstr>
      <vt:lpstr>9. Japan and America have similar levels of GDP per capita but how much less rubbish does the average Japanese person produce?</vt:lpstr>
      <vt:lpstr>10. Americans throw out the equivalent of how much in wasted food every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hazards of too much stuff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189</cp:revision>
  <dcterms:created xsi:type="dcterms:W3CDTF">2016-10-17T21:56:29Z</dcterms:created>
  <dcterms:modified xsi:type="dcterms:W3CDTF">2018-01-31T19:29:07Z</dcterms:modified>
  <cp:contentStatus/>
</cp:coreProperties>
</file>