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 id="2147483720" r:id="rId2"/>
  </p:sldMasterIdLst>
  <p:notesMasterIdLst>
    <p:notesMasterId r:id="rId34"/>
  </p:notesMasterIdLst>
  <p:handoutMasterIdLst>
    <p:handoutMasterId r:id="rId35"/>
  </p:handoutMasterIdLst>
  <p:sldIdLst>
    <p:sldId id="543" r:id="rId3"/>
    <p:sldId id="544" r:id="rId4"/>
    <p:sldId id="545" r:id="rId5"/>
    <p:sldId id="546" r:id="rId6"/>
    <p:sldId id="547" r:id="rId7"/>
    <p:sldId id="550" r:id="rId8"/>
    <p:sldId id="514" r:id="rId9"/>
    <p:sldId id="515" r:id="rId10"/>
    <p:sldId id="516" r:id="rId11"/>
    <p:sldId id="444" r:id="rId12"/>
    <p:sldId id="445" r:id="rId13"/>
    <p:sldId id="539" r:id="rId14"/>
    <p:sldId id="446" r:id="rId15"/>
    <p:sldId id="447" r:id="rId16"/>
    <p:sldId id="450" r:id="rId17"/>
    <p:sldId id="451" r:id="rId18"/>
    <p:sldId id="452" r:id="rId19"/>
    <p:sldId id="453" r:id="rId20"/>
    <p:sldId id="454" r:id="rId21"/>
    <p:sldId id="455" r:id="rId22"/>
    <p:sldId id="456" r:id="rId23"/>
    <p:sldId id="457" r:id="rId24"/>
    <p:sldId id="458" r:id="rId25"/>
    <p:sldId id="459" r:id="rId26"/>
    <p:sldId id="520" r:id="rId27"/>
    <p:sldId id="521" r:id="rId28"/>
    <p:sldId id="522" r:id="rId29"/>
    <p:sldId id="540" r:id="rId30"/>
    <p:sldId id="542" r:id="rId31"/>
    <p:sldId id="554" r:id="rId32"/>
    <p:sldId id="54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72F"/>
    <a:srgbClr val="3F8892"/>
    <a:srgbClr val="FB23C2"/>
    <a:srgbClr val="F9FCD0"/>
    <a:srgbClr val="B482DA"/>
    <a:srgbClr val="006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91" autoAdjust="0"/>
    <p:restoredTop sz="94660"/>
  </p:normalViewPr>
  <p:slideViewPr>
    <p:cSldViewPr snapToGrid="0">
      <p:cViewPr varScale="1">
        <p:scale>
          <a:sx n="61" d="100"/>
          <a:sy n="61" d="100"/>
        </p:scale>
        <p:origin x="64" y="184"/>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22/09/2018</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22/09/2018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dirty="0"/>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solidFill>
                <a:prstClr val="black"/>
              </a:solidFill>
            </a:endParaRPr>
          </a:p>
        </p:txBody>
      </p:sp>
      <p:sp>
        <p:nvSpPr>
          <p:cNvPr id="5" name="Slide Number Placeholder 4"/>
          <p:cNvSpPr>
            <a:spLocks noGrp="1"/>
          </p:cNvSpPr>
          <p:nvPr>
            <p:ph type="sldNum" sz="quarter" idx="11"/>
          </p:nvPr>
        </p:nvSpPr>
        <p:spPr/>
        <p:txBody>
          <a:bodyPr/>
          <a:lstStyle/>
          <a:p>
            <a:fld id="{DA1C18C5-F3FA-4D0A-A9B9-2971BB5756E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283031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735859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428778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smtClean="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6773167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3899537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37703210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endParaRPr lang="en-GB" dirty="0">
              <a:solidFill>
                <a:srgbClr val="35372F"/>
              </a:solidFill>
            </a:endParaRPr>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562136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endParaRPr lang="en-GB" dirty="0">
              <a:solidFill>
                <a:srgbClr val="35372F"/>
              </a:solidFill>
            </a:endParaRPr>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17028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383851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069065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616568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262465" y="6356350"/>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3869268" y="6356350"/>
            <a:ext cx="5911517"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5" name="Slide Number Placeholder 4"/>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118091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smtClean="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883139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srgbClr val="35372F">
                  <a:tint val="75000"/>
                </a:srgbClr>
              </a:solidFill>
            </a:endParaRPr>
          </a:p>
        </p:txBody>
      </p:sp>
    </p:spTree>
    <p:extLst>
      <p:ext uri="{BB962C8B-B14F-4D97-AF65-F5344CB8AC3E}">
        <p14:creationId xmlns:p14="http://schemas.microsoft.com/office/powerpoint/2010/main" val="21102645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srgbClr val="35372F">
                  <a:tint val="75000"/>
                </a:srgbClr>
              </a:solidFill>
            </a:endParaRPr>
          </a:p>
        </p:txBody>
      </p:sp>
    </p:spTree>
    <p:extLst>
      <p:ext uri="{BB962C8B-B14F-4D97-AF65-F5344CB8AC3E}">
        <p14:creationId xmlns:p14="http://schemas.microsoft.com/office/powerpoint/2010/main" val="42418781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98495248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8669484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338659462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16567844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08171318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27228433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18112910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8092841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311555684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endParaRPr lang="en-GB" dirty="0">
              <a:solidFill>
                <a:srgbClr val="35372F"/>
              </a:solidFill>
            </a:endParaRPr>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71151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30138591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endParaRPr lang="en-GB" dirty="0">
              <a:solidFill>
                <a:srgbClr val="35372F"/>
              </a:solidFill>
            </a:endParaRPr>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2734468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6173265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047714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1DA75472-A2B2-4D99-9D5D-B76258FC6896}" type="datetime1">
              <a:rPr lang="en-GB" smtClean="0">
                <a:solidFill>
                  <a:srgbClr val="35372F"/>
                </a:solidFill>
              </a:rPr>
              <a:pPr/>
              <a:t>22/09/2018</a:t>
            </a:fld>
            <a:endParaRPr lang="en-GB" dirty="0">
              <a:solidFill>
                <a:srgbClr val="35372F"/>
              </a:solidFill>
            </a:endParaRP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3600595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262465" y="6356350"/>
            <a:ext cx="2743200" cy="365125"/>
          </a:xfrm>
          <a:prstGeom prst="rect">
            <a:avLst/>
          </a:prstGeom>
        </p:spPr>
        <p:txBody>
          <a:bodyPr/>
          <a:lstStyle/>
          <a:p>
            <a:fld id="{DF0EC0FD-F6C7-44DD-B05F-9F722E41B7C8}" type="datetime1">
              <a:rPr lang="en-GB" smtClean="0">
                <a:solidFill>
                  <a:srgbClr val="35372F"/>
                </a:solidFill>
              </a:rPr>
              <a:pPr/>
              <a:t>22/09/2018</a:t>
            </a:fld>
            <a:endParaRPr lang="en-GB" dirty="0">
              <a:solidFill>
                <a:srgbClr val="35372F"/>
              </a:solidFill>
            </a:endParaRPr>
          </a:p>
        </p:txBody>
      </p:sp>
      <p:sp>
        <p:nvSpPr>
          <p:cNvPr id="4" name="Footer Placeholder 3"/>
          <p:cNvSpPr>
            <a:spLocks noGrp="1"/>
          </p:cNvSpPr>
          <p:nvPr>
            <p:ph type="ftr" sz="quarter" idx="11"/>
          </p:nvPr>
        </p:nvSpPr>
        <p:spPr>
          <a:xfrm>
            <a:off x="3869268" y="6356350"/>
            <a:ext cx="5911517" cy="365125"/>
          </a:xfrm>
          <a:prstGeom prst="rect">
            <a:avLst/>
          </a:prstGeom>
        </p:spPr>
        <p:txBody>
          <a:bodyPr/>
          <a:lstStyle/>
          <a:p>
            <a:r>
              <a:rPr lang="en-GB" dirty="0" smtClean="0">
                <a:solidFill>
                  <a:srgbClr val="35372F"/>
                </a:solidFill>
              </a:rPr>
              <a:t> </a:t>
            </a:r>
            <a:endParaRPr lang="en-GB" dirty="0">
              <a:solidFill>
                <a:srgbClr val="35372F"/>
              </a:solidFill>
            </a:endParaRPr>
          </a:p>
        </p:txBody>
      </p:sp>
      <p:sp>
        <p:nvSpPr>
          <p:cNvPr id="5" name="Slide Number Placeholder 4"/>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15569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2392049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40286994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6042618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9210516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17978929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srgbClr val="35372F"/>
                </a:solidFill>
              </a:rPr>
              <a:pPr/>
              <a:t>22/09/2018</a:t>
            </a:fld>
            <a:endParaRPr lang="en-GB" dirty="0">
              <a:solidFill>
                <a:srgbClr val="35372F"/>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srgbClr val="35372F"/>
                </a:solidFill>
              </a:rPr>
              <a:pPr/>
              <a:t>‹#›</a:t>
            </a:fld>
            <a:endParaRPr lang="en-GB" dirty="0">
              <a:solidFill>
                <a:srgbClr val="35372F"/>
              </a:solidFill>
            </a:endParaRPr>
          </a:p>
        </p:txBody>
      </p:sp>
    </p:spTree>
    <p:extLst>
      <p:ext uri="{BB962C8B-B14F-4D97-AF65-F5344CB8AC3E}">
        <p14:creationId xmlns:p14="http://schemas.microsoft.com/office/powerpoint/2010/main" val="9701159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625" y="499730"/>
            <a:ext cx="10925175" cy="119095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28625" y="1825625"/>
            <a:ext cx="10925175"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extBox 8"/>
          <p:cNvSpPr txBox="1"/>
          <p:nvPr userDrawn="1"/>
        </p:nvSpPr>
        <p:spPr>
          <a:xfrm>
            <a:off x="345374" y="68744"/>
            <a:ext cx="1744517" cy="276999"/>
          </a:xfrm>
          <a:prstGeom prst="rect">
            <a:avLst/>
          </a:prstGeom>
          <a:noFill/>
        </p:spPr>
        <p:txBody>
          <a:bodyPr wrap="none" rtlCol="0">
            <a:spAutoFit/>
          </a:bodyPr>
          <a:lstStyle/>
          <a:p>
            <a:r>
              <a:rPr lang="en-US" sz="1200" dirty="0" smtClean="0">
                <a:solidFill>
                  <a:srgbClr val="252823"/>
                </a:solidFill>
                <a:latin typeface="Foco"/>
                <a:cs typeface="Foco"/>
              </a:rPr>
              <a:t>TOPIC: </a:t>
            </a:r>
            <a:r>
              <a:rPr lang="en-US" sz="1200" b="1" dirty="0" smtClean="0">
                <a:solidFill>
                  <a:srgbClr val="252823"/>
                </a:solidFill>
                <a:latin typeface="Foco"/>
                <a:cs typeface="Foco"/>
              </a:rPr>
              <a:t>VOLUNTOURISM</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COPYRIGHT@2018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815821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625" y="499730"/>
            <a:ext cx="10925175" cy="119095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28625" y="1825625"/>
            <a:ext cx="10925175"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extBox 8"/>
          <p:cNvSpPr txBox="1"/>
          <p:nvPr userDrawn="1"/>
        </p:nvSpPr>
        <p:spPr>
          <a:xfrm>
            <a:off x="345374" y="68744"/>
            <a:ext cx="1744517" cy="276999"/>
          </a:xfrm>
          <a:prstGeom prst="rect">
            <a:avLst/>
          </a:prstGeom>
          <a:noFill/>
        </p:spPr>
        <p:txBody>
          <a:bodyPr wrap="none" rtlCol="0">
            <a:spAutoFit/>
          </a:bodyPr>
          <a:lstStyle/>
          <a:p>
            <a:r>
              <a:rPr lang="en-US" sz="1200" dirty="0" smtClean="0">
                <a:solidFill>
                  <a:srgbClr val="252823"/>
                </a:solidFill>
                <a:latin typeface="Foco"/>
                <a:cs typeface="Foco"/>
              </a:rPr>
              <a:t>TOPIC: </a:t>
            </a:r>
            <a:r>
              <a:rPr lang="en-US" sz="1200" b="1" dirty="0" smtClean="0">
                <a:solidFill>
                  <a:srgbClr val="252823"/>
                </a:solidFill>
                <a:latin typeface="Foco"/>
                <a:cs typeface="Foco"/>
              </a:rPr>
              <a:t>VOLUNTOURISM</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COPYRIGHT@2018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04929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E_T0frGOMZk" TargetMode="External"/><Relationship Id="rId2" Type="http://schemas.openxmlformats.org/officeDocument/2006/relationships/hyperlink" Target="http://thinkchildsafe.org/"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bc.net.au/news/2017-09-12/world-challenge-to-end-student-volunteer-trips-to-orphanages/889214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youtu.be/wv3xUK_Wu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963" y="261898"/>
            <a:ext cx="1430027" cy="573741"/>
          </a:xfrm>
          <a:prstGeom prst="rect">
            <a:avLst/>
          </a:prstGeom>
        </p:spPr>
      </p:pic>
      <p:sp>
        <p:nvSpPr>
          <p:cNvPr id="9" name="Oval 8"/>
          <p:cNvSpPr/>
          <p:nvPr/>
        </p:nvSpPr>
        <p:spPr>
          <a:xfrm>
            <a:off x="6391780" y="1289357"/>
            <a:ext cx="5123435" cy="5168286"/>
          </a:xfrm>
          <a:prstGeom prst="ellipse">
            <a:avLst/>
          </a:prstGeom>
          <a:solidFill>
            <a:schemeClr val="bg2">
              <a:lumMod val="10000"/>
              <a:alpha val="34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6391780" y="2902479"/>
            <a:ext cx="4947888" cy="1354217"/>
          </a:xfrm>
          <a:prstGeom prst="rect">
            <a:avLst/>
          </a:prstGeom>
          <a:noFill/>
        </p:spPr>
        <p:txBody>
          <a:bodyPr wrap="square" rtlCol="0">
            <a:spAutoFit/>
          </a:bodyPr>
          <a:lstStyle/>
          <a:p>
            <a:pPr algn="ctr"/>
            <a:r>
              <a:rPr lang="en-GB" sz="5400" b="1" dirty="0" smtClean="0">
                <a:solidFill>
                  <a:prstClr val="white"/>
                </a:solidFill>
              </a:rPr>
              <a:t>VOLUNTOURISM</a:t>
            </a:r>
            <a:endParaRPr lang="en-GB" sz="2800" b="1" dirty="0" smtClean="0">
              <a:solidFill>
                <a:prstClr val="white"/>
              </a:solidFill>
            </a:endParaRPr>
          </a:p>
          <a:p>
            <a:pPr algn="ctr"/>
            <a:r>
              <a:rPr lang="en-GB" sz="2800" b="1" dirty="0" smtClean="0">
                <a:solidFill>
                  <a:srgbClr val="FEE725"/>
                </a:solidFill>
              </a:rPr>
              <a:t>SOCIAL PERSPECTIVES</a:t>
            </a:r>
          </a:p>
        </p:txBody>
      </p:sp>
      <p:sp>
        <p:nvSpPr>
          <p:cNvPr id="11" name="TextBox 10"/>
          <p:cNvSpPr txBox="1"/>
          <p:nvPr/>
        </p:nvSpPr>
        <p:spPr>
          <a:xfrm>
            <a:off x="7083838" y="4711878"/>
            <a:ext cx="3718051" cy="954107"/>
          </a:xfrm>
          <a:prstGeom prst="rect">
            <a:avLst/>
          </a:prstGeom>
          <a:noFill/>
        </p:spPr>
        <p:txBody>
          <a:bodyPr wrap="square" rtlCol="0">
            <a:spAutoFit/>
          </a:bodyPr>
          <a:lstStyle/>
          <a:p>
            <a:pPr algn="ctr"/>
            <a:r>
              <a:rPr lang="en-GB" sz="2800" b="1" dirty="0" smtClean="0">
                <a:solidFill>
                  <a:prstClr val="white"/>
                </a:solidFill>
                <a:ea typeface="Times New Roman" panose="02020603050405020304" pitchFamily="18" charset="0"/>
                <a:cs typeface="Times New Roman" panose="02020603050405020304" pitchFamily="18" charset="0"/>
              </a:rPr>
              <a:t>Y9&amp;10</a:t>
            </a:r>
          </a:p>
          <a:p>
            <a:pPr algn="ctr"/>
            <a:r>
              <a:rPr lang="en-GB" sz="2800" b="1" dirty="0" smtClean="0">
                <a:solidFill>
                  <a:prstClr val="white"/>
                </a:solidFill>
                <a:ea typeface="Times New Roman" panose="02020603050405020304" pitchFamily="18" charset="0"/>
                <a:cs typeface="Times New Roman" panose="02020603050405020304" pitchFamily="18" charset="0"/>
              </a:rPr>
              <a:t>13-15 </a:t>
            </a:r>
            <a:r>
              <a:rPr lang="en-GB" sz="2800" b="1" dirty="0">
                <a:solidFill>
                  <a:prstClr val="white"/>
                </a:solidFill>
                <a:ea typeface="Times New Roman" panose="02020603050405020304" pitchFamily="18" charset="0"/>
                <a:cs typeface="Times New Roman" panose="02020603050405020304" pitchFamily="18" charset="0"/>
              </a:rPr>
              <a:t>years</a:t>
            </a:r>
            <a:endParaRPr lang="en-GB" sz="2800" b="1" dirty="0">
              <a:solidFill>
                <a:prstClr val="white"/>
              </a:solidFill>
              <a:ea typeface="Times New Roman" panose="02020603050405020304" pitchFamily="18" charset="0"/>
            </a:endParaRPr>
          </a:p>
        </p:txBody>
      </p:sp>
    </p:spTree>
    <p:extLst>
      <p:ext uri="{BB962C8B-B14F-4D97-AF65-F5344CB8AC3E}">
        <p14:creationId xmlns:p14="http://schemas.microsoft.com/office/powerpoint/2010/main" val="3169957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1211" y="938340"/>
            <a:ext cx="11149582" cy="5418011"/>
          </a:xfrm>
        </p:spPr>
        <p:txBody>
          <a:bodyPr>
            <a:normAutofit/>
          </a:bodyPr>
          <a:lstStyle/>
          <a:p>
            <a:pPr marL="0" indent="0">
              <a:buNone/>
            </a:pPr>
            <a:r>
              <a:rPr lang="en-GB" sz="2400" dirty="0" smtClean="0"/>
              <a:t>There </a:t>
            </a:r>
            <a:r>
              <a:rPr lang="en-GB" sz="2400" dirty="0"/>
              <a:t>were four areas mentioned in the film which can create negative effects within the “Voluntourism” </a:t>
            </a:r>
            <a:r>
              <a:rPr lang="en-GB" sz="2400" dirty="0" smtClean="0"/>
              <a:t>industry:</a:t>
            </a:r>
          </a:p>
          <a:p>
            <a:pPr marL="0" indent="0">
              <a:buNone/>
            </a:pPr>
            <a:endParaRPr lang="en-GB" sz="2400" dirty="0"/>
          </a:p>
          <a:p>
            <a:pPr marL="1428761" lvl="2" indent="-514350">
              <a:lnSpc>
                <a:spcPct val="150000"/>
              </a:lnSpc>
              <a:buFont typeface="+mj-lt"/>
              <a:buAutoNum type="arabicPeriod"/>
            </a:pPr>
            <a:r>
              <a:rPr lang="en-GB" sz="2800" b="1" dirty="0">
                <a:solidFill>
                  <a:srgbClr val="35372F"/>
                </a:solidFill>
              </a:rPr>
              <a:t>Gift Giving and the promotion of White Saviours</a:t>
            </a:r>
          </a:p>
          <a:p>
            <a:pPr marL="1428761" lvl="2" indent="-514350">
              <a:lnSpc>
                <a:spcPct val="150000"/>
              </a:lnSpc>
              <a:buFont typeface="+mj-lt"/>
              <a:buAutoNum type="arabicPeriod"/>
            </a:pPr>
            <a:r>
              <a:rPr lang="en-GB" sz="2800" b="1" dirty="0">
                <a:solidFill>
                  <a:srgbClr val="35372F"/>
                </a:solidFill>
              </a:rPr>
              <a:t>Teaching and Employment</a:t>
            </a:r>
          </a:p>
          <a:p>
            <a:pPr marL="1428761" lvl="2" indent="-514350">
              <a:lnSpc>
                <a:spcPct val="150000"/>
              </a:lnSpc>
              <a:buFont typeface="+mj-lt"/>
              <a:buAutoNum type="arabicPeriod"/>
            </a:pPr>
            <a:r>
              <a:rPr lang="en-GB" sz="2800" b="1" dirty="0">
                <a:solidFill>
                  <a:srgbClr val="35372F"/>
                </a:solidFill>
              </a:rPr>
              <a:t>False role models and increased abandonment</a:t>
            </a:r>
          </a:p>
          <a:p>
            <a:pPr marL="1428761" lvl="2" indent="-514350">
              <a:lnSpc>
                <a:spcPct val="150000"/>
              </a:lnSpc>
              <a:buFont typeface="+mj-lt"/>
              <a:buAutoNum type="arabicPeriod"/>
            </a:pPr>
            <a:r>
              <a:rPr lang="en-GB" sz="2800" b="1" dirty="0">
                <a:solidFill>
                  <a:srgbClr val="35372F"/>
                </a:solidFill>
              </a:rPr>
              <a:t>Increased demand for orphanages</a:t>
            </a:r>
          </a:p>
          <a:p>
            <a:pPr marL="0" indent="0">
              <a:buNone/>
            </a:pPr>
            <a:endParaRPr lang="en-GB" sz="2400" dirty="0"/>
          </a:p>
        </p:txBody>
      </p:sp>
    </p:spTree>
    <p:extLst>
      <p:ext uri="{BB962C8B-B14F-4D97-AF65-F5344CB8AC3E}">
        <p14:creationId xmlns:p14="http://schemas.microsoft.com/office/powerpoint/2010/main" val="23628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4632" y="1540573"/>
            <a:ext cx="11182350" cy="5317427"/>
          </a:xfrm>
        </p:spPr>
        <p:txBody>
          <a:bodyPr>
            <a:normAutofit/>
          </a:bodyPr>
          <a:lstStyle/>
          <a:p>
            <a:pPr marL="0" lvl="0" indent="0">
              <a:buNone/>
            </a:pPr>
            <a:r>
              <a:rPr lang="en-GB" sz="2400" dirty="0"/>
              <a:t>Split the class into small groups and give each group one of these four issues. </a:t>
            </a:r>
            <a:endParaRPr lang="en-GB" sz="2400" dirty="0" smtClean="0"/>
          </a:p>
          <a:p>
            <a:pPr marL="0" lvl="0" indent="0">
              <a:buNone/>
            </a:pPr>
            <a:endParaRPr lang="en-GB" sz="2400" dirty="0" smtClean="0"/>
          </a:p>
          <a:p>
            <a:pPr marL="0" lvl="0" indent="0">
              <a:buNone/>
            </a:pPr>
            <a:r>
              <a:rPr lang="en-GB" sz="2400" dirty="0" smtClean="0"/>
              <a:t>Ask them to talk about what the </a:t>
            </a:r>
            <a:r>
              <a:rPr lang="en-GB" sz="2400" b="1" dirty="0"/>
              <a:t>CAUSE</a:t>
            </a:r>
            <a:r>
              <a:rPr lang="en-GB" sz="2400" dirty="0"/>
              <a:t> and </a:t>
            </a:r>
            <a:r>
              <a:rPr lang="en-GB" sz="2400" b="1" dirty="0"/>
              <a:t>EFFECT</a:t>
            </a:r>
            <a:r>
              <a:rPr lang="en-GB" sz="2400" dirty="0"/>
              <a:t> of </a:t>
            </a:r>
            <a:r>
              <a:rPr lang="en-GB" sz="2400" dirty="0" smtClean="0"/>
              <a:t>this issue might be. </a:t>
            </a:r>
          </a:p>
          <a:p>
            <a:pPr marL="0" lvl="0" indent="0">
              <a:buNone/>
            </a:pPr>
            <a:r>
              <a:rPr lang="en-GB" sz="2400" dirty="0" smtClean="0"/>
              <a:t>The </a:t>
            </a:r>
            <a:r>
              <a:rPr lang="en-GB" sz="2400" b="1" i="1" dirty="0" smtClean="0"/>
              <a:t>cause</a:t>
            </a:r>
            <a:r>
              <a:rPr lang="en-GB" sz="2400" dirty="0" smtClean="0"/>
              <a:t> would be the reason that this might be happening, and the </a:t>
            </a:r>
            <a:r>
              <a:rPr lang="en-GB" sz="2400" b="1" i="1" dirty="0" smtClean="0"/>
              <a:t>effect</a:t>
            </a:r>
            <a:r>
              <a:rPr lang="en-GB" sz="2400" dirty="0" smtClean="0"/>
              <a:t> would be the consequences of this happening.</a:t>
            </a:r>
          </a:p>
          <a:p>
            <a:pPr marL="0" lvl="0" indent="0">
              <a:buNone/>
            </a:pPr>
            <a:endParaRPr lang="en-GB" sz="2400" dirty="0"/>
          </a:p>
          <a:p>
            <a:pPr marL="0" lvl="0" indent="0">
              <a:buNone/>
            </a:pPr>
            <a:r>
              <a:rPr lang="en-GB" sz="2400" dirty="0" smtClean="0"/>
              <a:t>For example: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1888" y="3679371"/>
            <a:ext cx="1382894" cy="2846139"/>
          </a:xfrm>
          <a:prstGeom prst="rect">
            <a:avLst/>
          </a:prstGeom>
        </p:spPr>
      </p:pic>
    </p:spTree>
    <p:extLst>
      <p:ext uri="{BB962C8B-B14F-4D97-AF65-F5344CB8AC3E}">
        <p14:creationId xmlns:p14="http://schemas.microsoft.com/office/powerpoint/2010/main" val="360244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93598" y="2611211"/>
            <a:ext cx="7550603" cy="5102988"/>
          </a:xfrm>
        </p:spPr>
        <p:txBody>
          <a:bodyPr>
            <a:normAutofit/>
          </a:bodyPr>
          <a:lstStyle/>
          <a:p>
            <a:pPr marL="0" indent="0">
              <a:buNone/>
            </a:pPr>
            <a:r>
              <a:rPr lang="en-GB" sz="2400" b="1" dirty="0" smtClean="0"/>
              <a:t>CAUSE</a:t>
            </a:r>
            <a:r>
              <a:rPr lang="en-GB" sz="2400" dirty="0"/>
              <a:t>: </a:t>
            </a:r>
            <a:r>
              <a:rPr lang="en-GB" sz="2400" dirty="0" smtClean="0"/>
              <a:t>People often bring </a:t>
            </a:r>
            <a:r>
              <a:rPr lang="en-GB" sz="2400" dirty="0"/>
              <a:t>gifts and donations </a:t>
            </a:r>
            <a:r>
              <a:rPr lang="en-GB" sz="2400" dirty="0" smtClean="0"/>
              <a:t>to orphanages because there </a:t>
            </a:r>
            <a:r>
              <a:rPr lang="en-GB" sz="2400" dirty="0"/>
              <a:t>is </a:t>
            </a:r>
            <a:r>
              <a:rPr lang="en-GB" sz="2400" dirty="0" smtClean="0"/>
              <a:t>sometimes a </a:t>
            </a:r>
            <a:r>
              <a:rPr lang="en-GB" sz="2400" dirty="0"/>
              <a:t>lack of these same resources in </a:t>
            </a:r>
            <a:r>
              <a:rPr lang="en-GB" sz="2400" dirty="0" smtClean="0"/>
              <a:t>communities</a:t>
            </a:r>
          </a:p>
          <a:p>
            <a:pPr marL="0" indent="0">
              <a:buNone/>
            </a:pPr>
            <a:endParaRPr lang="en-GB" sz="2400" dirty="0"/>
          </a:p>
          <a:p>
            <a:pPr marL="0" indent="0">
              <a:buNone/>
            </a:pPr>
            <a:endParaRPr lang="en-GB" sz="2400" b="1" dirty="0" smtClean="0"/>
          </a:p>
          <a:p>
            <a:pPr marL="0" indent="0">
              <a:buNone/>
            </a:pPr>
            <a:endParaRPr lang="en-GB" sz="2400" b="1" dirty="0" smtClean="0"/>
          </a:p>
          <a:p>
            <a:endParaRPr lang="en-GB" sz="2400" dirty="0"/>
          </a:p>
        </p:txBody>
      </p:sp>
      <p:sp>
        <p:nvSpPr>
          <p:cNvPr id="6" name="Content Placeholder 1"/>
          <p:cNvSpPr txBox="1">
            <a:spLocks/>
          </p:cNvSpPr>
          <p:nvPr/>
        </p:nvSpPr>
        <p:spPr>
          <a:xfrm>
            <a:off x="560470" y="1055673"/>
            <a:ext cx="10668002" cy="5317427"/>
          </a:xfrm>
          <a:prstGeom prst="rect">
            <a:avLst/>
          </a:prstGeom>
        </p:spPr>
        <p:txBody>
          <a:bodyPr vert="horz" lIns="91440" tIns="45720" rIns="91440" bIns="45720" rtlCol="0">
            <a:normAutofit/>
          </a:bodyPr>
          <a:lst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solidFill>
                  <a:srgbClr val="35372F"/>
                </a:solidFill>
              </a:rPr>
              <a:t>1.</a:t>
            </a:r>
            <a:r>
              <a:rPr lang="en-GB" dirty="0" smtClean="0">
                <a:solidFill>
                  <a:srgbClr val="35372F"/>
                </a:solidFill>
              </a:rPr>
              <a:t> </a:t>
            </a:r>
            <a:r>
              <a:rPr lang="en-GB" b="1" dirty="0" smtClean="0">
                <a:solidFill>
                  <a:srgbClr val="35372F"/>
                </a:solidFill>
              </a:rPr>
              <a:t>Gift Giving and the promotion of White Saviours</a:t>
            </a:r>
            <a:endParaRPr lang="en-GB" dirty="0" smtClean="0">
              <a:solidFill>
                <a:srgbClr val="35372F"/>
              </a:solidFill>
            </a:endParaRPr>
          </a:p>
          <a:p>
            <a:pPr marL="0" indent="0">
              <a:buFont typeface="Arial" panose="020B0604020202020204" pitchFamily="34" charset="0"/>
              <a:buNone/>
            </a:pPr>
            <a:endParaRPr lang="en-GB" dirty="0" smtClean="0">
              <a:solidFill>
                <a:srgbClr val="35372F"/>
              </a:solidFill>
            </a:endParaRPr>
          </a:p>
        </p:txBody>
      </p:sp>
      <p:pic>
        <p:nvPicPr>
          <p:cNvPr id="7"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8426" y="2023382"/>
            <a:ext cx="2222854" cy="2222854"/>
          </a:xfrm>
          <a:prstGeom prst="rect">
            <a:avLst/>
          </a:prstGeom>
        </p:spPr>
      </p:pic>
      <p:sp>
        <p:nvSpPr>
          <p:cNvPr id="9" name="Rectangle 8"/>
          <p:cNvSpPr/>
          <p:nvPr/>
        </p:nvSpPr>
        <p:spPr>
          <a:xfrm>
            <a:off x="893720" y="2618727"/>
            <a:ext cx="1632266" cy="1015663"/>
          </a:xfrm>
          <a:prstGeom prst="rect">
            <a:avLst/>
          </a:prstGeom>
        </p:spPr>
        <p:txBody>
          <a:bodyPr wrap="square">
            <a:spAutoFit/>
          </a:bodyPr>
          <a:lstStyle/>
          <a:p>
            <a:pPr algn="ctr"/>
            <a:r>
              <a:rPr lang="en-GB" sz="2000" dirty="0"/>
              <a:t>What is the cause of this issue?</a:t>
            </a:r>
          </a:p>
        </p:txBody>
      </p:sp>
    </p:spTree>
    <p:extLst>
      <p:ext uri="{BB962C8B-B14F-4D97-AF65-F5344CB8AC3E}">
        <p14:creationId xmlns:p14="http://schemas.microsoft.com/office/powerpoint/2010/main" val="62744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71751" y="1618488"/>
            <a:ext cx="9324974" cy="2899083"/>
          </a:xfrm>
        </p:spPr>
        <p:txBody>
          <a:bodyPr>
            <a:normAutofit/>
          </a:bodyPr>
          <a:lstStyle/>
          <a:p>
            <a:pPr marL="0" indent="0">
              <a:buNone/>
            </a:pPr>
            <a:endParaRPr lang="en-GB" sz="2400" b="1" dirty="0" smtClean="0"/>
          </a:p>
          <a:p>
            <a:pPr marL="0" indent="0">
              <a:buNone/>
            </a:pPr>
            <a:endParaRPr lang="en-GB" sz="2400" b="1" dirty="0" smtClean="0"/>
          </a:p>
          <a:p>
            <a:pPr marL="0" indent="0">
              <a:buNone/>
            </a:pPr>
            <a:r>
              <a:rPr lang="en-GB" sz="2400" b="1" dirty="0" smtClean="0"/>
              <a:t>EFFECT</a:t>
            </a:r>
            <a:r>
              <a:rPr lang="en-GB" sz="2400" dirty="0"/>
              <a:t>: </a:t>
            </a:r>
            <a:r>
              <a:rPr lang="en-GB" sz="2400" dirty="0" smtClean="0"/>
              <a:t>These gifts do not offer </a:t>
            </a:r>
            <a:r>
              <a:rPr lang="en-GB" sz="2400" dirty="0"/>
              <a:t>a sustained </a:t>
            </a:r>
            <a:r>
              <a:rPr lang="en-GB" sz="2400" dirty="0" smtClean="0"/>
              <a:t>supply of resources, </a:t>
            </a:r>
            <a:r>
              <a:rPr lang="en-GB" sz="2400" dirty="0"/>
              <a:t>and </a:t>
            </a:r>
            <a:r>
              <a:rPr lang="en-GB" sz="2400" dirty="0" smtClean="0"/>
              <a:t>increase </a:t>
            </a:r>
            <a:r>
              <a:rPr lang="en-GB" sz="2400" dirty="0"/>
              <a:t>the expectation of a reliance upon aid </a:t>
            </a:r>
            <a:r>
              <a:rPr lang="en-GB" sz="2400" dirty="0" smtClean="0"/>
              <a:t>with the potential to fuel a dependence on western donations and support for empowerment.</a:t>
            </a:r>
            <a:endParaRPr lang="en-GB" sz="2400" dirty="0"/>
          </a:p>
          <a:p>
            <a:endParaRPr lang="en-GB" sz="2400" dirty="0"/>
          </a:p>
        </p:txBody>
      </p:sp>
      <p:sp>
        <p:nvSpPr>
          <p:cNvPr id="6" name="Content Placeholder 1"/>
          <p:cNvSpPr txBox="1">
            <a:spLocks/>
          </p:cNvSpPr>
          <p:nvPr/>
        </p:nvSpPr>
        <p:spPr>
          <a:xfrm>
            <a:off x="374588" y="975246"/>
            <a:ext cx="10668002" cy="5317427"/>
          </a:xfrm>
          <a:prstGeom prst="rect">
            <a:avLst/>
          </a:prstGeom>
        </p:spPr>
        <p:txBody>
          <a:bodyPr vert="horz" lIns="91440" tIns="45720" rIns="91440" bIns="45720" rtlCol="0">
            <a:normAutofit/>
          </a:bodyPr>
          <a:lst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solidFill>
                  <a:srgbClr val="35372F"/>
                </a:solidFill>
              </a:rPr>
              <a:t>1.</a:t>
            </a:r>
            <a:r>
              <a:rPr lang="en-GB" dirty="0" smtClean="0">
                <a:solidFill>
                  <a:srgbClr val="35372F"/>
                </a:solidFill>
              </a:rPr>
              <a:t> </a:t>
            </a:r>
            <a:r>
              <a:rPr lang="en-GB" b="1" dirty="0" smtClean="0">
                <a:solidFill>
                  <a:srgbClr val="35372F"/>
                </a:solidFill>
              </a:rPr>
              <a:t>Gift Giving and the promotion of White Saviours</a:t>
            </a:r>
            <a:endParaRPr lang="en-GB" dirty="0" smtClean="0">
              <a:solidFill>
                <a:srgbClr val="35372F"/>
              </a:solidFill>
            </a:endParaRPr>
          </a:p>
          <a:p>
            <a:pPr marL="0" indent="0">
              <a:buFont typeface="Arial" panose="020B0604020202020204" pitchFamily="34" charset="0"/>
              <a:buNone/>
            </a:pPr>
            <a:endParaRPr lang="en-GB" dirty="0" smtClean="0">
              <a:solidFill>
                <a:srgbClr val="35372F"/>
              </a:solidFill>
            </a:endParaRPr>
          </a:p>
        </p:txBody>
      </p:sp>
      <p:pic>
        <p:nvPicPr>
          <p:cNvPr id="10"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7037" y="2014702"/>
            <a:ext cx="2222854" cy="2222854"/>
          </a:xfrm>
          <a:prstGeom prst="rect">
            <a:avLst/>
          </a:prstGeom>
        </p:spPr>
      </p:pic>
      <p:sp>
        <p:nvSpPr>
          <p:cNvPr id="11" name="Rectangle 10"/>
          <p:cNvSpPr/>
          <p:nvPr/>
        </p:nvSpPr>
        <p:spPr>
          <a:xfrm>
            <a:off x="602331" y="2618297"/>
            <a:ext cx="1632266" cy="1015663"/>
          </a:xfrm>
          <a:prstGeom prst="rect">
            <a:avLst/>
          </a:prstGeom>
        </p:spPr>
        <p:txBody>
          <a:bodyPr wrap="square">
            <a:spAutoFit/>
          </a:bodyPr>
          <a:lstStyle/>
          <a:p>
            <a:pPr algn="ctr"/>
            <a:r>
              <a:rPr lang="en-GB" sz="2000" dirty="0"/>
              <a:t>What is the </a:t>
            </a:r>
            <a:r>
              <a:rPr lang="en-GB" sz="2000" dirty="0" smtClean="0"/>
              <a:t>effect of </a:t>
            </a:r>
            <a:r>
              <a:rPr lang="en-GB" sz="2000" dirty="0"/>
              <a:t>this issue?</a:t>
            </a:r>
          </a:p>
        </p:txBody>
      </p:sp>
    </p:spTree>
    <p:extLst>
      <p:ext uri="{BB962C8B-B14F-4D97-AF65-F5344CB8AC3E}">
        <p14:creationId xmlns:p14="http://schemas.microsoft.com/office/powerpoint/2010/main" val="169846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2200275"/>
            <a:ext cx="10515600" cy="3976688"/>
          </a:xfrm>
        </p:spPr>
        <p:txBody>
          <a:bodyPr>
            <a:normAutofit/>
          </a:bodyPr>
          <a:lstStyle/>
          <a:p>
            <a:pPr marL="0" lvl="0" indent="0">
              <a:buNone/>
            </a:pPr>
            <a:r>
              <a:rPr lang="en-GB" sz="2400" dirty="0"/>
              <a:t>Now </a:t>
            </a:r>
            <a:r>
              <a:rPr lang="en-GB" sz="2400" dirty="0" smtClean="0"/>
              <a:t>look at the following presentation called ‘</a:t>
            </a:r>
            <a:r>
              <a:rPr lang="en-GB" sz="2400" b="1" dirty="0" smtClean="0"/>
              <a:t>The </a:t>
            </a:r>
            <a:r>
              <a:rPr lang="en-GB" sz="2400" b="1" dirty="0"/>
              <a:t>Volunteer and the Orphanage </a:t>
            </a:r>
            <a:r>
              <a:rPr lang="en-GB" sz="2400" dirty="0" smtClean="0"/>
              <a:t>which gives more </a:t>
            </a:r>
            <a:r>
              <a:rPr lang="en-GB" sz="2400" dirty="0"/>
              <a:t>detailed information on some of the negatives that are coming out of this industry. </a:t>
            </a:r>
            <a:endParaRPr lang="en-GB" sz="2400" dirty="0" smtClean="0"/>
          </a:p>
          <a:p>
            <a:pPr marL="0" lvl="0" indent="0">
              <a:buNone/>
            </a:pPr>
            <a:endParaRPr lang="en-GB" sz="2400" dirty="0"/>
          </a:p>
          <a:p>
            <a:pPr marL="0" indent="0">
              <a:buNone/>
            </a:pPr>
            <a:endParaRPr lang="en-GB" sz="2400" dirty="0"/>
          </a:p>
        </p:txBody>
      </p:sp>
    </p:spTree>
    <p:extLst>
      <p:ext uri="{BB962C8B-B14F-4D97-AF65-F5344CB8AC3E}">
        <p14:creationId xmlns:p14="http://schemas.microsoft.com/office/powerpoint/2010/main" val="2152654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3755" y="541337"/>
            <a:ext cx="11564493" cy="5997576"/>
          </a:xfrm>
        </p:spPr>
        <p:txBody>
          <a:bodyPr>
            <a:normAutofit/>
          </a:bodyPr>
          <a:lstStyle/>
          <a:p>
            <a:pPr marL="742950" indent="-742950">
              <a:buAutoNum type="arabicPeriod"/>
            </a:pPr>
            <a:r>
              <a:rPr lang="en-GB" sz="3200" b="1" dirty="0" smtClean="0"/>
              <a:t>GIFT </a:t>
            </a:r>
            <a:r>
              <a:rPr lang="en-GB" sz="3200" b="1" dirty="0"/>
              <a:t>GIVING AND THE PROMOTION </a:t>
            </a:r>
            <a:r>
              <a:rPr lang="en-GB" sz="3200" b="1" dirty="0" smtClean="0"/>
              <a:t>OF  WHITE SAVIOURS</a:t>
            </a:r>
          </a:p>
          <a:p>
            <a:pPr marL="742950" indent="-742950">
              <a:buAutoNum type="arabicPeriod"/>
            </a:pPr>
            <a:endParaRPr lang="en-GB" sz="3200" dirty="0"/>
          </a:p>
          <a:p>
            <a:pPr marL="0" indent="0">
              <a:buNone/>
            </a:pPr>
            <a:r>
              <a:rPr lang="en-GB" sz="2400" dirty="0" smtClean="0"/>
              <a:t>Bringing </a:t>
            </a:r>
            <a:r>
              <a:rPr lang="en-GB" sz="2400" dirty="0"/>
              <a:t>gifts of sweets, toys, games, clothes, stationery for school, shoes, colouring pens, books and temporary playmates is a common part of a volunteer’s luggage, and unsurprisingly these treats are always welcomed by children on the other side of the world. Being greeted with presents and having constant entertainment through the continuous flow of volunteers into orphanages seems like nothing but fun and on the surface is a very positive ideal.</a:t>
            </a:r>
          </a:p>
          <a:p>
            <a:pPr marL="0" indent="0">
              <a:buNone/>
            </a:pPr>
            <a:endParaRPr lang="en-GB" sz="2400" dirty="0" smtClean="0"/>
          </a:p>
          <a:p>
            <a:pPr marL="0" indent="0">
              <a:buNone/>
            </a:pPr>
            <a:r>
              <a:rPr lang="en-GB" sz="2400" dirty="0" smtClean="0"/>
              <a:t>However</a:t>
            </a:r>
            <a:r>
              <a:rPr lang="en-GB" sz="2400" dirty="0"/>
              <a:t>, the act of giving and receiving is what children associate the most with volunteers, and the ripple effect of this is a significant development of expectation amongst children, or a fundamental reliance upon </a:t>
            </a:r>
            <a:r>
              <a:rPr lang="en-GB" sz="2400" dirty="0" smtClean="0"/>
              <a:t>handouts</a:t>
            </a:r>
            <a:endParaRPr lang="en-GB" sz="2400" dirty="0"/>
          </a:p>
        </p:txBody>
      </p:sp>
    </p:spTree>
    <p:extLst>
      <p:ext uri="{BB962C8B-B14F-4D97-AF65-F5344CB8AC3E}">
        <p14:creationId xmlns:p14="http://schemas.microsoft.com/office/powerpoint/2010/main" val="419630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674" y="1219200"/>
            <a:ext cx="11439525" cy="5502276"/>
          </a:xfrm>
        </p:spPr>
        <p:txBody>
          <a:bodyPr>
            <a:normAutofit/>
          </a:bodyPr>
          <a:lstStyle/>
          <a:p>
            <a:pPr marL="0" indent="0">
              <a:buNone/>
            </a:pPr>
            <a:r>
              <a:rPr lang="en-GB" sz="2400" dirty="0"/>
              <a:t>“Give me money” is a common phrase heard in many parts of East Africa where </a:t>
            </a:r>
            <a:r>
              <a:rPr lang="en-GB" sz="2400" dirty="0" err="1"/>
              <a:t>voluntourists</a:t>
            </a:r>
            <a:r>
              <a:rPr lang="en-GB" sz="2400" dirty="0"/>
              <a:t> abound, whilst “Give me pencils/sweets/gifts” are regular phrases spoken by children across Nepal, Cambodia, Uganda, India and other countries where the sight of a westerner sparks an immediate reaction by children of “giving</a:t>
            </a:r>
            <a:r>
              <a:rPr lang="en-GB" sz="2400" dirty="0" smtClean="0"/>
              <a:t>”.</a:t>
            </a:r>
            <a:endParaRPr lang="en-GB" sz="2400" dirty="0"/>
          </a:p>
          <a:p>
            <a:pPr marL="0" indent="0">
              <a:buNone/>
            </a:pPr>
            <a:r>
              <a:rPr lang="en-GB" sz="2400" dirty="0"/>
              <a:t>Sadly, this relationship of “give and take” reflects the widening gap between the comparatively wealthy “help-givers” and the “needy” beneficiaries; reinforcing a story of “whites in shining armour” and a reliance on aid or handouts. The act also serves to produce stereotypical, overly positive images of the Western world in children’s minds, which ultimately widens the gap between the people within the community and the world of the volunteer. </a:t>
            </a:r>
          </a:p>
        </p:txBody>
      </p:sp>
    </p:spTree>
    <p:extLst>
      <p:ext uri="{BB962C8B-B14F-4D97-AF65-F5344CB8AC3E}">
        <p14:creationId xmlns:p14="http://schemas.microsoft.com/office/powerpoint/2010/main" val="119031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675" y="539496"/>
            <a:ext cx="10906127" cy="6181980"/>
          </a:xfrm>
        </p:spPr>
        <p:txBody>
          <a:bodyPr>
            <a:normAutofit/>
          </a:bodyPr>
          <a:lstStyle/>
          <a:p>
            <a:pPr marL="0" lvl="0" indent="0">
              <a:buNone/>
            </a:pPr>
            <a:r>
              <a:rPr lang="en-GB" sz="3200" b="1" dirty="0" smtClean="0"/>
              <a:t>2. TEACHING </a:t>
            </a:r>
            <a:r>
              <a:rPr lang="en-GB" sz="3200" b="1" dirty="0"/>
              <a:t>AND </a:t>
            </a:r>
            <a:r>
              <a:rPr lang="en-GB" sz="3200" b="1" dirty="0" smtClean="0"/>
              <a:t>EMPLOYMENT</a:t>
            </a:r>
          </a:p>
          <a:p>
            <a:pPr marL="0" lvl="0" indent="0">
              <a:buNone/>
            </a:pPr>
            <a:endParaRPr lang="en-GB" sz="3200" dirty="0"/>
          </a:p>
          <a:p>
            <a:pPr marL="0" indent="0">
              <a:buNone/>
            </a:pPr>
            <a:r>
              <a:rPr lang="en-GB" sz="2400" dirty="0"/>
              <a:t>Many </a:t>
            </a:r>
            <a:r>
              <a:rPr lang="en-GB" sz="2400"/>
              <a:t>volunteer </a:t>
            </a:r>
            <a:r>
              <a:rPr lang="en-GB" sz="2400" smtClean="0"/>
              <a:t>organisations </a:t>
            </a:r>
            <a:r>
              <a:rPr lang="en-GB" sz="2400" dirty="0"/>
              <a:t>are offering tourists the opportunity to “teach” children; usually teaching English or classes of some sort. Although this may seem like a wonderful concept, and often appears to be filling a gap where there would normally be no teacher, the actual repercussions of this can have very detrimental effects on both the children and the wider community.</a:t>
            </a:r>
          </a:p>
          <a:p>
            <a:pPr marL="0" indent="0">
              <a:buNone/>
            </a:pPr>
            <a:r>
              <a:rPr lang="en-GB" sz="2400" dirty="0"/>
              <a:t>Firstly, teaching is a profession, no matter which country it is happening within. Every country housing formal schools has trained professionals who go to college, learn skills and have certified expertise in teaching. The majority of volunteers who are teaching do not have this; their only qualification being that they are able to speak English. </a:t>
            </a:r>
          </a:p>
          <a:p>
            <a:pPr marL="0" indent="0">
              <a:buNone/>
            </a:pPr>
            <a:endParaRPr lang="en-GB" sz="2400" dirty="0"/>
          </a:p>
        </p:txBody>
      </p:sp>
      <p:pic>
        <p:nvPicPr>
          <p:cNvPr id="6" name="Picture 5"/>
          <p:cNvPicPr/>
          <p:nvPr/>
        </p:nvPicPr>
        <p:blipFill>
          <a:blip r:embed="rId2" cstate="email">
            <a:extLst>
              <a:ext uri="{28A0092B-C50C-407E-A947-70E740481C1C}">
                <a14:useLocalDpi xmlns:a14="http://schemas.microsoft.com/office/drawing/2010/main"/>
              </a:ext>
            </a:extLst>
          </a:blip>
          <a:stretch>
            <a:fillRect/>
          </a:stretch>
        </p:blipFill>
        <p:spPr>
          <a:xfrm>
            <a:off x="9946640" y="0"/>
            <a:ext cx="2245360" cy="1684020"/>
          </a:xfrm>
          <a:prstGeom prst="rect">
            <a:avLst/>
          </a:prstGeom>
        </p:spPr>
      </p:pic>
    </p:spTree>
    <p:extLst>
      <p:ext uri="{BB962C8B-B14F-4D97-AF65-F5344CB8AC3E}">
        <p14:creationId xmlns:p14="http://schemas.microsoft.com/office/powerpoint/2010/main" val="392863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525" y="539496"/>
            <a:ext cx="11652123" cy="6318504"/>
          </a:xfrm>
        </p:spPr>
        <p:txBody>
          <a:bodyPr>
            <a:normAutofit/>
          </a:bodyPr>
          <a:lstStyle/>
          <a:p>
            <a:pPr marL="0" indent="0">
              <a:buNone/>
            </a:pPr>
            <a:r>
              <a:rPr lang="en-GB" sz="2400" dirty="0" smtClean="0"/>
              <a:t>By </a:t>
            </a:r>
            <a:r>
              <a:rPr lang="en-GB" sz="2400" dirty="0"/>
              <a:t>replacing a skilled professional with an unskilled worker, this not only devalues the worth of the role (and the worth of all of the trained teachers and professionals in-country) but it also devalues the education that the children are receiving. Because of the short term nature of most volunteer teachers, children are going from one person to the next; changing teachings styles and content and often learning the same thing over and over, with no “end goal” or sustainable teaching plan put into place.  It is somewhat rare for a volunteer to have knowledge of a local education system, language and curriculum and thus the child is already missing out the fundamental basics of their education system, and instead a supposed idea of what the children should be learning is enforced.</a:t>
            </a:r>
          </a:p>
          <a:p>
            <a:pPr marL="0" indent="0">
              <a:buNone/>
            </a:pPr>
            <a:r>
              <a:rPr lang="en-GB" sz="2400" dirty="0"/>
              <a:t>The premise of an unskilled worker entering the role of teaching devalues the profession and also frequently puts someone out of a job. The reason that many orphanages and associated schools do not have teachers is because, rather than pay a trained professional to work in the role, volunteers are “paying” the owners to come and do the job; so to actually pay someone a wage seems (in retrospect) a false economy, thus creating a negative cycle for all involved</a:t>
            </a:r>
            <a:r>
              <a:rPr lang="en-GB" sz="2400" dirty="0" smtClean="0"/>
              <a:t>.</a:t>
            </a:r>
            <a:endParaRPr lang="en-GB" sz="2400" dirty="0"/>
          </a:p>
        </p:txBody>
      </p:sp>
    </p:spTree>
    <p:extLst>
      <p:ext uri="{BB962C8B-B14F-4D97-AF65-F5344CB8AC3E}">
        <p14:creationId xmlns:p14="http://schemas.microsoft.com/office/powerpoint/2010/main" val="207943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200150"/>
            <a:ext cx="11462004" cy="3774186"/>
          </a:xfrm>
        </p:spPr>
        <p:txBody>
          <a:bodyPr>
            <a:normAutofit/>
          </a:bodyPr>
          <a:lstStyle/>
          <a:p>
            <a:pPr marL="0" indent="0">
              <a:buNone/>
            </a:pPr>
            <a:r>
              <a:rPr lang="en-GB" sz="2400" dirty="0" smtClean="0"/>
              <a:t>It </a:t>
            </a:r>
            <a:r>
              <a:rPr lang="en-GB" sz="2400" dirty="0"/>
              <a:t>is very rare for volunteer teachers to be vetted or to be required to possess skills. Think of this happening in your own county – a random, untrained adult being allowed to spend considerable amounts of time influencing and working with young vulnerable children…this simply would not happen and we would not condone it. Yet for some reason, it has been assumed that this is ok to do in other countries across the world; again enforcing a somewhat hypocritical approach to the relationship.</a:t>
            </a:r>
          </a:p>
          <a:p>
            <a:pPr marL="0" indent="0">
              <a:buNone/>
            </a:pPr>
            <a:endParaRPr lang="en-GB" sz="2400" dirty="0"/>
          </a:p>
        </p:txBody>
      </p:sp>
      <p:pic>
        <p:nvPicPr>
          <p:cNvPr id="6" name="Picture 5"/>
          <p:cNvPicPr/>
          <p:nvPr/>
        </p:nvPicPr>
        <p:blipFill>
          <a:blip r:embed="rId2" cstate="email">
            <a:extLst>
              <a:ext uri="{28A0092B-C50C-407E-A947-70E740481C1C}">
                <a14:useLocalDpi xmlns:a14="http://schemas.microsoft.com/office/drawing/2010/main"/>
              </a:ext>
            </a:extLst>
          </a:blip>
          <a:stretch>
            <a:fillRect/>
          </a:stretch>
        </p:blipFill>
        <p:spPr>
          <a:xfrm>
            <a:off x="4180332" y="3635376"/>
            <a:ext cx="3020568" cy="2029968"/>
          </a:xfrm>
          <a:prstGeom prst="rect">
            <a:avLst/>
          </a:prstGeom>
        </p:spPr>
      </p:pic>
    </p:spTree>
    <p:extLst>
      <p:ext uri="{BB962C8B-B14F-4D97-AF65-F5344CB8AC3E}">
        <p14:creationId xmlns:p14="http://schemas.microsoft.com/office/powerpoint/2010/main" val="366425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6" name="Oval 5"/>
          <p:cNvSpPr/>
          <p:nvPr/>
        </p:nvSpPr>
        <p:spPr>
          <a:xfrm>
            <a:off x="3534280" y="870257"/>
            <a:ext cx="5123435" cy="5168286"/>
          </a:xfrm>
          <a:prstGeom prst="ellipse">
            <a:avLst/>
          </a:prstGeom>
          <a:no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7" name="TextBox 6"/>
          <p:cNvSpPr txBox="1"/>
          <p:nvPr/>
        </p:nvSpPr>
        <p:spPr>
          <a:xfrm>
            <a:off x="3589072" y="2954559"/>
            <a:ext cx="5013841" cy="1323439"/>
          </a:xfrm>
          <a:prstGeom prst="rect">
            <a:avLst/>
          </a:prstGeom>
          <a:noFill/>
        </p:spPr>
        <p:txBody>
          <a:bodyPr wrap="square" rtlCol="0">
            <a:spAutoFit/>
          </a:bodyPr>
          <a:lstStyle/>
          <a:p>
            <a:pPr algn="ctr"/>
            <a:r>
              <a:rPr lang="en-GB" sz="2800" b="1" dirty="0" smtClean="0">
                <a:solidFill>
                  <a:prstClr val="white"/>
                </a:solidFill>
              </a:rPr>
              <a:t>M I N D  T H E  G A P</a:t>
            </a:r>
          </a:p>
          <a:p>
            <a:pPr algn="ctr"/>
            <a:r>
              <a:rPr lang="en-GB" sz="2800" b="1" dirty="0" smtClean="0">
                <a:solidFill>
                  <a:prstClr val="white"/>
                </a:solidFill>
              </a:rPr>
              <a:t> </a:t>
            </a:r>
            <a:endParaRPr lang="en-GB" sz="1200" b="1" dirty="0" smtClean="0">
              <a:solidFill>
                <a:prstClr val="white"/>
              </a:solidFill>
            </a:endParaRPr>
          </a:p>
          <a:p>
            <a:pPr algn="ctr"/>
            <a:r>
              <a:rPr lang="en-GB" sz="2400" b="1" dirty="0" smtClean="0">
                <a:solidFill>
                  <a:srgbClr val="FEE725"/>
                </a:solidFill>
              </a:rPr>
              <a:t>W E E K  3  </a:t>
            </a:r>
          </a:p>
        </p:txBody>
      </p:sp>
      <p:sp>
        <p:nvSpPr>
          <p:cNvPr id="9" name="TextBox 8"/>
          <p:cNvSpPr txBox="1"/>
          <p:nvPr/>
        </p:nvSpPr>
        <p:spPr>
          <a:xfrm>
            <a:off x="4236966" y="4958215"/>
            <a:ext cx="3718051" cy="400110"/>
          </a:xfrm>
          <a:prstGeom prst="rect">
            <a:avLst/>
          </a:prstGeom>
          <a:noFill/>
        </p:spPr>
        <p:txBody>
          <a:bodyPr wrap="square" rtlCol="0">
            <a:spAutoFit/>
          </a:bodyPr>
          <a:lstStyle/>
          <a:p>
            <a:pPr algn="ctr"/>
            <a:r>
              <a:rPr lang="en-GB" sz="2000" b="1" dirty="0">
                <a:solidFill>
                  <a:prstClr val="white"/>
                </a:solidFill>
                <a:ea typeface="Times New Roman" panose="02020603050405020304" pitchFamily="18" charset="0"/>
                <a:cs typeface="Times New Roman" panose="02020603050405020304" pitchFamily="18" charset="0"/>
              </a:rPr>
              <a:t>3</a:t>
            </a:r>
            <a:r>
              <a:rPr lang="en-GB" sz="2000" b="1" dirty="0" smtClean="0">
                <a:solidFill>
                  <a:prstClr val="white"/>
                </a:solidFill>
                <a:ea typeface="Times New Roman" panose="02020603050405020304" pitchFamily="18" charset="0"/>
                <a:cs typeface="Times New Roman" panose="02020603050405020304" pitchFamily="18" charset="0"/>
              </a:rPr>
              <a:t> 0  M I N U T E S </a:t>
            </a:r>
            <a:endParaRPr lang="en-GB" sz="2000" dirty="0">
              <a:solidFill>
                <a:prstClr val="white"/>
              </a:solidFill>
              <a:ea typeface="Times New Roman" panose="02020603050405020304" pitchFamily="18" charset="0"/>
            </a:endParaRPr>
          </a:p>
        </p:txBody>
      </p:sp>
      <p:sp>
        <p:nvSpPr>
          <p:cNvPr id="10" name="Oval 9"/>
          <p:cNvSpPr/>
          <p:nvPr/>
        </p:nvSpPr>
        <p:spPr>
          <a:xfrm flipH="1">
            <a:off x="7015699" y="5123864"/>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Oval 12"/>
          <p:cNvSpPr/>
          <p:nvPr/>
        </p:nvSpPr>
        <p:spPr>
          <a:xfrm flipH="1">
            <a:off x="5109555" y="5138349"/>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Tree>
    <p:extLst>
      <p:ext uri="{BB962C8B-B14F-4D97-AF65-F5344CB8AC3E}">
        <p14:creationId xmlns:p14="http://schemas.microsoft.com/office/powerpoint/2010/main" val="3302370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9874" y="731520"/>
            <a:ext cx="10984990" cy="5907660"/>
          </a:xfrm>
        </p:spPr>
        <p:txBody>
          <a:bodyPr>
            <a:normAutofit/>
          </a:bodyPr>
          <a:lstStyle/>
          <a:p>
            <a:pPr marL="0" lvl="0" indent="0">
              <a:buNone/>
            </a:pPr>
            <a:r>
              <a:rPr lang="en-GB" sz="3200" b="1" dirty="0" smtClean="0"/>
              <a:t>3. FALSE </a:t>
            </a:r>
            <a:r>
              <a:rPr lang="en-GB" sz="3200" b="1" dirty="0"/>
              <a:t>ROLE MODELS AND INCREASED </a:t>
            </a:r>
            <a:r>
              <a:rPr lang="en-GB" sz="3200" b="1" dirty="0" smtClean="0"/>
              <a:t>ABANDONMENT</a:t>
            </a:r>
          </a:p>
          <a:p>
            <a:pPr marL="0" lvl="0" indent="0">
              <a:buNone/>
            </a:pPr>
            <a:endParaRPr lang="en-GB" sz="2000" dirty="0"/>
          </a:p>
          <a:p>
            <a:pPr marL="0" indent="0">
              <a:buNone/>
            </a:pPr>
            <a:r>
              <a:rPr lang="en-GB" sz="2400" dirty="0"/>
              <a:t>On the outside, the idea of young children housed within an orphanage, lacking in parents, affection and guidance may seem like a draw for kind hearted people to want to go and spread some love. However, the constant flux of volunteers can actually hinder the emotional development of children. </a:t>
            </a:r>
          </a:p>
          <a:p>
            <a:pPr marL="0" indent="0">
              <a:buNone/>
            </a:pPr>
            <a:r>
              <a:rPr lang="en-GB" sz="2400" dirty="0"/>
              <a:t>Building strong connections with mentors who will walk out of their lives a short time later is not, in the long term, a positive situation for any child; especially a child who may already be emotionally vulnerable. It is very rare for a volunteer to sustain a relationship of contact with a child or a community within an orphanage once the project is complete; and thus children are gaining and losing adult affection on a regular basis. </a:t>
            </a:r>
          </a:p>
          <a:p>
            <a:pPr marL="0" indent="0">
              <a:buNone/>
            </a:pPr>
            <a:endParaRPr lang="en-GB" sz="2400" dirty="0"/>
          </a:p>
        </p:txBody>
      </p:sp>
    </p:spTree>
    <p:extLst>
      <p:ext uri="{BB962C8B-B14F-4D97-AF65-F5344CB8AC3E}">
        <p14:creationId xmlns:p14="http://schemas.microsoft.com/office/powerpoint/2010/main" val="141953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5594" y="722376"/>
            <a:ext cx="11021566" cy="5546027"/>
          </a:xfrm>
        </p:spPr>
        <p:txBody>
          <a:bodyPr>
            <a:normAutofit/>
          </a:bodyPr>
          <a:lstStyle/>
          <a:p>
            <a:pPr marL="0" indent="0">
              <a:buNone/>
            </a:pPr>
            <a:r>
              <a:rPr lang="en-GB" sz="2400" dirty="0"/>
              <a:t>Although unintentional or perhaps just thought through on the behalf of the volunteer, this is another form of abandonment from what the child may have already experienced in their life, and can understandably have a very detrimental effect on their long term mental health and ability to form meaningful connections with others.</a:t>
            </a:r>
          </a:p>
          <a:p>
            <a:pPr marL="0" indent="0">
              <a:buNone/>
            </a:pPr>
            <a:r>
              <a:rPr lang="en-GB" sz="2400" dirty="0" smtClean="0"/>
              <a:t>Many </a:t>
            </a:r>
            <a:r>
              <a:rPr lang="en-GB" sz="2400" dirty="0"/>
              <a:t>of the children living within orphanages perhaps lack adult role models in their daily lives, and it may seem as though the volunteer can fill this void. However, it could be argued that the majority of these children would benefit more from having a local role model as a starting point; someone whose life was understandable and achievable in the short term, rather than worshipping a wealthy foreigner whose life is far removed from their own, and whose aspirations live on a different plain of existence.</a:t>
            </a:r>
          </a:p>
          <a:p>
            <a:pPr marL="0" indent="0">
              <a:buNone/>
            </a:pPr>
            <a:r>
              <a:rPr lang="en-GB" sz="2400" dirty="0"/>
              <a:t> In many instances, volunteers are creating false role models for children that will never be achieved in their lifetimes.</a:t>
            </a:r>
          </a:p>
          <a:p>
            <a:pPr marL="0" indent="0">
              <a:buNone/>
            </a:pPr>
            <a:endParaRPr lang="en-GB" sz="2400" dirty="0"/>
          </a:p>
        </p:txBody>
      </p:sp>
    </p:spTree>
    <p:extLst>
      <p:ext uri="{BB962C8B-B14F-4D97-AF65-F5344CB8AC3E}">
        <p14:creationId xmlns:p14="http://schemas.microsoft.com/office/powerpoint/2010/main" val="933011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3006" y="696087"/>
            <a:ext cx="11365992" cy="6355080"/>
          </a:xfrm>
        </p:spPr>
        <p:txBody>
          <a:bodyPr>
            <a:normAutofit/>
          </a:bodyPr>
          <a:lstStyle/>
          <a:p>
            <a:pPr marL="0" lvl="0" indent="0">
              <a:buNone/>
            </a:pPr>
            <a:r>
              <a:rPr lang="en-GB" sz="3200" b="1" dirty="0" smtClean="0"/>
              <a:t>4. INCREASED </a:t>
            </a:r>
            <a:r>
              <a:rPr lang="en-GB" sz="3200" b="1" dirty="0"/>
              <a:t>DEMAND FOR ORPHANAGES</a:t>
            </a:r>
            <a:endParaRPr lang="en-GB" sz="3200" dirty="0"/>
          </a:p>
          <a:p>
            <a:pPr marL="0" indent="0">
              <a:buNone/>
            </a:pPr>
            <a:r>
              <a:rPr lang="en-GB" sz="2400" dirty="0"/>
              <a:t>Ironically (and tragically) one of the most negative impacts of volunteers within orphanages is that they create a demand for more orphans. In many countries, orphanages are run by both private and public companies; many of whose sole aim is to generate income. Thus, to be a success, the orphanage needs to be full and bringing in volunteers and their income. </a:t>
            </a:r>
            <a:endParaRPr lang="en-GB" sz="2400" dirty="0" smtClean="0"/>
          </a:p>
          <a:p>
            <a:pPr marL="0" indent="0">
              <a:buNone/>
            </a:pPr>
            <a:r>
              <a:rPr lang="en-GB" sz="2400" dirty="0"/>
              <a:t>We would objectively look at an orphanage being full of children as a very negative thing – too many children out of a family and a loving unit. However, for whatever reason, the popular orphanages with tourists are the full and busy ones; the ones filled with children, as these perhaps appear the children most in need. The irony is that, more often than not, these children have one or more parents alive (if not other family members) but have been lured into the orphanage under the false promise of a better life (an education, three meals a day, a more positive future etc.). The reality of their presence in the orphanage is, sadly, often to lure in more volunteers and their </a:t>
            </a:r>
            <a:r>
              <a:rPr lang="en-GB" sz="2400" dirty="0" smtClean="0"/>
              <a:t>donations.</a:t>
            </a:r>
            <a:endParaRPr lang="en-GB" sz="2400" dirty="0"/>
          </a:p>
          <a:p>
            <a:pPr marL="0" indent="0">
              <a:buNone/>
            </a:pPr>
            <a:endParaRPr lang="en-GB" sz="2400" dirty="0"/>
          </a:p>
        </p:txBody>
      </p:sp>
    </p:spTree>
    <p:extLst>
      <p:ext uri="{BB962C8B-B14F-4D97-AF65-F5344CB8AC3E}">
        <p14:creationId xmlns:p14="http://schemas.microsoft.com/office/powerpoint/2010/main" val="320465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1188" y="830580"/>
            <a:ext cx="11356848" cy="6446520"/>
          </a:xfrm>
        </p:spPr>
        <p:txBody>
          <a:bodyPr>
            <a:normAutofit/>
          </a:bodyPr>
          <a:lstStyle/>
          <a:p>
            <a:pPr marL="0" indent="0">
              <a:buNone/>
            </a:pPr>
            <a:r>
              <a:rPr lang="en-GB" sz="2400" dirty="0"/>
              <a:t>Most orphanages that accept volunteers do not screen the visitors and don’t really question what the intentions are to be close to children all day. This quite obviously opens the doorway to much abuse, with these same vulnerable children once again the ones who are suffering.</a:t>
            </a:r>
          </a:p>
          <a:p>
            <a:pPr marL="0" indent="0">
              <a:buNone/>
            </a:pPr>
            <a:r>
              <a:rPr lang="en-GB" sz="2400" dirty="0"/>
              <a:t>Often, owners of volunteers will entice families to send their children to the orphanage to get a “better life”, but it has been shown that volunteers most frequent orphanages that “look poor”, and thus it is in the interest of the owners to keep the place looking shabby, the children looking impoverished and the organisation looking in-need. </a:t>
            </a:r>
            <a:endParaRPr lang="en-GB" sz="2400" dirty="0" smtClean="0"/>
          </a:p>
          <a:p>
            <a:pPr marL="0" indent="0">
              <a:buNone/>
            </a:pPr>
            <a:r>
              <a:rPr lang="en-GB" sz="2400" dirty="0"/>
              <a:t>Visiting an orphanage or volunteering in an orphanage has somehow become a tourist attraction, with many travellers making this a planned part of their trip. Step back from this idea and think about it in the context of your own country: can you imagine a tourist coming to London, for example, and asking to see Big Ben, Westminster Abbey and a couple of orphanages? It is simply not something that would be tolerated; so why have we made this acceptable behaviour when we travel to other countries?</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55917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161" y="1567847"/>
            <a:ext cx="10515600" cy="4351338"/>
          </a:xfrm>
        </p:spPr>
        <p:txBody>
          <a:bodyPr>
            <a:normAutofit/>
          </a:bodyPr>
          <a:lstStyle/>
          <a:p>
            <a:pPr marL="0" indent="0">
              <a:buNone/>
            </a:pPr>
            <a:r>
              <a:rPr lang="en-GB" sz="2400" dirty="0"/>
              <a:t>Although the intentions behind volunteers wanting to spend time in orphanages is positive, it is no longer good enough to have the intention as the only thought; it is important to really critically assess what is happening and whether the intentions (however positive) will lead to positive or negative ripple effects.</a:t>
            </a:r>
          </a:p>
          <a:p>
            <a:pPr marL="0" indent="0">
              <a:buNone/>
            </a:pPr>
            <a:endParaRPr lang="en-GB" sz="2400" dirty="0"/>
          </a:p>
        </p:txBody>
      </p:sp>
      <p:pic>
        <p:nvPicPr>
          <p:cNvPr id="5" name="Picture 4"/>
          <p:cNvPicPr/>
          <p:nvPr/>
        </p:nvPicPr>
        <p:blipFill>
          <a:blip r:embed="rId2" cstate="email">
            <a:extLst>
              <a:ext uri="{28A0092B-C50C-407E-A947-70E740481C1C}">
                <a14:useLocalDpi xmlns:a14="http://schemas.microsoft.com/office/drawing/2010/main"/>
              </a:ext>
            </a:extLst>
          </a:blip>
          <a:stretch>
            <a:fillRect/>
          </a:stretch>
        </p:blipFill>
        <p:spPr>
          <a:xfrm>
            <a:off x="4352736" y="3329178"/>
            <a:ext cx="3486531" cy="1923257"/>
          </a:xfrm>
          <a:prstGeom prst="rect">
            <a:avLst/>
          </a:prstGeom>
        </p:spPr>
      </p:pic>
    </p:spTree>
    <p:extLst>
      <p:ext uri="{BB962C8B-B14F-4D97-AF65-F5344CB8AC3E}">
        <p14:creationId xmlns:p14="http://schemas.microsoft.com/office/powerpoint/2010/main" val="1994761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7"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9" name="Rectangle 6"/>
          <p:cNvSpPr>
            <a:spLocks noChangeArrowheads="1"/>
          </p:cNvSpPr>
          <p:nvPr/>
        </p:nvSpPr>
        <p:spPr bwMode="auto">
          <a:xfrm>
            <a:off x="428625" y="1371039"/>
            <a:ext cx="11458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dirty="0">
                <a:latin typeface="+mj-lt"/>
              </a:rPr>
              <a:t>Watch the </a:t>
            </a:r>
            <a:r>
              <a:rPr lang="en-GB" sz="2400" dirty="0" smtClean="0">
                <a:latin typeface="+mj-lt"/>
              </a:rPr>
              <a:t>short cartoon (1.16 </a:t>
            </a:r>
            <a:r>
              <a:rPr lang="en-GB" sz="2400" dirty="0">
                <a:latin typeface="+mj-lt"/>
              </a:rPr>
              <a:t>mins) made </a:t>
            </a:r>
            <a:r>
              <a:rPr lang="en-GB" sz="2400" dirty="0" smtClean="0">
                <a:latin typeface="+mj-lt"/>
              </a:rPr>
              <a:t>by </a:t>
            </a:r>
            <a:r>
              <a:rPr lang="en-GB" sz="2400" dirty="0" smtClean="0">
                <a:latin typeface="+mj-lt"/>
                <a:hlinkClick r:id="rId2"/>
              </a:rPr>
              <a:t>Child Safe Movement</a:t>
            </a:r>
            <a:r>
              <a:rPr lang="en-GB" sz="2400" dirty="0" smtClean="0">
                <a:latin typeface="+mj-lt"/>
              </a:rPr>
              <a:t> entitled:</a:t>
            </a:r>
            <a:endParaRPr lang="en-GB" sz="2400" dirty="0">
              <a:latin typeface="+mj-lt"/>
            </a:endParaRPr>
          </a:p>
        </p:txBody>
      </p:sp>
      <p:sp>
        <p:nvSpPr>
          <p:cNvPr id="10" name="Rectangle 6"/>
          <p:cNvSpPr>
            <a:spLocks noChangeArrowheads="1"/>
          </p:cNvSpPr>
          <p:nvPr/>
        </p:nvSpPr>
        <p:spPr bwMode="auto">
          <a:xfrm>
            <a:off x="428625" y="1826450"/>
            <a:ext cx="539800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3600" b="1" dirty="0" smtClean="0">
                <a:latin typeface="+mj-lt"/>
                <a:ea typeface="Calibri" panose="020F0502020204030204" pitchFamily="34" charset="0"/>
                <a:cs typeface="Times New Roman" panose="02020603050405020304" pitchFamily="18" charset="0"/>
                <a:hlinkClick r:id="rId3"/>
              </a:rPr>
              <a:t>Don’t create more orphans</a:t>
            </a:r>
            <a:endParaRPr kumimoji="0" lang="en-GB" altLang="en-US" sz="36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a:p>
            <a:r>
              <a:rPr lang="en-GB" altLang="en-US" sz="1400" b="1" dirty="0" smtClean="0">
                <a:latin typeface="+mj-lt"/>
                <a:ea typeface="Calibri" panose="020F0502020204030204" pitchFamily="34" charset="0"/>
                <a:cs typeface="Times New Roman" panose="02020603050405020304" pitchFamily="18" charset="0"/>
              </a:rPr>
              <a:t>Click on the link above for the hyperlink</a:t>
            </a:r>
            <a:endPar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p:txBody>
      </p:sp>
      <p:pic>
        <p:nvPicPr>
          <p:cNvPr id="1026" name="Picture 2" descr="https://i.ytimg.com/vi/E_T0frGOMZk/maxresdefault.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26631" y="2688224"/>
            <a:ext cx="5824408" cy="32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21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0056" y="995680"/>
            <a:ext cx="6044184"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mj-lt"/>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mj-lt"/>
            </a:endParaRPr>
          </a:p>
          <a:p>
            <a:pPr marL="457205" lvl="1" indent="0">
              <a:buNone/>
            </a:pPr>
            <a:endParaRPr lang="en-GB" dirty="0">
              <a:latin typeface="+mj-lt"/>
            </a:endParaRPr>
          </a:p>
          <a:p>
            <a:endParaRPr lang="en-GB" dirty="0">
              <a:latin typeface="+mj-lt"/>
            </a:endParaRPr>
          </a:p>
        </p:txBody>
      </p:sp>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7"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9" name="Rectangle 6"/>
          <p:cNvSpPr>
            <a:spLocks noChangeArrowheads="1"/>
          </p:cNvSpPr>
          <p:nvPr/>
        </p:nvSpPr>
        <p:spPr bwMode="auto">
          <a:xfrm>
            <a:off x="6922008" y="2215417"/>
            <a:ext cx="478841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Allow students a few minutes to respond to the film with people sitting near to them.</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After sharing their initial responses, ask them to consider the following questions:</a:t>
            </a:r>
            <a:endParaRPr kumimoji="0" lang="en-GB" altLang="en-US" sz="4000" b="0" i="0" u="none" strike="noStrike" cap="none" normalizeH="0" baseline="0" dirty="0" smtClean="0">
              <a:ln>
                <a:noFill/>
              </a:ln>
              <a:solidFill>
                <a:schemeClr val="tx1"/>
              </a:solidFill>
              <a:effectLst/>
              <a:latin typeface="+mj-lt"/>
            </a:endParaRPr>
          </a:p>
        </p:txBody>
      </p:sp>
      <p:pic>
        <p:nvPicPr>
          <p:cNvPr id="13" name="Picture 2" descr="https://i.ytimg.com/vi/E_T0frGOMZk/maxresdefaul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1319" y="1916130"/>
            <a:ext cx="5824408" cy="32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73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98000" y="1202740"/>
            <a:ext cx="3571653" cy="3571653"/>
          </a:xfrm>
          <a:prstGeom prst="rect">
            <a:avLst/>
          </a:prstGeom>
        </p:spPr>
      </p:pic>
      <p:pic>
        <p:nvPicPr>
          <p:cNvPr id="8"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52287" y="1904770"/>
            <a:ext cx="3376584" cy="3376584"/>
          </a:xfrm>
          <a:prstGeom prst="rect">
            <a:avLst/>
          </a:prstGeom>
        </p:spPr>
      </p:pic>
      <p:sp>
        <p:nvSpPr>
          <p:cNvPr id="10" name="Rectangle 9"/>
          <p:cNvSpPr/>
          <p:nvPr/>
        </p:nvSpPr>
        <p:spPr>
          <a:xfrm>
            <a:off x="2864946" y="1904770"/>
            <a:ext cx="2637760" cy="2308324"/>
          </a:xfrm>
          <a:prstGeom prst="rect">
            <a:avLst/>
          </a:prstGeom>
        </p:spPr>
        <p:txBody>
          <a:bodyPr wrap="square">
            <a:spAutoFit/>
          </a:bodyPr>
          <a:lstStyle/>
          <a:p>
            <a:pPr algn="ctr"/>
            <a:r>
              <a:rPr lang="en-GB" sz="2400" dirty="0">
                <a:latin typeface="+mj-lt"/>
              </a:rPr>
              <a:t>“Your donations don’t help orphans, they create them” </a:t>
            </a:r>
          </a:p>
          <a:p>
            <a:pPr algn="ctr"/>
            <a:endParaRPr lang="en-GB" sz="2400" dirty="0" smtClean="0">
              <a:latin typeface="+mj-lt"/>
            </a:endParaRPr>
          </a:p>
          <a:p>
            <a:pPr algn="ctr"/>
            <a:r>
              <a:rPr lang="en-GB" sz="2400" dirty="0" smtClean="0">
                <a:latin typeface="+mj-lt"/>
              </a:rPr>
              <a:t>What </a:t>
            </a:r>
            <a:r>
              <a:rPr lang="en-GB" sz="2400" dirty="0">
                <a:latin typeface="+mj-lt"/>
              </a:rPr>
              <a:t>do you think this means?</a:t>
            </a:r>
          </a:p>
        </p:txBody>
      </p:sp>
      <p:sp>
        <p:nvSpPr>
          <p:cNvPr id="2" name="Rectangle 1"/>
          <p:cNvSpPr/>
          <p:nvPr/>
        </p:nvSpPr>
        <p:spPr>
          <a:xfrm>
            <a:off x="6288288" y="2546548"/>
            <a:ext cx="2904582" cy="2308324"/>
          </a:xfrm>
          <a:prstGeom prst="rect">
            <a:avLst/>
          </a:prstGeom>
        </p:spPr>
        <p:txBody>
          <a:bodyPr wrap="square">
            <a:spAutoFit/>
          </a:bodyPr>
          <a:lstStyle/>
          <a:p>
            <a:pPr algn="ctr"/>
            <a:r>
              <a:rPr lang="en-GB" sz="2400" dirty="0">
                <a:latin typeface="+mj-lt"/>
              </a:rPr>
              <a:t>Why do you think orphanage volunteering has become so popular for western travellers?</a:t>
            </a:r>
          </a:p>
        </p:txBody>
      </p:sp>
    </p:spTree>
    <p:extLst>
      <p:ext uri="{BB962C8B-B14F-4D97-AF65-F5344CB8AC3E}">
        <p14:creationId xmlns:p14="http://schemas.microsoft.com/office/powerpoint/2010/main" val="10915140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400" dirty="0" smtClean="0"/>
              <a:t>Many of the big volunteer opportunity organisations are now pulling out their projects from inside orphanages.</a:t>
            </a:r>
          </a:p>
          <a:p>
            <a:pPr marL="0" indent="0">
              <a:buNone/>
            </a:pPr>
            <a:r>
              <a:rPr lang="en-GB" sz="2400" dirty="0" smtClean="0"/>
              <a:t/>
            </a:r>
            <a:br>
              <a:rPr lang="en-GB" sz="2400" dirty="0" smtClean="0"/>
            </a:br>
            <a:r>
              <a:rPr lang="en-GB" sz="2400" dirty="0" smtClean="0"/>
              <a:t>Take a look at the following article from ABC news entitled:</a:t>
            </a:r>
            <a:br>
              <a:rPr lang="en-GB" sz="2400" dirty="0" smtClean="0"/>
            </a:br>
            <a:r>
              <a:rPr lang="en-GB" sz="2400" b="1" dirty="0" smtClean="0">
                <a:hlinkClick r:id="rId2"/>
              </a:rPr>
              <a:t>Push to end volunteering in orphanages as World Challenge stops trips for students</a:t>
            </a:r>
            <a:endParaRPr lang="en-GB" sz="2400" b="1" dirty="0"/>
          </a:p>
        </p:txBody>
      </p:sp>
    </p:spTree>
    <p:extLst>
      <p:ext uri="{BB962C8B-B14F-4D97-AF65-F5344CB8AC3E}">
        <p14:creationId xmlns:p14="http://schemas.microsoft.com/office/powerpoint/2010/main" val="1487214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74141" y="1427450"/>
            <a:ext cx="3397591" cy="3397591"/>
          </a:xfrm>
          <a:prstGeom prst="rect">
            <a:avLst/>
          </a:prstGeom>
        </p:spPr>
      </p:pic>
      <p:sp>
        <p:nvSpPr>
          <p:cNvPr id="5" name="TextBox 4"/>
          <p:cNvSpPr txBox="1"/>
          <p:nvPr/>
        </p:nvSpPr>
        <p:spPr>
          <a:xfrm>
            <a:off x="4909216" y="1972084"/>
            <a:ext cx="2470290" cy="2308324"/>
          </a:xfrm>
          <a:prstGeom prst="rect">
            <a:avLst/>
          </a:prstGeom>
          <a:noFill/>
        </p:spPr>
        <p:txBody>
          <a:bodyPr wrap="square" rtlCol="0">
            <a:spAutoFit/>
          </a:bodyPr>
          <a:lstStyle/>
          <a:p>
            <a:pPr algn="ctr"/>
            <a:r>
              <a:rPr lang="en-GB" sz="2400" dirty="0" smtClean="0">
                <a:latin typeface="+mj-lt"/>
              </a:rPr>
              <a:t>Why is it so difficult to talk about some of the negative ripple effects of Voluntourism?</a:t>
            </a:r>
            <a:endParaRPr lang="en-GB" sz="2400" dirty="0">
              <a:latin typeface="+mj-lt"/>
            </a:endParaRPr>
          </a:p>
        </p:txBody>
      </p:sp>
      <p:sp>
        <p:nvSpPr>
          <p:cNvPr id="6" name="TextBox 5"/>
          <p:cNvSpPr txBox="1"/>
          <p:nvPr/>
        </p:nvSpPr>
        <p:spPr>
          <a:xfrm>
            <a:off x="879101" y="5288661"/>
            <a:ext cx="11425838" cy="461665"/>
          </a:xfrm>
          <a:prstGeom prst="rect">
            <a:avLst/>
          </a:prstGeom>
          <a:noFill/>
        </p:spPr>
        <p:txBody>
          <a:bodyPr wrap="square" rtlCol="0">
            <a:spAutoFit/>
          </a:bodyPr>
          <a:lstStyle/>
          <a:p>
            <a:r>
              <a:rPr lang="en-GB" sz="2400" dirty="0" smtClean="0">
                <a:latin typeface="+mj-lt"/>
              </a:rPr>
              <a:t>Discuss with the person next to you, and then have a general discussion in the class.</a:t>
            </a:r>
            <a:endParaRPr lang="en-GB" sz="2400" dirty="0">
              <a:latin typeface="+mj-lt"/>
            </a:endParaRPr>
          </a:p>
        </p:txBody>
      </p:sp>
    </p:spTree>
    <p:extLst>
      <p:ext uri="{BB962C8B-B14F-4D97-AF65-F5344CB8AC3E}">
        <p14:creationId xmlns:p14="http://schemas.microsoft.com/office/powerpoint/2010/main" val="158240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69" y="292939"/>
            <a:ext cx="10515600" cy="1325563"/>
          </a:xfrm>
        </p:spPr>
        <p:txBody>
          <a:bodyPr/>
          <a:lstStyle/>
          <a:p>
            <a:r>
              <a:rPr lang="en-GB" dirty="0" smtClean="0">
                <a:solidFill>
                  <a:srgbClr val="35372F"/>
                </a:solidFill>
              </a:rPr>
              <a:t>In this lesson, students will:</a:t>
            </a:r>
            <a:endParaRPr lang="en-GB" dirty="0">
              <a:solidFill>
                <a:srgbClr val="35372F"/>
              </a:solidFill>
            </a:endParaRPr>
          </a:p>
        </p:txBody>
      </p:sp>
      <p:sp>
        <p:nvSpPr>
          <p:cNvPr id="3" name="Content Placeholder 2"/>
          <p:cNvSpPr>
            <a:spLocks noGrp="1"/>
          </p:cNvSpPr>
          <p:nvPr>
            <p:ph idx="1"/>
          </p:nvPr>
        </p:nvSpPr>
        <p:spPr>
          <a:xfrm>
            <a:off x="1839433" y="1791910"/>
            <a:ext cx="9976928" cy="4351338"/>
          </a:xfrm>
        </p:spPr>
        <p:txBody>
          <a:bodyPr>
            <a:normAutofit lnSpcReduction="10000"/>
          </a:bodyPr>
          <a:lstStyle/>
          <a:p>
            <a:pPr marL="0" indent="0">
              <a:buNone/>
            </a:pPr>
            <a:r>
              <a:rPr lang="en-GB" dirty="0"/>
              <a:t>Think about </a:t>
            </a:r>
            <a:r>
              <a:rPr lang="en-GB" dirty="0" smtClean="0"/>
              <a:t>some of the core motivations behind Voluntourism and some of the shifts we could make to align these more ethically</a:t>
            </a:r>
            <a:endParaRPr lang="en-GB" dirty="0"/>
          </a:p>
          <a:p>
            <a:pPr marL="0" indent="0">
              <a:buNone/>
            </a:pPr>
            <a:endParaRPr lang="en-GB" dirty="0"/>
          </a:p>
          <a:p>
            <a:pPr marL="0" indent="0">
              <a:buNone/>
            </a:pPr>
            <a:r>
              <a:rPr lang="en-GB" dirty="0"/>
              <a:t>Understand </a:t>
            </a:r>
            <a:r>
              <a:rPr lang="en-GB" dirty="0" smtClean="0"/>
              <a:t>some of the ripple effects of volunteering in orphanages and explore some of the stories being unearthed about the impact on people and communities. </a:t>
            </a:r>
            <a:endParaRPr lang="en-GB" dirty="0"/>
          </a:p>
          <a:p>
            <a:pPr marL="0" indent="0">
              <a:buNone/>
            </a:pPr>
            <a:endParaRPr lang="en-GB" dirty="0"/>
          </a:p>
          <a:p>
            <a:pPr marL="0" indent="0">
              <a:buNone/>
            </a:pPr>
            <a:r>
              <a:rPr lang="en-GB" dirty="0" smtClean="0"/>
              <a:t>Explore and unravel some of the ways that we are being encouraged to think about volunteering overseas and understand who and how the influences are working to stop us from looking under the surface</a:t>
            </a:r>
            <a:endParaRPr lang="en-GB" dirty="0"/>
          </a:p>
        </p:txBody>
      </p:sp>
      <p:sp>
        <p:nvSpPr>
          <p:cNvPr id="26" name="Oval 25"/>
          <p:cNvSpPr/>
          <p:nvPr/>
        </p:nvSpPr>
        <p:spPr>
          <a:xfrm>
            <a:off x="370369" y="1618502"/>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THINK!</a:t>
            </a:r>
            <a:endParaRPr lang="en-GB" sz="1600" b="1" dirty="0">
              <a:solidFill>
                <a:srgbClr val="FEE725"/>
              </a:solidFill>
              <a:latin typeface="Foco"/>
            </a:endParaRPr>
          </a:p>
        </p:txBody>
      </p:sp>
      <p:sp>
        <p:nvSpPr>
          <p:cNvPr id="27" name="Oval 26"/>
          <p:cNvSpPr/>
          <p:nvPr/>
        </p:nvSpPr>
        <p:spPr>
          <a:xfrm>
            <a:off x="370369" y="3078706"/>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FEEL!</a:t>
            </a:r>
            <a:endParaRPr lang="en-GB" sz="1600" b="1" dirty="0">
              <a:solidFill>
                <a:srgbClr val="FEE725"/>
              </a:solidFill>
              <a:latin typeface="Foco"/>
            </a:endParaRPr>
          </a:p>
        </p:txBody>
      </p:sp>
      <p:sp>
        <p:nvSpPr>
          <p:cNvPr id="28" name="Oval 27"/>
          <p:cNvSpPr/>
          <p:nvPr/>
        </p:nvSpPr>
        <p:spPr>
          <a:xfrm>
            <a:off x="370369" y="4538910"/>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endParaRPr lang="en-GB" b="1" dirty="0">
              <a:solidFill>
                <a:srgbClr val="FEE725"/>
              </a:solidFill>
            </a:endParaRPr>
          </a:p>
        </p:txBody>
      </p:sp>
      <p:sp>
        <p:nvSpPr>
          <p:cNvPr id="4" name="TextBox 3"/>
          <p:cNvSpPr txBox="1"/>
          <p:nvPr/>
        </p:nvSpPr>
        <p:spPr>
          <a:xfrm>
            <a:off x="410541" y="4971927"/>
            <a:ext cx="1137096" cy="338554"/>
          </a:xfrm>
          <a:prstGeom prst="rect">
            <a:avLst/>
          </a:prstGeom>
          <a:noFill/>
        </p:spPr>
        <p:txBody>
          <a:bodyPr wrap="square" rtlCol="0">
            <a:spAutoFit/>
          </a:bodyPr>
          <a:lstStyle/>
          <a:p>
            <a:r>
              <a:rPr lang="en-GB" sz="1600" b="1" dirty="0" smtClean="0">
                <a:solidFill>
                  <a:srgbClr val="FEE725"/>
                </a:solidFill>
                <a:latin typeface="Foco"/>
              </a:rPr>
              <a:t>CONNECT!</a:t>
            </a:r>
            <a:endParaRPr lang="en-GB" sz="1600" b="1" dirty="0">
              <a:solidFill>
                <a:srgbClr val="FEE725"/>
              </a:solidFill>
              <a:latin typeface="Foco"/>
            </a:endParaRPr>
          </a:p>
        </p:txBody>
      </p:sp>
    </p:spTree>
    <p:extLst>
      <p:ext uri="{BB962C8B-B14F-4D97-AF65-F5344CB8AC3E}">
        <p14:creationId xmlns:p14="http://schemas.microsoft.com/office/powerpoint/2010/main" val="3284079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4" end="4"/>
                                            </p:txEl>
                                          </p:spTgt>
                                        </p:tgtEl>
                                      </p:cBhvr>
                                    </p:animEffect>
                                    <p:animScale>
                                      <p:cBhvr>
                                        <p:cTn id="12"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sz="2400" dirty="0" smtClean="0"/>
              <a:t>Think about some of the positive messages and action points that you can take if you are considering volunteering overseas.</a:t>
            </a:r>
          </a:p>
          <a:p>
            <a:pPr marL="0" indent="0">
              <a:buNone/>
            </a:pPr>
            <a:r>
              <a:rPr lang="en-GB" sz="2400" dirty="0"/>
              <a:t/>
            </a:r>
            <a:br>
              <a:rPr lang="en-GB" sz="2400" dirty="0"/>
            </a:br>
            <a:r>
              <a:rPr lang="en-GB" sz="2400" dirty="0" smtClean="0"/>
              <a:t>Remember – the intention and the action can be as positive as you intend, you just need to make sure you do some research before you go – and ensure that the ethics of the project (and your intentions) are in the right place.</a:t>
            </a:r>
            <a:endParaRPr lang="en-GB" sz="2400" dirty="0"/>
          </a:p>
        </p:txBody>
      </p:sp>
    </p:spTree>
    <p:extLst>
      <p:ext uri="{BB962C8B-B14F-4D97-AF65-F5344CB8AC3E}">
        <p14:creationId xmlns:p14="http://schemas.microsoft.com/office/powerpoint/2010/main" val="1055442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4" name="Oval 13"/>
          <p:cNvSpPr/>
          <p:nvPr/>
        </p:nvSpPr>
        <p:spPr>
          <a:xfrm>
            <a:off x="3534280" y="899133"/>
            <a:ext cx="5123435" cy="5168286"/>
          </a:xfrm>
          <a:prstGeom prst="ellipse">
            <a:avLst/>
          </a:prstGeom>
          <a:solidFill>
            <a:schemeClr val="bg2">
              <a:lumMod val="10000"/>
              <a:alpha val="34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3643874" y="2784000"/>
            <a:ext cx="5013841" cy="1569660"/>
          </a:xfrm>
          <a:prstGeom prst="rect">
            <a:avLst/>
          </a:prstGeom>
          <a:noFill/>
        </p:spPr>
        <p:txBody>
          <a:bodyPr wrap="square" rtlCol="0">
            <a:spAutoFit/>
          </a:bodyPr>
          <a:lstStyle/>
          <a:p>
            <a:pPr algn="ctr"/>
            <a:r>
              <a:rPr lang="en-GB" sz="4800" b="1" dirty="0" smtClean="0">
                <a:solidFill>
                  <a:prstClr val="white"/>
                </a:solidFill>
              </a:rPr>
              <a:t>VOLUNTOURISM</a:t>
            </a:r>
          </a:p>
          <a:p>
            <a:pPr algn="ctr"/>
            <a:endParaRPr lang="en-GB" sz="1200" b="1" dirty="0" smtClean="0">
              <a:solidFill>
                <a:prstClr val="white"/>
              </a:solidFill>
            </a:endParaRPr>
          </a:p>
          <a:p>
            <a:pPr algn="ctr"/>
            <a:r>
              <a:rPr lang="en-GB" b="1" dirty="0" smtClean="0">
                <a:solidFill>
                  <a:srgbClr val="FEE725"/>
                </a:solidFill>
              </a:rPr>
              <a:t>T H I S </a:t>
            </a:r>
            <a:r>
              <a:rPr lang="en-GB" b="1" dirty="0">
                <a:solidFill>
                  <a:srgbClr val="FEE725"/>
                </a:solidFill>
              </a:rPr>
              <a:t> </a:t>
            </a:r>
            <a:r>
              <a:rPr lang="en-GB" b="1" dirty="0" err="1" smtClean="0">
                <a:solidFill>
                  <a:srgbClr val="FEE725"/>
                </a:solidFill>
              </a:rPr>
              <a:t>S</a:t>
            </a:r>
            <a:r>
              <a:rPr lang="en-GB" b="1" dirty="0" smtClean="0">
                <a:solidFill>
                  <a:srgbClr val="FEE725"/>
                </a:solidFill>
              </a:rPr>
              <a:t> O R T  O F  L E A R N I N G  </a:t>
            </a:r>
          </a:p>
          <a:p>
            <a:pPr algn="ctr"/>
            <a:r>
              <a:rPr lang="en-GB" b="1" dirty="0" smtClean="0">
                <a:solidFill>
                  <a:srgbClr val="FEE725"/>
                </a:solidFill>
              </a:rPr>
              <a:t>C A N </a:t>
            </a:r>
            <a:r>
              <a:rPr lang="en-GB" dirty="0" smtClean="0">
                <a:solidFill>
                  <a:srgbClr val="FEE725"/>
                </a:solidFill>
              </a:rPr>
              <a:t>’ </a:t>
            </a:r>
            <a:r>
              <a:rPr lang="en-GB" b="1" dirty="0" smtClean="0">
                <a:solidFill>
                  <a:srgbClr val="FEE725"/>
                </a:solidFill>
              </a:rPr>
              <a:t>T  W A I T </a:t>
            </a:r>
          </a:p>
        </p:txBody>
      </p:sp>
    </p:spTree>
    <p:extLst>
      <p:ext uri="{BB962C8B-B14F-4D97-AF65-F5344CB8AC3E}">
        <p14:creationId xmlns:p14="http://schemas.microsoft.com/office/powerpoint/2010/main" val="1116691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no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65593" y="4251960"/>
            <a:ext cx="3754810" cy="1661993"/>
          </a:xfrm>
          <a:prstGeom prst="rect">
            <a:avLst/>
          </a:prstGeom>
          <a:noFill/>
        </p:spPr>
        <p:txBody>
          <a:bodyPr wrap="square" rtlCol="0">
            <a:spAutoFit/>
          </a:bodyPr>
          <a:lstStyle/>
          <a:p>
            <a:pPr algn="ctr"/>
            <a:r>
              <a:rPr lang="en-GB" sz="2400" b="1" dirty="0" smtClean="0">
                <a:solidFill>
                  <a:prstClr val="white"/>
                </a:solidFill>
              </a:rPr>
              <a:t>P R E  L E S </a:t>
            </a:r>
            <a:r>
              <a:rPr lang="en-GB" sz="2400" b="1" dirty="0" err="1" smtClean="0">
                <a:solidFill>
                  <a:prstClr val="white"/>
                </a:solidFill>
              </a:rPr>
              <a:t>S</a:t>
            </a:r>
            <a:r>
              <a:rPr lang="en-GB" sz="2400" b="1" dirty="0" smtClean="0">
                <a:solidFill>
                  <a:prstClr val="white"/>
                </a:solidFill>
              </a:rPr>
              <a:t> O N </a:t>
            </a:r>
          </a:p>
          <a:p>
            <a:pPr algn="ctr"/>
            <a:r>
              <a:rPr lang="en-GB" sz="2400" b="1" dirty="0">
                <a:solidFill>
                  <a:prstClr val="white"/>
                </a:solidFill>
              </a:rPr>
              <a:t> </a:t>
            </a:r>
            <a:r>
              <a:rPr lang="en-GB" sz="2400" b="1" dirty="0" smtClean="0">
                <a:solidFill>
                  <a:prstClr val="white"/>
                </a:solidFill>
              </a:rPr>
              <a:t>R E F L E C T I O N S </a:t>
            </a:r>
            <a:endParaRPr lang="en-GB" sz="1100" b="1" dirty="0" smtClean="0">
              <a:solidFill>
                <a:prstClr val="white"/>
              </a:solidFill>
            </a:endParaRPr>
          </a:p>
          <a:p>
            <a:pPr algn="ctr"/>
            <a:endParaRPr lang="en-GB" b="1" dirty="0" smtClean="0">
              <a:solidFill>
                <a:srgbClr val="35372F"/>
              </a:solidFill>
            </a:endParaRPr>
          </a:p>
          <a:p>
            <a:pPr algn="ctr"/>
            <a:endParaRPr lang="en-GB" b="1" dirty="0">
              <a:solidFill>
                <a:srgbClr val="FEE725"/>
              </a:solidFill>
            </a:endParaRPr>
          </a:p>
          <a:p>
            <a:pPr algn="ctr"/>
            <a:r>
              <a:rPr lang="en-GB" b="1" dirty="0" smtClean="0">
                <a:solidFill>
                  <a:srgbClr val="FEE725"/>
                </a:solidFill>
              </a:rPr>
              <a:t>3 </a:t>
            </a:r>
            <a:r>
              <a:rPr lang="en-GB" dirty="0" smtClean="0">
                <a:solidFill>
                  <a:srgbClr val="FEE725"/>
                </a:solidFill>
              </a:rPr>
              <a:t>– </a:t>
            </a:r>
            <a:r>
              <a:rPr lang="en-GB" b="1" dirty="0" smtClean="0">
                <a:solidFill>
                  <a:srgbClr val="FEE725"/>
                </a:solidFill>
              </a:rPr>
              <a:t>5  M I N U T E S </a:t>
            </a:r>
            <a:r>
              <a:rPr lang="en-GB" dirty="0" smtClean="0">
                <a:solidFill>
                  <a:srgbClr val="FEE725"/>
                </a:solidFill>
              </a:rPr>
              <a:t>+</a:t>
            </a:r>
          </a:p>
        </p:txBody>
      </p:sp>
    </p:spTree>
    <p:extLst>
      <p:ext uri="{BB962C8B-B14F-4D97-AF65-F5344CB8AC3E}">
        <p14:creationId xmlns:p14="http://schemas.microsoft.com/office/powerpoint/2010/main" val="206301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60" y="1021970"/>
            <a:ext cx="11707040" cy="4988243"/>
          </a:xfrm>
        </p:spPr>
        <p:txBody>
          <a:bodyPr>
            <a:normAutofit/>
          </a:bodyPr>
          <a:lstStyle/>
          <a:p>
            <a:pPr marL="228597" indent="0">
              <a:lnSpc>
                <a:spcPct val="115000"/>
              </a:lnSpc>
              <a:spcAft>
                <a:spcPts val="1000"/>
              </a:spcAft>
              <a:buNone/>
            </a:pPr>
            <a:r>
              <a:rPr lang="en-GB" dirty="0">
                <a:solidFill>
                  <a:srgbClr val="35372F"/>
                </a:solidFill>
                <a:ea typeface="Calibri" panose="020F0502020204030204" pitchFamily="34" charset="0"/>
                <a:cs typeface="Times New Roman" panose="02020603050405020304" pitchFamily="18" charset="0"/>
              </a:rPr>
              <a:t>I</a:t>
            </a:r>
            <a:r>
              <a:rPr lang="en-GB" dirty="0" smtClean="0">
                <a:solidFill>
                  <a:srgbClr val="35372F"/>
                </a:solidFill>
                <a:effectLst/>
                <a:ea typeface="Calibri" panose="020F0502020204030204" pitchFamily="34" charset="0"/>
                <a:cs typeface="Times New Roman" panose="02020603050405020304" pitchFamily="18" charset="0"/>
              </a:rPr>
              <a:t>ntroduce the following REFLECTIVE QUESTIONS for students to consider during the lesson:</a:t>
            </a:r>
          </a:p>
          <a:p>
            <a:pPr marL="228597" indent="0">
              <a:lnSpc>
                <a:spcPct val="115000"/>
              </a:lnSpc>
              <a:spcAft>
                <a:spcPts val="1000"/>
              </a:spcAft>
              <a:buNone/>
            </a:pPr>
            <a:endParaRPr lang="en-GB" sz="1200" dirty="0" smtClean="0">
              <a:solidFill>
                <a:srgbClr val="35372F"/>
              </a:solidFill>
              <a:effectLst/>
              <a:latin typeface="+mj-lt"/>
              <a:ea typeface="Calibri" panose="020F0502020204030204" pitchFamily="34" charset="0"/>
              <a:cs typeface="Times New Roman" panose="02020603050405020304" pitchFamily="18" charset="0"/>
            </a:endParaRPr>
          </a:p>
          <a:p>
            <a:pPr marL="971555" lvl="1" indent="-514350">
              <a:buFont typeface="+mj-lt"/>
              <a:buAutoNum type="arabicPeriod"/>
            </a:pPr>
            <a:r>
              <a:rPr lang="en-GB" b="1" dirty="0">
                <a:solidFill>
                  <a:srgbClr val="35372F"/>
                </a:solidFill>
              </a:rPr>
              <a:t>Why is volunteering in an orphanage a popular thing for young people to do? </a:t>
            </a:r>
          </a:p>
          <a:p>
            <a:pPr marL="971555" lvl="1" indent="-514350">
              <a:buFont typeface="+mj-lt"/>
              <a:buAutoNum type="arabicPeriod"/>
            </a:pPr>
            <a:r>
              <a:rPr lang="en-GB" b="1" dirty="0">
                <a:solidFill>
                  <a:srgbClr val="35372F"/>
                </a:solidFill>
              </a:rPr>
              <a:t>Can you think of any negative impacts of this sort of volunteering?</a:t>
            </a:r>
          </a:p>
          <a:p>
            <a:pPr marL="971555" lvl="1" indent="-514350">
              <a:buFont typeface="+mj-lt"/>
              <a:buAutoNum type="arabicPeriod"/>
            </a:pPr>
            <a:r>
              <a:rPr lang="en-GB" b="1" dirty="0">
                <a:solidFill>
                  <a:srgbClr val="35372F"/>
                </a:solidFill>
              </a:rPr>
              <a:t>What does it mean to be an ethical volunteer?</a:t>
            </a:r>
          </a:p>
          <a:p>
            <a:pPr marL="457205" lvl="1" indent="0">
              <a:buNone/>
            </a:pPr>
            <a:endParaRPr lang="en-GB" dirty="0"/>
          </a:p>
          <a:p>
            <a:pPr marL="457205" lvl="1" indent="0">
              <a:buNone/>
            </a:pPr>
            <a:endParaRPr lang="en-GB" dirty="0">
              <a:latin typeface="+mj-lt"/>
            </a:endParaRPr>
          </a:p>
        </p:txBody>
      </p:sp>
      <p:sp>
        <p:nvSpPr>
          <p:cNvPr id="4" name="Footer Placeholder 3"/>
          <p:cNvSpPr>
            <a:spLocks noGrp="1"/>
          </p:cNvSpPr>
          <p:nvPr>
            <p:ph type="ftr" sz="quarter" idx="4294967295"/>
          </p:nvPr>
        </p:nvSpPr>
        <p:spPr>
          <a:xfrm>
            <a:off x="6280150" y="6356350"/>
            <a:ext cx="5911850" cy="365125"/>
          </a:xfrm>
          <a:prstGeom prst="rect">
            <a:avLst/>
          </a:prstGeom>
        </p:spPr>
        <p:txBody>
          <a:bodyPr/>
          <a:lstStyle/>
          <a:p>
            <a:endParaRPr lang="en-GB" dirty="0">
              <a:solidFill>
                <a:srgbClr val="35372F"/>
              </a:solidFill>
            </a:endParaRPr>
          </a:p>
        </p:txBody>
      </p:sp>
    </p:spTree>
    <p:extLst>
      <p:ext uri="{BB962C8B-B14F-4D97-AF65-F5344CB8AC3E}">
        <p14:creationId xmlns:p14="http://schemas.microsoft.com/office/powerpoint/2010/main" val="513828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no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65593" y="4251960"/>
            <a:ext cx="3754810" cy="1015663"/>
          </a:xfrm>
          <a:prstGeom prst="rect">
            <a:avLst/>
          </a:prstGeom>
          <a:noFill/>
        </p:spPr>
        <p:txBody>
          <a:bodyPr wrap="square" rtlCol="0">
            <a:spAutoFit/>
          </a:bodyPr>
          <a:lstStyle/>
          <a:p>
            <a:pPr algn="ctr"/>
            <a:r>
              <a:rPr lang="en-GB" sz="2400" b="1" dirty="0" smtClean="0">
                <a:solidFill>
                  <a:prstClr val="white"/>
                </a:solidFill>
              </a:rPr>
              <a:t>B E H I N D  T H E  S C E N E S</a:t>
            </a:r>
            <a:endParaRPr lang="en-GB" b="1" dirty="0">
              <a:solidFill>
                <a:srgbClr val="35372F"/>
              </a:solidFill>
            </a:endParaRPr>
          </a:p>
          <a:p>
            <a:pPr algn="ctr"/>
            <a:endParaRPr lang="en-GB" b="1" dirty="0">
              <a:solidFill>
                <a:srgbClr val="FEE725"/>
              </a:solidFill>
            </a:endParaRPr>
          </a:p>
          <a:p>
            <a:pPr algn="ctr"/>
            <a:r>
              <a:rPr lang="en-GB" b="1" dirty="0" smtClean="0">
                <a:solidFill>
                  <a:srgbClr val="FEE725"/>
                </a:solidFill>
              </a:rPr>
              <a:t>3 0   M I N U T E S </a:t>
            </a:r>
            <a:r>
              <a:rPr lang="en-GB" dirty="0" smtClean="0">
                <a:solidFill>
                  <a:srgbClr val="FEE725"/>
                </a:solidFill>
              </a:rPr>
              <a:t>+</a:t>
            </a:r>
          </a:p>
        </p:txBody>
      </p:sp>
    </p:spTree>
    <p:extLst>
      <p:ext uri="{BB962C8B-B14F-4D97-AF65-F5344CB8AC3E}">
        <p14:creationId xmlns:p14="http://schemas.microsoft.com/office/powerpoint/2010/main" val="3688977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7"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mj-lt"/>
            </a:endParaRPr>
          </a:p>
        </p:txBody>
      </p:sp>
      <p:sp>
        <p:nvSpPr>
          <p:cNvPr id="9" name="Rectangle 6"/>
          <p:cNvSpPr>
            <a:spLocks noChangeArrowheads="1"/>
          </p:cNvSpPr>
          <p:nvPr/>
        </p:nvSpPr>
        <p:spPr bwMode="auto">
          <a:xfrm>
            <a:off x="426721" y="1105577"/>
            <a:ext cx="111495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dirty="0">
                <a:latin typeface="+mj-lt"/>
              </a:rPr>
              <a:t>Watch the short </a:t>
            </a:r>
            <a:r>
              <a:rPr lang="en-GB" sz="2400" dirty="0" smtClean="0">
                <a:latin typeface="+mj-lt"/>
              </a:rPr>
              <a:t>film (4.02mins</a:t>
            </a:r>
            <a:r>
              <a:rPr lang="en-GB" sz="2400" dirty="0">
                <a:latin typeface="+mj-lt"/>
              </a:rPr>
              <a:t>) put together by </a:t>
            </a:r>
            <a:r>
              <a:rPr lang="en-GB" sz="2400" dirty="0" smtClean="0">
                <a:latin typeface="+mj-lt"/>
              </a:rPr>
              <a:t>ThoughtBox entitled: </a:t>
            </a:r>
            <a:endParaRPr lang="en-GB" sz="2400" dirty="0">
              <a:latin typeface="+mj-lt"/>
            </a:endParaRPr>
          </a:p>
        </p:txBody>
      </p:sp>
      <p:sp>
        <p:nvSpPr>
          <p:cNvPr id="10" name="Rectangle 6"/>
          <p:cNvSpPr>
            <a:spLocks noChangeArrowheads="1"/>
          </p:cNvSpPr>
          <p:nvPr/>
        </p:nvSpPr>
        <p:spPr bwMode="auto">
          <a:xfrm>
            <a:off x="426721" y="1959202"/>
            <a:ext cx="5398006"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1"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hlinkClick r:id="rId2"/>
              </a:rPr>
              <a:t>The Tourist and the Orphanage</a:t>
            </a:r>
            <a:endParaRPr kumimoji="0" lang="en-GB" altLang="en-US" sz="36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a:p>
            <a:r>
              <a:rPr lang="en-GB" altLang="en-US" sz="1400" b="1" dirty="0" smtClean="0">
                <a:latin typeface="+mj-lt"/>
                <a:ea typeface="Calibri" panose="020F0502020204030204" pitchFamily="34" charset="0"/>
                <a:cs typeface="Times New Roman" panose="02020603050405020304" pitchFamily="18" charset="0"/>
              </a:rPr>
              <a:t>(Click on the link above for the hyperlink)</a:t>
            </a:r>
            <a:endParaRPr kumimoji="0" lang="en-GB" altLang="en-US" sz="12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endParaRPr>
          </a:p>
        </p:txBody>
      </p:sp>
      <p:pic>
        <p:nvPicPr>
          <p:cNvPr id="11" name="Picture 10"/>
          <p:cNvPicPr/>
          <p:nvPr/>
        </p:nvPicPr>
        <p:blipFill>
          <a:blip r:embed="rId3" cstate="email">
            <a:extLst>
              <a:ext uri="{28A0092B-C50C-407E-A947-70E740481C1C}">
                <a14:useLocalDpi xmlns:a14="http://schemas.microsoft.com/office/drawing/2010/main"/>
              </a:ext>
            </a:extLst>
          </a:blip>
          <a:stretch>
            <a:fillRect/>
          </a:stretch>
        </p:blipFill>
        <p:spPr>
          <a:xfrm>
            <a:off x="6192392" y="2078925"/>
            <a:ext cx="5383911" cy="3728067"/>
          </a:xfrm>
          <a:prstGeom prst="rect">
            <a:avLst/>
          </a:prstGeom>
        </p:spPr>
      </p:pic>
      <p:sp>
        <p:nvSpPr>
          <p:cNvPr id="2" name="Rectangle 1"/>
          <p:cNvSpPr/>
          <p:nvPr/>
        </p:nvSpPr>
        <p:spPr>
          <a:xfrm>
            <a:off x="6850292" y="5396110"/>
            <a:ext cx="4377865" cy="389337"/>
          </a:xfrm>
          <a:prstGeom prst="rect">
            <a:avLst/>
          </a:prstGeom>
        </p:spPr>
        <p:txBody>
          <a:bodyPr wrap="none">
            <a:spAutoFit/>
          </a:bodyPr>
          <a:lstStyle/>
          <a:p>
            <a:pPr algn="ctr">
              <a:lnSpc>
                <a:spcPct val="115000"/>
              </a:lnSpc>
              <a:spcAft>
                <a:spcPts val="1000"/>
              </a:spcAft>
            </a:pPr>
            <a:r>
              <a:rPr lang="en-GB" dirty="0">
                <a:solidFill>
                  <a:srgbClr val="FFFF00"/>
                </a:solidFill>
                <a:latin typeface="+mj-lt"/>
                <a:ea typeface="Calibri" panose="020F0502020204030204" pitchFamily="34" charset="0"/>
                <a:cs typeface="Times New Roman" panose="02020603050405020304" pitchFamily="18" charset="0"/>
              </a:rPr>
              <a:t>Picture courtesy of www.projects-abroad.org</a:t>
            </a:r>
            <a:endParaRPr lang="en-GB" sz="3600" dirty="0">
              <a:solidFill>
                <a:srgbClr val="FFFF00"/>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012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latin typeface="+mj-lt"/>
            </a:endParaRPr>
          </a:p>
        </p:txBody>
      </p:sp>
      <p:sp>
        <p:nvSpPr>
          <p:cNvPr id="7"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latin typeface="+mj-lt"/>
            </a:endParaRPr>
          </a:p>
        </p:txBody>
      </p:sp>
      <p:sp>
        <p:nvSpPr>
          <p:cNvPr id="9" name="Rectangle 6"/>
          <p:cNvSpPr>
            <a:spLocks noChangeArrowheads="1"/>
          </p:cNvSpPr>
          <p:nvPr/>
        </p:nvSpPr>
        <p:spPr bwMode="auto">
          <a:xfrm>
            <a:off x="6810375" y="1839347"/>
            <a:ext cx="471792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35372F"/>
                </a:solidFill>
                <a:effectLst/>
                <a:latin typeface="+mj-lt"/>
                <a:ea typeface="Calibri" panose="020F0502020204030204" pitchFamily="34" charset="0"/>
                <a:cs typeface="Times New Roman" panose="02020603050405020304" pitchFamily="18" charset="0"/>
              </a:rPr>
              <a:t>Allow students a few minutes to respond to the film with people sitting near to them.</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solidFill>
                <a:srgbClr val="35372F"/>
              </a:solidFill>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35372F"/>
                </a:solidFill>
                <a:effectLst/>
                <a:latin typeface="+mj-lt"/>
                <a:ea typeface="Calibri" panose="020F0502020204030204" pitchFamily="34" charset="0"/>
                <a:cs typeface="Times New Roman" panose="02020603050405020304" pitchFamily="18" charset="0"/>
              </a:rPr>
              <a:t>After sharing their initial responses, ask them to consider the following questions:</a:t>
            </a:r>
            <a:endParaRPr kumimoji="0" lang="en-GB" altLang="en-US" sz="4000" b="0" i="0" u="none" strike="noStrike" cap="none" normalizeH="0" baseline="0" dirty="0" smtClean="0">
              <a:ln>
                <a:noFill/>
              </a:ln>
              <a:solidFill>
                <a:srgbClr val="35372F"/>
              </a:solidFill>
              <a:effectLst/>
              <a:latin typeface="+mj-lt"/>
            </a:endParaRPr>
          </a:p>
        </p:txBody>
      </p:sp>
      <p:pic>
        <p:nvPicPr>
          <p:cNvPr id="8" name="Picture 7"/>
          <p:cNvPicPr/>
          <p:nvPr/>
        </p:nvPicPr>
        <p:blipFill>
          <a:blip r:embed="rId2" cstate="email">
            <a:extLst>
              <a:ext uri="{28A0092B-C50C-407E-A947-70E740481C1C}">
                <a14:useLocalDpi xmlns:a14="http://schemas.microsoft.com/office/drawing/2010/main"/>
              </a:ext>
            </a:extLst>
          </a:blip>
          <a:stretch>
            <a:fillRect/>
          </a:stretch>
        </p:blipFill>
        <p:spPr>
          <a:xfrm>
            <a:off x="896239" y="1402650"/>
            <a:ext cx="5383911" cy="3728067"/>
          </a:xfrm>
          <a:prstGeom prst="rect">
            <a:avLst/>
          </a:prstGeom>
        </p:spPr>
      </p:pic>
      <p:sp>
        <p:nvSpPr>
          <p:cNvPr id="11" name="Rectangle 10"/>
          <p:cNvSpPr/>
          <p:nvPr/>
        </p:nvSpPr>
        <p:spPr>
          <a:xfrm>
            <a:off x="1554139" y="4719835"/>
            <a:ext cx="4377865" cy="389337"/>
          </a:xfrm>
          <a:prstGeom prst="rect">
            <a:avLst/>
          </a:prstGeom>
        </p:spPr>
        <p:txBody>
          <a:bodyPr wrap="none">
            <a:spAutoFit/>
          </a:bodyPr>
          <a:lstStyle/>
          <a:p>
            <a:pPr algn="ctr">
              <a:lnSpc>
                <a:spcPct val="115000"/>
              </a:lnSpc>
              <a:spcAft>
                <a:spcPts val="1000"/>
              </a:spcAft>
            </a:pPr>
            <a:r>
              <a:rPr lang="en-GB" dirty="0">
                <a:solidFill>
                  <a:srgbClr val="FFFF00"/>
                </a:solidFill>
                <a:latin typeface="+mj-lt"/>
                <a:ea typeface="Calibri" panose="020F0502020204030204" pitchFamily="34" charset="0"/>
                <a:cs typeface="Times New Roman" panose="02020603050405020304" pitchFamily="18" charset="0"/>
              </a:rPr>
              <a:t>Picture courtesy of www.projects-abroad.org</a:t>
            </a:r>
            <a:endParaRPr lang="en-GB" sz="3600" dirty="0">
              <a:solidFill>
                <a:srgbClr val="FFFF00"/>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418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19279" y="1417733"/>
            <a:ext cx="3571653" cy="3571653"/>
          </a:xfrm>
          <a:prstGeom prst="rect">
            <a:avLst/>
          </a:prstGeom>
        </p:spPr>
      </p:pic>
      <p:sp>
        <p:nvSpPr>
          <p:cNvPr id="10" name="Rectangle 9"/>
          <p:cNvSpPr/>
          <p:nvPr/>
        </p:nvSpPr>
        <p:spPr>
          <a:xfrm>
            <a:off x="4386225" y="2135123"/>
            <a:ext cx="2637760" cy="2308324"/>
          </a:xfrm>
          <a:prstGeom prst="rect">
            <a:avLst/>
          </a:prstGeom>
        </p:spPr>
        <p:txBody>
          <a:bodyPr wrap="square">
            <a:spAutoFit/>
          </a:bodyPr>
          <a:lstStyle/>
          <a:p>
            <a:pPr algn="ctr"/>
            <a:r>
              <a:rPr lang="en-GB" sz="2400" dirty="0" smtClean="0">
                <a:latin typeface="+mj-lt"/>
              </a:rPr>
              <a:t>Were you shocked or surprised by any of the ideas raised in the film? If so which ideas and why?</a:t>
            </a:r>
            <a:endParaRPr lang="en-GB" sz="2400" dirty="0">
              <a:latin typeface="+mj-lt"/>
            </a:endParaRPr>
          </a:p>
        </p:txBody>
      </p:sp>
    </p:spTree>
    <p:extLst>
      <p:ext uri="{BB962C8B-B14F-4D97-AF65-F5344CB8AC3E}">
        <p14:creationId xmlns:p14="http://schemas.microsoft.com/office/powerpoint/2010/main" val="1406919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2_Office Theme">
  <a:themeElements>
    <a:clrScheme name="Custom 4">
      <a:dk1>
        <a:srgbClr val="35372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
      <a:dk1>
        <a:srgbClr val="35372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2020</TotalTime>
  <Words>2235</Words>
  <Application>Microsoft Office PowerPoint</Application>
  <PresentationFormat>Widescreen</PresentationFormat>
  <Paragraphs>115</Paragraphs>
  <Slides>31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Calibri</vt:lpstr>
      <vt:lpstr>Calibri Light</vt:lpstr>
      <vt:lpstr>Foco</vt:lpstr>
      <vt:lpstr>Tahoma</vt:lpstr>
      <vt:lpstr>Times New Roman</vt:lpstr>
      <vt:lpstr>2_Office Theme</vt:lpstr>
      <vt:lpstr>1_Office Theme</vt:lpstr>
      <vt:lpstr>PowerPoint Presentation</vt:lpstr>
      <vt:lpstr>PowerPoint Presentation</vt:lpstr>
      <vt:lpstr>In this lesson, students will: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296</cp:revision>
  <dcterms:created xsi:type="dcterms:W3CDTF">2016-10-17T21:56:29Z</dcterms:created>
  <dcterms:modified xsi:type="dcterms:W3CDTF">2018-09-22T19:26:55Z</dcterms:modified>
</cp:coreProperties>
</file>