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673" r:id="rId2"/>
  </p:sldMasterIdLst>
  <p:notesMasterIdLst>
    <p:notesMasterId r:id="rId45"/>
  </p:notesMasterIdLst>
  <p:handoutMasterIdLst>
    <p:handoutMasterId r:id="rId46"/>
  </p:handoutMasterIdLst>
  <p:sldIdLst>
    <p:sldId id="393" r:id="rId3"/>
    <p:sldId id="394" r:id="rId4"/>
    <p:sldId id="294" r:id="rId5"/>
    <p:sldId id="395" r:id="rId6"/>
    <p:sldId id="263" r:id="rId7"/>
    <p:sldId id="401" r:id="rId8"/>
    <p:sldId id="397" r:id="rId9"/>
    <p:sldId id="398" r:id="rId10"/>
    <p:sldId id="400" r:id="rId11"/>
    <p:sldId id="402" r:id="rId12"/>
    <p:sldId id="286" r:id="rId13"/>
    <p:sldId id="306" r:id="rId14"/>
    <p:sldId id="403" r:id="rId15"/>
    <p:sldId id="345" r:id="rId16"/>
    <p:sldId id="346" r:id="rId17"/>
    <p:sldId id="369" r:id="rId18"/>
    <p:sldId id="404" r:id="rId19"/>
    <p:sldId id="348" r:id="rId20"/>
    <p:sldId id="373" r:id="rId21"/>
    <p:sldId id="374" r:id="rId22"/>
    <p:sldId id="353" r:id="rId23"/>
    <p:sldId id="405" r:id="rId24"/>
    <p:sldId id="354" r:id="rId25"/>
    <p:sldId id="406" r:id="rId26"/>
    <p:sldId id="355" r:id="rId27"/>
    <p:sldId id="407" r:id="rId28"/>
    <p:sldId id="356" r:id="rId29"/>
    <p:sldId id="408" r:id="rId30"/>
    <p:sldId id="350" r:id="rId31"/>
    <p:sldId id="382" r:id="rId32"/>
    <p:sldId id="409" r:id="rId33"/>
    <p:sldId id="380" r:id="rId34"/>
    <p:sldId id="381" r:id="rId35"/>
    <p:sldId id="370" r:id="rId36"/>
    <p:sldId id="384" r:id="rId37"/>
    <p:sldId id="410" r:id="rId38"/>
    <p:sldId id="371" r:id="rId39"/>
    <p:sldId id="411" r:id="rId40"/>
    <p:sldId id="358" r:id="rId41"/>
    <p:sldId id="360" r:id="rId42"/>
    <p:sldId id="412" r:id="rId43"/>
    <p:sldId id="39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9D2"/>
    <a:srgbClr val="F9FCD0"/>
    <a:srgbClr val="FB23C2"/>
    <a:srgbClr val="3F8892"/>
    <a:srgbClr val="B482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notesViewPr>
    <p:cSldViewPr snapToGrid="0">
      <p:cViewPr varScale="1">
        <p:scale>
          <a:sx n="53" d="100"/>
          <a:sy n="53" d="100"/>
        </p:scale>
        <p:origin x="2648"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811939-E9DC-4B76-AA6C-2F50C6A2849D}" type="datetimeFigureOut">
              <a:rPr lang="en-GB" smtClean="0"/>
              <a:t>01/03/2018</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16A184-380F-4DA2-A48B-89D28F86972D}" type="slidenum">
              <a:rPr lang="en-GB" smtClean="0"/>
              <a:t>‹#›</a:t>
            </a:fld>
            <a:endParaRPr lang="en-GB"/>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703847" cy="630297"/>
          </a:xfrm>
          <a:prstGeom prst="rect">
            <a:avLst/>
          </a:prstGeom>
        </p:spPr>
      </p:pic>
    </p:spTree>
    <p:extLst>
      <p:ext uri="{BB962C8B-B14F-4D97-AF65-F5344CB8AC3E}">
        <p14:creationId xmlns:p14="http://schemas.microsoft.com/office/powerpoint/2010/main" val="2136566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E1E27-8D30-46C7-8C62-681E48BE9B1E}" type="datetimeFigureOut">
              <a:rPr lang="en-GB" smtClean="0"/>
              <a:t>01/03/2018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1C18C5-F3FA-4D0A-A9B9-2971BB5756E1}" type="slidenum">
              <a:rPr lang="en-GB" smtClean="0"/>
              <a:t>‹#›</a:t>
            </a:fld>
            <a:endParaRPr lang="en-GB"/>
          </a:p>
        </p:txBody>
      </p:sp>
    </p:spTree>
    <p:extLst>
      <p:ext uri="{BB962C8B-B14F-4D97-AF65-F5344CB8AC3E}">
        <p14:creationId xmlns:p14="http://schemas.microsoft.com/office/powerpoint/2010/main" val="36143520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01/03/2018</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4034987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01/03/2018</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21232233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01/03/2018</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8895474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t>01/03/2018</a:t>
            </a:fld>
            <a:endParaRPr lang="en-GB"/>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a:p>
        </p:txBody>
      </p:sp>
    </p:spTree>
    <p:extLst>
      <p:ext uri="{BB962C8B-B14F-4D97-AF65-F5344CB8AC3E}">
        <p14:creationId xmlns:p14="http://schemas.microsoft.com/office/powerpoint/2010/main" val="2596834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t>01/03/2018</a:t>
            </a:fld>
            <a:endParaRPr lang="en-GB"/>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57696" cy="857619"/>
          </a:xfrm>
          <a:prstGeom prst="rect">
            <a:avLst/>
          </a:prstGeom>
        </p:spPr>
      </p:pic>
    </p:spTree>
    <p:extLst>
      <p:ext uri="{BB962C8B-B14F-4D97-AF65-F5344CB8AC3E}">
        <p14:creationId xmlns:p14="http://schemas.microsoft.com/office/powerpoint/2010/main" val="770549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01/03/2018</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87795363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443022" y="1825625"/>
            <a:ext cx="11337851" cy="4351338"/>
          </a:xfrm>
        </p:spPr>
        <p:txBody>
          <a:bodyPr/>
          <a:lstStyle>
            <a:lvl1pPr>
              <a:defRPr b="0">
                <a:latin typeface="+mj-lt"/>
              </a:defRPr>
            </a:lvl1pPr>
            <a:lvl2pPr>
              <a:defRPr b="0">
                <a:latin typeface="+mj-lt"/>
              </a:defRPr>
            </a:lvl2pPr>
            <a:lvl3pPr>
              <a:defRPr b="0">
                <a:latin typeface="+mj-lt"/>
              </a:defRPr>
            </a:lvl3pPr>
            <a:lvl4pPr>
              <a:defRPr b="0">
                <a:latin typeface="+mj-lt"/>
              </a:defRPr>
            </a:lvl4pPr>
            <a:lvl5pPr>
              <a:defRPr b="0">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prstClr val="black">
                  <a:tint val="75000"/>
                </a:prstClr>
              </a:solidFill>
            </a:endParaRPr>
          </a:p>
        </p:txBody>
      </p:sp>
    </p:spTree>
    <p:extLst>
      <p:ext uri="{BB962C8B-B14F-4D97-AF65-F5344CB8AC3E}">
        <p14:creationId xmlns:p14="http://schemas.microsoft.com/office/powerpoint/2010/main" val="396072191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01/03/2018</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60644327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01/03/2018</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65807194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01/03/2018</a:t>
            </a:fld>
            <a:endParaRPr lang="en-GB" dirty="0">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72981653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01/03/2018</a:t>
            </a:fld>
            <a:endParaRPr lang="en-GB"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91078826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smtClean="0"/>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392351830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01/03/2018</a:t>
            </a:fld>
            <a:endParaRPr lang="en-GB" dirty="0">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2461498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01/03/2018</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99139081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01/03/2018</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56447903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01/03/2018</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59270024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01/03/2018</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88444470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solidFill>
                  <a:prstClr val="black"/>
                </a:solidFill>
              </a:rPr>
              <a:pPr/>
              <a:t>01/03/2018</a:t>
            </a:fld>
            <a:endParaRPr lang="en-GB">
              <a:solidFill>
                <a:prstClr val="black"/>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solidFill>
                <a:prstClr val="black"/>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0448681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solidFill>
                  <a:prstClr val="black"/>
                </a:solidFill>
              </a:rPr>
              <a:pPr/>
              <a:t>01/03/2018</a:t>
            </a:fld>
            <a:endParaRPr lang="en-GB">
              <a:solidFill>
                <a:prstClr val="black"/>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solidFill>
                <a:prstClr val="black"/>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solidFill>
              </a:rPr>
              <a:pPr/>
              <a:t>‹#›</a:t>
            </a:fld>
            <a:endParaRPr lang="en-GB" dirty="0">
              <a:solidFill>
                <a:prstClr val="black"/>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57696" cy="857619"/>
          </a:xfrm>
          <a:prstGeom prst="rect">
            <a:avLst/>
          </a:prstGeom>
        </p:spPr>
      </p:pic>
    </p:spTree>
    <p:extLst>
      <p:ext uri="{BB962C8B-B14F-4D97-AF65-F5344CB8AC3E}">
        <p14:creationId xmlns:p14="http://schemas.microsoft.com/office/powerpoint/2010/main" val="892784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01/03/2018</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2274873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01/03/2018</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60861612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01/03/2018</a:t>
            </a:fld>
            <a:endParaRPr lang="en-GB"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52470007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01/03/2018</a:t>
            </a:fld>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17589392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01/03/2018</a:t>
            </a:fld>
            <a:endParaRPr lang="en-GB"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21820909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01/03/2018</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243300853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01/03/2018</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295581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499730"/>
            <a:ext cx="10925175" cy="119095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28625" y="1825625"/>
            <a:ext cx="10925175"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Box 8"/>
          <p:cNvSpPr txBox="1"/>
          <p:nvPr userDrawn="1"/>
        </p:nvSpPr>
        <p:spPr>
          <a:xfrm>
            <a:off x="345374" y="68744"/>
            <a:ext cx="1509067" cy="276999"/>
          </a:xfrm>
          <a:prstGeom prst="rect">
            <a:avLst/>
          </a:prstGeom>
          <a:noFill/>
        </p:spPr>
        <p:txBody>
          <a:bodyPr wrap="none" rtlCol="0">
            <a:spAutoFit/>
          </a:bodyPr>
          <a:lstStyle/>
          <a:p>
            <a:r>
              <a:rPr lang="en-US" sz="1200" b="0" i="0" dirty="0" smtClean="0">
                <a:solidFill>
                  <a:srgbClr val="252823"/>
                </a:solidFill>
                <a:latin typeface="+mj-lt"/>
                <a:cs typeface="Foco"/>
              </a:rPr>
              <a:t>TOPIC: </a:t>
            </a:r>
            <a:r>
              <a:rPr lang="en-US" sz="1200" b="1" i="0" dirty="0" smtClean="0">
                <a:solidFill>
                  <a:srgbClr val="252823"/>
                </a:solidFill>
                <a:latin typeface="+mj-lt"/>
                <a:cs typeface="Foco"/>
              </a:rPr>
              <a:t>SOCIAL MEDIA</a:t>
            </a:r>
            <a:endParaRPr lang="en-US" sz="1200" b="1" dirty="0">
              <a:solidFill>
                <a:srgbClr val="252823"/>
              </a:solidFill>
              <a:latin typeface="+mj-lt"/>
            </a:endParaRPr>
          </a:p>
        </p:txBody>
      </p:sp>
      <p:cxnSp>
        <p:nvCxnSpPr>
          <p:cNvPr id="11" name="Straight Connector 10"/>
          <p:cNvCxnSpPr/>
          <p:nvPr userDrawn="1"/>
        </p:nvCxnSpPr>
        <p:spPr>
          <a:xfrm>
            <a:off x="428625" y="31567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smtClean="0">
                <a:solidFill>
                  <a:srgbClr val="252823"/>
                </a:solidFill>
                <a:latin typeface="+mj-lt"/>
              </a:rPr>
              <a:t>COPYRIGHT@2018 </a:t>
            </a:r>
            <a:r>
              <a:rPr lang="en-US" sz="1200" baseline="0" dirty="0" smtClean="0">
                <a:solidFill>
                  <a:srgbClr val="252823"/>
                </a:solidFill>
                <a:latin typeface="+mj-lt"/>
              </a:rPr>
              <a:t>THOUGHTBOX EDUCATION</a:t>
            </a:r>
            <a:endParaRPr lang="en-US" sz="1200" dirty="0">
              <a:solidFill>
                <a:srgbClr val="252823"/>
              </a:solidFill>
              <a:latin typeface="+mj-lt"/>
            </a:endParaRP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537059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50" r:id="rId12"/>
    <p:sldLayoutId id="2147483660"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8118" y="504420"/>
            <a:ext cx="11330414" cy="1190958"/>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48117" y="1764536"/>
            <a:ext cx="11330415"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Box 8"/>
          <p:cNvSpPr txBox="1"/>
          <p:nvPr userDrawn="1"/>
        </p:nvSpPr>
        <p:spPr>
          <a:xfrm>
            <a:off x="345374" y="68744"/>
            <a:ext cx="1615763" cy="276999"/>
          </a:xfrm>
          <a:prstGeom prst="rect">
            <a:avLst/>
          </a:prstGeom>
          <a:noFill/>
        </p:spPr>
        <p:txBody>
          <a:bodyPr wrap="none" rtlCol="0">
            <a:spAutoFit/>
          </a:bodyPr>
          <a:lstStyle/>
          <a:p>
            <a:r>
              <a:rPr lang="en-US" sz="1200" dirty="0" smtClean="0">
                <a:solidFill>
                  <a:srgbClr val="252823"/>
                </a:solidFill>
                <a:latin typeface="Foco"/>
                <a:cs typeface="Foco"/>
              </a:rPr>
              <a:t>TOPIC: </a:t>
            </a:r>
            <a:r>
              <a:rPr lang="en-US" sz="1200" b="1" dirty="0" smtClean="0">
                <a:solidFill>
                  <a:srgbClr val="252823"/>
                </a:solidFill>
                <a:latin typeface="Foco"/>
                <a:cs typeface="Foco"/>
              </a:rPr>
              <a:t>SOCIAL MEDIA</a:t>
            </a:r>
            <a:endParaRPr lang="en-US" sz="1200" b="1" dirty="0">
              <a:solidFill>
                <a:srgbClr val="252823"/>
              </a:solidFill>
            </a:endParaRPr>
          </a:p>
        </p:txBody>
      </p:sp>
      <p:cxnSp>
        <p:nvCxnSpPr>
          <p:cNvPr id="11" name="Straight Connector 10"/>
          <p:cNvCxnSpPr/>
          <p:nvPr userDrawn="1"/>
        </p:nvCxnSpPr>
        <p:spPr>
          <a:xfrm>
            <a:off x="428625" y="31567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smtClean="0">
                <a:solidFill>
                  <a:srgbClr val="252823"/>
                </a:solidFill>
              </a:rPr>
              <a:t>COPYRIGHT@2018 THOUGHTBOX EDUCATION</a:t>
            </a:r>
            <a:endParaRPr lang="en-US" sz="1200" dirty="0">
              <a:solidFill>
                <a:srgbClr val="252823"/>
              </a:solidFill>
            </a:endParaRP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080572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Uppg_2nGo54" TargetMode="External"/><Relationship Id="rId2" Type="http://schemas.openxmlformats.org/officeDocument/2006/relationships/hyperlink" Target="https://www.uea.ac.uk/international-development"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one.laptop.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google.com/glass/start/" TargetMode="External"/><Relationship Id="rId2" Type="http://schemas.openxmlformats.org/officeDocument/2006/relationships/hyperlink" Target="http://one.laptop.org/" TargetMode="Externa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pebble.com/" TargetMode="External"/><Relationship Id="rId2" Type="http://schemas.openxmlformats.org/officeDocument/2006/relationships/hyperlink" Target="http://one.laptop.org/"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apple.com/ios/siri" TargetMode="External"/><Relationship Id="rId2" Type="http://schemas.openxmlformats.org/officeDocument/2006/relationships/hyperlink" Target="http://one.laptop.org/" TargetMode="Externa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ted.com/talks/barry_schwartz_on_the_paradox_of_choice"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ewIEnQ5V6Yc" TargetMode="External"/><Relationship Id="rId2" Type="http://schemas.openxmlformats.org/officeDocument/2006/relationships/hyperlink" Target="http://ericpickersgill.com/Removed"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youtube.com/watch?v=ewIEnQ5V6Yc"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cKaWJ72x1rI" TargetMode="External"/><Relationship Id="rId2" Type="http://schemas.openxmlformats.org/officeDocument/2006/relationships/hyperlink" Target="https://epipheo.com/about/"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p:nvSpPr>
        <p:spPr>
          <a:xfrm>
            <a:off x="0" y="0"/>
            <a:ext cx="12192000" cy="6881510"/>
          </a:xfrm>
          <a:prstGeom prst="rect">
            <a:avLst/>
          </a:prstGeom>
          <a:solidFill>
            <a:srgbClr val="AA168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Oval 11"/>
          <p:cNvSpPr/>
          <p:nvPr/>
        </p:nvSpPr>
        <p:spPr>
          <a:xfrm>
            <a:off x="3534280" y="870257"/>
            <a:ext cx="5123435" cy="5168286"/>
          </a:xfrm>
          <a:prstGeom prst="ellipse">
            <a:avLst/>
          </a:prstGeom>
          <a:solidFill>
            <a:schemeClr val="bg2">
              <a:lumMod val="10000"/>
              <a:alpha val="34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TextBox 12"/>
          <p:cNvSpPr txBox="1"/>
          <p:nvPr/>
        </p:nvSpPr>
        <p:spPr>
          <a:xfrm>
            <a:off x="3755547" y="2432570"/>
            <a:ext cx="4659631" cy="1354217"/>
          </a:xfrm>
          <a:prstGeom prst="rect">
            <a:avLst/>
          </a:prstGeom>
          <a:noFill/>
        </p:spPr>
        <p:txBody>
          <a:bodyPr wrap="square" rtlCol="0">
            <a:spAutoFit/>
          </a:bodyPr>
          <a:lstStyle/>
          <a:p>
            <a:pPr algn="ctr"/>
            <a:r>
              <a:rPr lang="en-GB" sz="5400" b="1" dirty="0" smtClean="0">
                <a:solidFill>
                  <a:prstClr val="white"/>
                </a:solidFill>
              </a:rPr>
              <a:t>SOCIAL MEDIA</a:t>
            </a:r>
            <a:endParaRPr lang="en-GB" sz="2800" b="1" dirty="0" smtClean="0">
              <a:solidFill>
                <a:prstClr val="white"/>
              </a:solidFill>
            </a:endParaRPr>
          </a:p>
          <a:p>
            <a:pPr algn="ctr"/>
            <a:r>
              <a:rPr lang="en-GB" sz="2800" b="1" dirty="0" smtClean="0">
                <a:solidFill>
                  <a:srgbClr val="FEE725"/>
                </a:solidFill>
              </a:rPr>
              <a:t>CULTURAL IDENTITY</a:t>
            </a:r>
          </a:p>
        </p:txBody>
      </p:sp>
      <p:sp>
        <p:nvSpPr>
          <p:cNvPr id="14" name="TextBox 13"/>
          <p:cNvSpPr txBox="1"/>
          <p:nvPr/>
        </p:nvSpPr>
        <p:spPr>
          <a:xfrm>
            <a:off x="4226338" y="4292778"/>
            <a:ext cx="3718051" cy="954107"/>
          </a:xfrm>
          <a:prstGeom prst="rect">
            <a:avLst/>
          </a:prstGeom>
          <a:noFill/>
        </p:spPr>
        <p:txBody>
          <a:bodyPr wrap="square" rtlCol="0">
            <a:spAutoFit/>
          </a:bodyPr>
          <a:lstStyle/>
          <a:p>
            <a:pPr algn="ctr"/>
            <a:r>
              <a:rPr lang="en-GB" sz="2800" b="1" dirty="0" smtClean="0">
                <a:solidFill>
                  <a:prstClr val="white"/>
                </a:solidFill>
                <a:ea typeface="Times New Roman" panose="02020603050405020304" pitchFamily="18" charset="0"/>
                <a:cs typeface="Times New Roman" panose="02020603050405020304" pitchFamily="18" charset="0"/>
              </a:rPr>
              <a:t>Y9&amp;10  </a:t>
            </a:r>
          </a:p>
          <a:p>
            <a:pPr algn="ctr"/>
            <a:r>
              <a:rPr lang="en-GB" sz="2800" b="1" dirty="0" smtClean="0">
                <a:solidFill>
                  <a:prstClr val="white"/>
                </a:solidFill>
                <a:ea typeface="Times New Roman" panose="02020603050405020304" pitchFamily="18" charset="0"/>
                <a:cs typeface="Times New Roman" panose="02020603050405020304" pitchFamily="18" charset="0"/>
              </a:rPr>
              <a:t>13</a:t>
            </a:r>
            <a:r>
              <a:rPr lang="en-GB" sz="2800" dirty="0" smtClean="0">
                <a:solidFill>
                  <a:prstClr val="white"/>
                </a:solidFill>
                <a:ea typeface="Times New Roman" panose="02020603050405020304" pitchFamily="18" charset="0"/>
                <a:cs typeface="Times New Roman" panose="02020603050405020304" pitchFamily="18" charset="0"/>
              </a:rPr>
              <a:t>-</a:t>
            </a:r>
            <a:r>
              <a:rPr lang="en-GB" sz="2800" b="1" dirty="0" smtClean="0">
                <a:solidFill>
                  <a:prstClr val="white"/>
                </a:solidFill>
                <a:ea typeface="Times New Roman" panose="02020603050405020304" pitchFamily="18" charset="0"/>
                <a:cs typeface="Times New Roman" panose="02020603050405020304" pitchFamily="18" charset="0"/>
              </a:rPr>
              <a:t>15 </a:t>
            </a:r>
            <a:r>
              <a:rPr lang="en-GB" sz="2800" b="1" dirty="0">
                <a:solidFill>
                  <a:prstClr val="white"/>
                </a:solidFill>
                <a:ea typeface="Times New Roman" panose="02020603050405020304" pitchFamily="18" charset="0"/>
                <a:cs typeface="Times New Roman" panose="02020603050405020304" pitchFamily="18" charset="0"/>
              </a:rPr>
              <a:t>years</a:t>
            </a:r>
            <a:endParaRPr lang="en-GB" sz="2800" b="1" dirty="0">
              <a:solidFill>
                <a:prstClr val="white"/>
              </a:solidFill>
              <a:ea typeface="Times New Roman" panose="02020603050405020304" pitchFamily="18"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944" y="179510"/>
            <a:ext cx="798136" cy="320220"/>
          </a:xfrm>
          <a:prstGeom prst="rect">
            <a:avLst/>
          </a:prstGeom>
        </p:spPr>
      </p:pic>
    </p:spTree>
    <p:extLst>
      <p:ext uri="{BB962C8B-B14F-4D97-AF65-F5344CB8AC3E}">
        <p14:creationId xmlns:p14="http://schemas.microsoft.com/office/powerpoint/2010/main" val="1102398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0" y="0"/>
            <a:ext cx="12192000" cy="6881510"/>
          </a:xfrm>
          <a:prstGeom prst="rect">
            <a:avLst/>
          </a:prstGeom>
          <a:solidFill>
            <a:srgbClr val="AA168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Oval 17"/>
          <p:cNvSpPr/>
          <p:nvPr/>
        </p:nvSpPr>
        <p:spPr>
          <a:xfrm>
            <a:off x="8093581" y="2559357"/>
            <a:ext cx="3958720" cy="3930343"/>
          </a:xfrm>
          <a:prstGeom prst="ellipse">
            <a:avLst/>
          </a:prstGeom>
          <a:solidFill>
            <a:schemeClr val="bg2">
              <a:lumMod val="10000"/>
              <a:alpha val="2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9" name="TextBox 18"/>
          <p:cNvSpPr txBox="1"/>
          <p:nvPr/>
        </p:nvSpPr>
        <p:spPr>
          <a:xfrm>
            <a:off x="8178021" y="3863340"/>
            <a:ext cx="3789839" cy="1631216"/>
          </a:xfrm>
          <a:prstGeom prst="rect">
            <a:avLst/>
          </a:prstGeom>
          <a:noFill/>
        </p:spPr>
        <p:txBody>
          <a:bodyPr wrap="square" rtlCol="0">
            <a:spAutoFit/>
          </a:bodyPr>
          <a:lstStyle/>
          <a:p>
            <a:pPr algn="ctr"/>
            <a:r>
              <a:rPr lang="en-GB" sz="2300" b="1" dirty="0" smtClean="0">
                <a:solidFill>
                  <a:prstClr val="white"/>
                </a:solidFill>
                <a:latin typeface="Foco" panose="020B0504050202020203" pitchFamily="34" charset="0"/>
              </a:rPr>
              <a:t>T H E  P O W E R  T O  </a:t>
            </a:r>
          </a:p>
          <a:p>
            <a:pPr algn="ctr"/>
            <a:r>
              <a:rPr lang="en-GB" sz="2300" b="1" dirty="0" smtClean="0">
                <a:solidFill>
                  <a:prstClr val="white"/>
                </a:solidFill>
                <a:latin typeface="Foco" panose="020B0504050202020203" pitchFamily="34" charset="0"/>
              </a:rPr>
              <a:t>C H A N G E  T H E  W O R L D </a:t>
            </a:r>
          </a:p>
          <a:p>
            <a:pPr algn="ctr"/>
            <a:r>
              <a:rPr lang="en-GB" b="1" dirty="0" smtClean="0">
                <a:solidFill>
                  <a:srgbClr val="FEE725"/>
                </a:solidFill>
                <a:latin typeface="Foco" panose="020B0504050202020203" pitchFamily="34" charset="0"/>
              </a:rPr>
              <a:t> </a:t>
            </a: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1 5  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32943589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995680"/>
            <a:ext cx="10226038"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smtClean="0">
              <a:solidFill>
                <a:srgbClr val="7030A0"/>
              </a:solidFill>
              <a:latin typeface="Century Gothic" panose="020B0502020202020204" pitchFamily="34" charset="0"/>
            </a:endParaRPr>
          </a:p>
          <a:p>
            <a:pPr marL="457205" lvl="1" indent="0">
              <a:buNone/>
            </a:pPr>
            <a:endParaRPr lang="en-GB" dirty="0"/>
          </a:p>
          <a:p>
            <a:endParaRPr lang="en-GB" dirty="0"/>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7"/>
          <p:cNvSpPr/>
          <p:nvPr/>
        </p:nvSpPr>
        <p:spPr>
          <a:xfrm>
            <a:off x="812292" y="1492331"/>
            <a:ext cx="10567416" cy="2554545"/>
          </a:xfrm>
          <a:prstGeom prst="rect">
            <a:avLst/>
          </a:prstGeom>
        </p:spPr>
        <p:txBody>
          <a:bodyPr wrap="square">
            <a:spAutoFit/>
          </a:bodyPr>
          <a:lstStyle/>
          <a:p>
            <a:r>
              <a:rPr lang="en-GB" sz="2400" dirty="0">
                <a:latin typeface="+mj-lt"/>
              </a:rPr>
              <a:t>Watch the short video (3.36 mins) made by the </a:t>
            </a:r>
            <a:r>
              <a:rPr lang="en-GB" sz="2400" u="sng" dirty="0">
                <a:latin typeface="+mj-lt"/>
                <a:hlinkClick r:id="rId2"/>
              </a:rPr>
              <a:t>School of International Development</a:t>
            </a:r>
            <a:r>
              <a:rPr lang="en-GB" sz="2400" dirty="0">
                <a:latin typeface="+mj-lt"/>
              </a:rPr>
              <a:t> at the University of East Anglia entitled</a:t>
            </a:r>
            <a:endParaRPr lang="en-GB" sz="2000" dirty="0">
              <a:latin typeface="+mj-lt"/>
              <a:cs typeface="Times New Roman" panose="02020603050405020304" pitchFamily="18" charset="0"/>
            </a:endParaRPr>
          </a:p>
          <a:p>
            <a:r>
              <a:rPr lang="en-GB" sz="3200" b="1" u="sng" dirty="0" smtClean="0">
                <a:latin typeface="+mj-lt"/>
                <a:hlinkClick r:id="rId3"/>
              </a:rPr>
              <a:t>Does Social Media have</a:t>
            </a:r>
          </a:p>
          <a:p>
            <a:r>
              <a:rPr lang="en-GB" sz="3200" b="1" u="sng" dirty="0">
                <a:latin typeface="+mj-lt"/>
                <a:hlinkClick r:id="rId3"/>
              </a:rPr>
              <a:t>t</a:t>
            </a:r>
            <a:r>
              <a:rPr lang="en-GB" sz="3200" b="1" u="sng" dirty="0" smtClean="0">
                <a:latin typeface="+mj-lt"/>
                <a:hlinkClick r:id="rId3"/>
              </a:rPr>
              <a:t>he power to change</a:t>
            </a:r>
          </a:p>
          <a:p>
            <a:r>
              <a:rPr lang="en-GB" sz="3200" b="1" u="sng" dirty="0">
                <a:latin typeface="+mj-lt"/>
                <a:hlinkClick r:id="rId3"/>
              </a:rPr>
              <a:t>t</a:t>
            </a:r>
            <a:r>
              <a:rPr lang="en-GB" sz="3200" b="1" u="sng" dirty="0" smtClean="0">
                <a:latin typeface="+mj-lt"/>
                <a:hlinkClick r:id="rId3"/>
              </a:rPr>
              <a:t>he world?</a:t>
            </a:r>
            <a:endParaRPr lang="en-GB" sz="3200" b="1" u="sng" dirty="0" smtClean="0">
              <a:latin typeface="+mj-lt"/>
            </a:endParaRPr>
          </a:p>
          <a:p>
            <a:r>
              <a:rPr lang="en-GB" altLang="en-US" sz="1400" b="1" dirty="0" smtClean="0">
                <a:latin typeface="+mj-lt"/>
                <a:ea typeface="Calibri" panose="020F0502020204030204" pitchFamily="34" charset="0"/>
                <a:cs typeface="Times New Roman" panose="02020603050405020304" pitchFamily="18" charset="0"/>
              </a:rPr>
              <a:t>Click </a:t>
            </a:r>
            <a:r>
              <a:rPr lang="en-GB" altLang="en-US" sz="1400" b="1" dirty="0">
                <a:latin typeface="+mj-lt"/>
                <a:ea typeface="Calibri" panose="020F0502020204030204" pitchFamily="34" charset="0"/>
                <a:cs typeface="Times New Roman" panose="02020603050405020304" pitchFamily="18" charset="0"/>
              </a:rPr>
              <a:t>on the link above for the </a:t>
            </a:r>
            <a:r>
              <a:rPr lang="en-GB" altLang="en-US" sz="1400" b="1" dirty="0" smtClean="0">
                <a:latin typeface="+mj-lt"/>
                <a:ea typeface="Calibri" panose="020F0502020204030204" pitchFamily="34" charset="0"/>
                <a:cs typeface="Times New Roman" panose="02020603050405020304" pitchFamily="18" charset="0"/>
              </a:rPr>
              <a:t>hyperlink</a:t>
            </a:r>
            <a:endParaRPr lang="en-GB" sz="2000" dirty="0">
              <a:latin typeface="+mj-lt"/>
            </a:endParaRPr>
          </a:p>
        </p:txBody>
      </p:sp>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7081409" y="2834214"/>
            <a:ext cx="4118546" cy="2566879"/>
          </a:xfrm>
          <a:prstGeom prst="rect">
            <a:avLst/>
          </a:prstGeom>
        </p:spPr>
      </p:pic>
    </p:spTree>
    <p:extLst>
      <p:ext uri="{BB962C8B-B14F-4D97-AF65-F5344CB8AC3E}">
        <p14:creationId xmlns:p14="http://schemas.microsoft.com/office/powerpoint/2010/main" val="11019222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0056" y="995680"/>
            <a:ext cx="6044184"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a:solidFill>
                <a:srgbClr val="7030A0"/>
              </a:solidFill>
              <a:latin typeface="Century Gothic" panose="020B0502020202020204" pitchFamily="34" charset="0"/>
            </a:endParaRPr>
          </a:p>
          <a:p>
            <a:pPr marL="457205" lvl="1" indent="0">
              <a:buNone/>
            </a:pPr>
            <a:endParaRPr lang="en-GB" dirty="0"/>
          </a:p>
          <a:p>
            <a:endParaRPr lang="en-GB" dirty="0"/>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9" name="Rectangle 6"/>
          <p:cNvSpPr>
            <a:spLocks noChangeArrowheads="1"/>
          </p:cNvSpPr>
          <p:nvPr/>
        </p:nvSpPr>
        <p:spPr bwMode="auto">
          <a:xfrm>
            <a:off x="6802609" y="2097729"/>
            <a:ext cx="478841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Allow students a few minutes to respond to the film with people sitting near to them.</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2400" dirty="0">
              <a:latin typeface="+mj-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After sharing their initial responses, ask them to consider the following questions:</a:t>
            </a:r>
            <a:endParaRPr kumimoji="0" lang="en-GB" altLang="en-US" sz="4000" b="0" i="0" u="none" strike="noStrike" cap="none" normalizeH="0" baseline="0" dirty="0">
              <a:ln>
                <a:noFill/>
              </a:ln>
              <a:solidFill>
                <a:schemeClr val="tx1"/>
              </a:solidFill>
              <a:effectLst/>
              <a:latin typeface="+mj-lt"/>
            </a:endParaRPr>
          </a:p>
        </p:txBody>
      </p:sp>
      <p:pic>
        <p:nvPicPr>
          <p:cNvPr id="10" name="Picture 9"/>
          <p:cNvPicPr/>
          <p:nvPr/>
        </p:nvPicPr>
        <p:blipFill>
          <a:blip r:embed="rId2" cstate="print">
            <a:extLst>
              <a:ext uri="{28A0092B-C50C-407E-A947-70E740481C1C}">
                <a14:useLocalDpi xmlns:a14="http://schemas.microsoft.com/office/drawing/2010/main" val="0"/>
              </a:ext>
            </a:extLst>
          </a:blip>
          <a:stretch>
            <a:fillRect/>
          </a:stretch>
        </p:blipFill>
        <p:spPr>
          <a:xfrm>
            <a:off x="1285556" y="1945542"/>
            <a:ext cx="4990274" cy="3014509"/>
          </a:xfrm>
          <a:prstGeom prst="rect">
            <a:avLst/>
          </a:prstGeom>
        </p:spPr>
      </p:pic>
    </p:spTree>
    <p:extLst>
      <p:ext uri="{BB962C8B-B14F-4D97-AF65-F5344CB8AC3E}">
        <p14:creationId xmlns:p14="http://schemas.microsoft.com/office/powerpoint/2010/main" val="21681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57975" y="1287500"/>
            <a:ext cx="3326727" cy="3326727"/>
          </a:xfrm>
          <a:prstGeom prst="rect">
            <a:avLst/>
          </a:prstGeom>
        </p:spPr>
      </p:pic>
      <p:sp>
        <p:nvSpPr>
          <p:cNvPr id="5" name="Rectangle 4"/>
          <p:cNvSpPr/>
          <p:nvPr/>
        </p:nvSpPr>
        <p:spPr>
          <a:xfrm>
            <a:off x="4790871" y="2009806"/>
            <a:ext cx="2660934" cy="1569660"/>
          </a:xfrm>
          <a:prstGeom prst="rect">
            <a:avLst/>
          </a:prstGeom>
        </p:spPr>
        <p:txBody>
          <a:bodyPr wrap="square">
            <a:spAutoFit/>
          </a:bodyPr>
          <a:lstStyle/>
          <a:p>
            <a:pPr algn="ctr"/>
            <a:r>
              <a:rPr lang="en-GB" sz="2400" dirty="0">
                <a:latin typeface="+mj-lt"/>
              </a:rPr>
              <a:t>Is the spread of Social Media a positive addition to our lives? Why?</a:t>
            </a:r>
            <a:endParaRPr lang="en-GB" sz="2400" dirty="0">
              <a:solidFill>
                <a:schemeClr val="bg1"/>
              </a:solidFill>
              <a:latin typeface="+mj-lt"/>
              <a:ea typeface="Cambria Math" panose="02040503050406030204" pitchFamily="18" charset="0"/>
            </a:endParaRPr>
          </a:p>
        </p:txBody>
      </p:sp>
      <p:pic>
        <p:nvPicPr>
          <p:cNvPr id="6"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2374" y="933197"/>
            <a:ext cx="3015601" cy="3015601"/>
          </a:xfrm>
          <a:prstGeom prst="rect">
            <a:avLst/>
          </a:prstGeom>
        </p:spPr>
      </p:pic>
      <p:sp>
        <p:nvSpPr>
          <p:cNvPr id="7" name="Rectangle 6"/>
          <p:cNvSpPr/>
          <p:nvPr/>
        </p:nvSpPr>
        <p:spPr>
          <a:xfrm>
            <a:off x="1752851" y="1534035"/>
            <a:ext cx="2394645" cy="1938992"/>
          </a:xfrm>
          <a:prstGeom prst="rect">
            <a:avLst/>
          </a:prstGeom>
        </p:spPr>
        <p:txBody>
          <a:bodyPr wrap="square">
            <a:spAutoFit/>
          </a:bodyPr>
          <a:lstStyle/>
          <a:p>
            <a:pPr algn="ctr"/>
            <a:r>
              <a:rPr lang="en-GB" sz="2400" dirty="0">
                <a:latin typeface="+mj-lt"/>
              </a:rPr>
              <a:t>Why do you think that Social Media has become so popular across the world?</a:t>
            </a:r>
          </a:p>
        </p:txBody>
      </p:sp>
      <p:pic>
        <p:nvPicPr>
          <p:cNvPr id="8"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84701" y="1780431"/>
            <a:ext cx="3188099" cy="3188099"/>
          </a:xfrm>
          <a:prstGeom prst="rect">
            <a:avLst/>
          </a:prstGeom>
        </p:spPr>
      </p:pic>
      <p:sp>
        <p:nvSpPr>
          <p:cNvPr id="9" name="Rectangle 8"/>
          <p:cNvSpPr/>
          <p:nvPr/>
        </p:nvSpPr>
        <p:spPr>
          <a:xfrm>
            <a:off x="8117598" y="2503531"/>
            <a:ext cx="2640070" cy="1569660"/>
          </a:xfrm>
          <a:prstGeom prst="rect">
            <a:avLst/>
          </a:prstGeom>
        </p:spPr>
        <p:txBody>
          <a:bodyPr wrap="square">
            <a:spAutoFit/>
          </a:bodyPr>
          <a:lstStyle/>
          <a:p>
            <a:pPr algn="ctr"/>
            <a:r>
              <a:rPr lang="en-GB" sz="2400" dirty="0">
                <a:latin typeface="+mj-lt"/>
              </a:rPr>
              <a:t>What are some of the barriers that exist to using Social Media?</a:t>
            </a:r>
            <a:endParaRPr lang="en-GB" sz="2400" dirty="0">
              <a:solidFill>
                <a:schemeClr val="bg1"/>
              </a:solidFill>
              <a:latin typeface="+mj-lt"/>
              <a:ea typeface="Cambria Math" panose="02040503050406030204" pitchFamily="18" charset="0"/>
            </a:endParaRPr>
          </a:p>
        </p:txBody>
      </p:sp>
    </p:spTree>
    <p:extLst>
      <p:ext uri="{BB962C8B-B14F-4D97-AF65-F5344CB8AC3E}">
        <p14:creationId xmlns:p14="http://schemas.microsoft.com/office/powerpoint/2010/main" val="300749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2" y="1115568"/>
            <a:ext cx="10515600" cy="5061395"/>
          </a:xfrm>
        </p:spPr>
        <p:txBody>
          <a:bodyPr>
            <a:normAutofit/>
          </a:bodyPr>
          <a:lstStyle/>
          <a:p>
            <a:pPr marL="0" indent="0">
              <a:buNone/>
            </a:pPr>
            <a:r>
              <a:rPr lang="en-GB" sz="2400" dirty="0" smtClean="0"/>
              <a:t>1. Refresh </a:t>
            </a:r>
            <a:r>
              <a:rPr lang="en-GB" sz="2400" dirty="0"/>
              <a:t>students with some of the ideas raised in the film and ask them to think about the positive and negative ripple effects </a:t>
            </a:r>
            <a:r>
              <a:rPr lang="en-GB" sz="2400" dirty="0" smtClean="0"/>
              <a:t>that social </a:t>
            </a:r>
            <a:r>
              <a:rPr lang="en-GB" sz="2400" dirty="0"/>
              <a:t>m</a:t>
            </a:r>
            <a:r>
              <a:rPr lang="en-GB" sz="2400" dirty="0" smtClean="0"/>
              <a:t>edia is causing across the world.</a:t>
            </a:r>
          </a:p>
          <a:p>
            <a:pPr marL="0" indent="0">
              <a:buNone/>
            </a:pPr>
            <a:endParaRPr lang="en-GB" sz="2400" dirty="0"/>
          </a:p>
          <a:p>
            <a:pPr marL="0" indent="0">
              <a:buNone/>
            </a:pPr>
            <a:r>
              <a:rPr lang="en-GB" sz="2400" dirty="0" smtClean="0"/>
              <a:t>2. Now split </a:t>
            </a:r>
            <a:r>
              <a:rPr lang="en-GB" sz="2400" dirty="0"/>
              <a:t>the class up into small groups </a:t>
            </a:r>
            <a:r>
              <a:rPr lang="en-GB" sz="2400" dirty="0" smtClean="0"/>
              <a:t>(around three </a:t>
            </a:r>
            <a:r>
              <a:rPr lang="en-GB" sz="2400" dirty="0"/>
              <a:t>or </a:t>
            </a:r>
            <a:r>
              <a:rPr lang="en-GB" sz="2400" dirty="0" smtClean="0"/>
              <a:t>four students per group) </a:t>
            </a:r>
            <a:r>
              <a:rPr lang="en-GB" sz="2400" dirty="0"/>
              <a:t>and give each group one of the </a:t>
            </a:r>
            <a:r>
              <a:rPr lang="en-GB" sz="2400" dirty="0" smtClean="0"/>
              <a:t>statements about </a:t>
            </a:r>
            <a:r>
              <a:rPr lang="en-GB" sz="2400" dirty="0"/>
              <a:t>the </a:t>
            </a:r>
            <a:r>
              <a:rPr lang="en-GB" sz="2400" dirty="0" smtClean="0"/>
              <a:t>potential for </a:t>
            </a:r>
            <a:r>
              <a:rPr lang="en-GB" sz="2400" dirty="0"/>
              <a:t>s</a:t>
            </a:r>
            <a:r>
              <a:rPr lang="en-GB" sz="2400" dirty="0" smtClean="0"/>
              <a:t>ocial </a:t>
            </a:r>
            <a:r>
              <a:rPr lang="en-GB" sz="2400" dirty="0"/>
              <a:t>m</a:t>
            </a:r>
            <a:r>
              <a:rPr lang="en-GB" sz="2400" dirty="0" smtClean="0"/>
              <a:t>edia to change the world</a:t>
            </a:r>
          </a:p>
          <a:p>
            <a:pPr marL="0" indent="0">
              <a:buNone/>
            </a:pPr>
            <a:endParaRPr lang="en-GB" sz="2400" dirty="0" smtClean="0"/>
          </a:p>
          <a:p>
            <a:pPr marL="0" indent="0">
              <a:buNone/>
            </a:pPr>
            <a:r>
              <a:rPr lang="en-GB" sz="2400" dirty="0" smtClean="0"/>
              <a:t>3. Ask </a:t>
            </a:r>
            <a:r>
              <a:rPr lang="en-GB" sz="2400" dirty="0"/>
              <a:t>them to note down ways in which this is </a:t>
            </a:r>
            <a:r>
              <a:rPr lang="en-GB" sz="2400" b="1" dirty="0"/>
              <a:t>positive</a:t>
            </a:r>
            <a:r>
              <a:rPr lang="en-GB" sz="2400" dirty="0"/>
              <a:t> </a:t>
            </a:r>
            <a:r>
              <a:rPr lang="en-GB" sz="2400" dirty="0" smtClean="0"/>
              <a:t>addition to our societies.</a:t>
            </a:r>
            <a:endParaRPr lang="en-GB" sz="2400" dirty="0"/>
          </a:p>
        </p:txBody>
      </p:sp>
    </p:spTree>
    <p:extLst>
      <p:ext uri="{BB962C8B-B14F-4D97-AF65-F5344CB8AC3E}">
        <p14:creationId xmlns:p14="http://schemas.microsoft.com/office/powerpoint/2010/main" val="7061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3529" y="333359"/>
            <a:ext cx="11357344" cy="1190958"/>
          </a:xfrm>
        </p:spPr>
        <p:txBody>
          <a:bodyPr>
            <a:normAutofit/>
          </a:bodyPr>
          <a:lstStyle/>
          <a:p>
            <a:r>
              <a:rPr lang="en-GB" sz="4000" dirty="0" smtClean="0"/>
              <a:t>Social Media can help to:</a:t>
            </a:r>
            <a:endParaRPr lang="en-GB" sz="4000" dirty="0"/>
          </a:p>
        </p:txBody>
      </p:sp>
      <p:sp>
        <p:nvSpPr>
          <p:cNvPr id="2" name="Content Placeholder 1"/>
          <p:cNvSpPr>
            <a:spLocks noGrp="1"/>
          </p:cNvSpPr>
          <p:nvPr>
            <p:ph idx="1"/>
          </p:nvPr>
        </p:nvSpPr>
        <p:spPr>
          <a:xfrm>
            <a:off x="443022" y="1524317"/>
            <a:ext cx="11337851" cy="4351338"/>
          </a:xfrm>
        </p:spPr>
        <p:txBody>
          <a:bodyPr>
            <a:normAutofit/>
          </a:bodyPr>
          <a:lstStyle/>
          <a:p>
            <a:pPr marL="514350" lvl="0" indent="-514350">
              <a:buFont typeface="+mj-lt"/>
              <a:buAutoNum type="arabicPeriod"/>
            </a:pPr>
            <a:r>
              <a:rPr lang="en-GB" b="1" dirty="0" smtClean="0"/>
              <a:t>Create </a:t>
            </a:r>
            <a:r>
              <a:rPr lang="en-GB" b="1" dirty="0"/>
              <a:t>a digital global </a:t>
            </a:r>
            <a:r>
              <a:rPr lang="en-GB" b="1" dirty="0" smtClean="0"/>
              <a:t>village!</a:t>
            </a:r>
            <a:endParaRPr lang="en-GB" b="1" dirty="0"/>
          </a:p>
          <a:p>
            <a:pPr marL="514350" lvl="0" indent="-514350">
              <a:buFont typeface="+mj-lt"/>
              <a:buAutoNum type="arabicPeriod"/>
            </a:pPr>
            <a:r>
              <a:rPr lang="en-GB" b="1" dirty="0" smtClean="0"/>
              <a:t>Distribute </a:t>
            </a:r>
            <a:r>
              <a:rPr lang="en-GB" b="1" dirty="0"/>
              <a:t>vital information about </a:t>
            </a:r>
            <a:r>
              <a:rPr lang="en-GB" b="1" dirty="0" smtClean="0"/>
              <a:t>health!</a:t>
            </a:r>
            <a:endParaRPr lang="en-GB" b="1" dirty="0"/>
          </a:p>
          <a:p>
            <a:pPr marL="514350" lvl="0" indent="-514350">
              <a:buFont typeface="+mj-lt"/>
              <a:buAutoNum type="arabicPeriod"/>
            </a:pPr>
            <a:r>
              <a:rPr lang="en-GB" b="1" dirty="0" smtClean="0"/>
              <a:t>Increase </a:t>
            </a:r>
            <a:r>
              <a:rPr lang="en-GB" b="1" dirty="0"/>
              <a:t>opportunities for global </a:t>
            </a:r>
            <a:r>
              <a:rPr lang="en-GB" b="1" dirty="0" smtClean="0"/>
              <a:t>education!</a:t>
            </a:r>
            <a:endParaRPr lang="en-GB" b="1" dirty="0"/>
          </a:p>
          <a:p>
            <a:pPr marL="514350" lvl="0" indent="-514350">
              <a:buFont typeface="+mj-lt"/>
              <a:buAutoNum type="arabicPeriod"/>
            </a:pPr>
            <a:r>
              <a:rPr lang="en-GB" b="1" dirty="0" smtClean="0"/>
              <a:t>Allow </a:t>
            </a:r>
            <a:r>
              <a:rPr lang="en-GB" b="1" dirty="0"/>
              <a:t>people to report other people’s </a:t>
            </a:r>
            <a:r>
              <a:rPr lang="en-GB" b="1" dirty="0" smtClean="0"/>
              <a:t>activities! </a:t>
            </a:r>
            <a:endParaRPr lang="en-GB" b="1" dirty="0"/>
          </a:p>
          <a:p>
            <a:pPr marL="514350" lvl="0" indent="-514350">
              <a:buFont typeface="+mj-lt"/>
              <a:buAutoNum type="arabicPeriod"/>
            </a:pPr>
            <a:r>
              <a:rPr lang="en-GB" b="1" dirty="0" smtClean="0"/>
              <a:t>Influence </a:t>
            </a:r>
            <a:r>
              <a:rPr lang="en-GB" b="1" dirty="0"/>
              <a:t>the media through people’s opinions and </a:t>
            </a:r>
            <a:r>
              <a:rPr lang="en-GB" b="1" dirty="0" smtClean="0"/>
              <a:t>blogs!</a:t>
            </a:r>
            <a:endParaRPr lang="en-GB" b="1" dirty="0"/>
          </a:p>
          <a:p>
            <a:pPr marL="514350" lvl="0" indent="-514350">
              <a:buFont typeface="+mj-lt"/>
              <a:buAutoNum type="arabicPeriod"/>
            </a:pPr>
            <a:r>
              <a:rPr lang="en-GB" b="1" dirty="0" smtClean="0"/>
              <a:t>Connect </a:t>
            </a:r>
            <a:r>
              <a:rPr lang="en-GB" b="1" dirty="0"/>
              <a:t>people within interest </a:t>
            </a:r>
            <a:r>
              <a:rPr lang="en-GB" b="1" dirty="0" smtClean="0"/>
              <a:t>groups!</a:t>
            </a:r>
            <a:endParaRPr lang="en-GB" b="1" dirty="0"/>
          </a:p>
          <a:p>
            <a:pPr marL="514350" lvl="0" indent="-514350">
              <a:buFont typeface="+mj-lt"/>
              <a:buAutoNum type="arabicPeriod"/>
            </a:pPr>
            <a:r>
              <a:rPr lang="en-GB" b="1" dirty="0" smtClean="0"/>
              <a:t>Encourage </a:t>
            </a:r>
            <a:r>
              <a:rPr lang="en-GB" b="1" dirty="0"/>
              <a:t>cross-cultural </a:t>
            </a:r>
            <a:r>
              <a:rPr lang="en-GB" b="1" dirty="0" smtClean="0"/>
              <a:t>conversations!</a:t>
            </a:r>
            <a:endParaRPr lang="en-GB" b="1" dirty="0"/>
          </a:p>
          <a:p>
            <a:pPr marL="514350" lvl="0" indent="-514350">
              <a:buFont typeface="+mj-lt"/>
              <a:buAutoNum type="arabicPeriod"/>
            </a:pPr>
            <a:r>
              <a:rPr lang="en-GB" b="1" dirty="0" smtClean="0"/>
              <a:t>Mobilise </a:t>
            </a:r>
            <a:r>
              <a:rPr lang="en-GB" b="1" dirty="0"/>
              <a:t>people to come together and take </a:t>
            </a:r>
            <a:r>
              <a:rPr lang="en-GB" b="1" dirty="0" smtClean="0"/>
              <a:t>action!</a:t>
            </a:r>
            <a:endParaRPr lang="en-GB" b="1" dirty="0"/>
          </a:p>
          <a:p>
            <a:pPr marL="0" indent="0">
              <a:buNone/>
            </a:pPr>
            <a:endParaRPr lang="en-GB" dirty="0"/>
          </a:p>
        </p:txBody>
      </p:sp>
    </p:spTree>
    <p:extLst>
      <p:ext uri="{BB962C8B-B14F-4D97-AF65-F5344CB8AC3E}">
        <p14:creationId xmlns:p14="http://schemas.microsoft.com/office/powerpoint/2010/main" val="75959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1642" y="1359408"/>
            <a:ext cx="11445238" cy="5061395"/>
          </a:xfrm>
        </p:spPr>
        <p:txBody>
          <a:bodyPr>
            <a:normAutofit/>
          </a:bodyPr>
          <a:lstStyle/>
          <a:p>
            <a:pPr marL="0" indent="0">
              <a:buNone/>
            </a:pPr>
            <a:r>
              <a:rPr lang="en-GB" sz="2400" dirty="0" smtClean="0"/>
              <a:t>After thinking about and discussing the </a:t>
            </a:r>
            <a:r>
              <a:rPr lang="en-GB" sz="2400" b="1" dirty="0" smtClean="0"/>
              <a:t>positives</a:t>
            </a:r>
            <a:r>
              <a:rPr lang="en-GB" sz="2400" dirty="0" smtClean="0"/>
              <a:t> of this role, now ask students to think about some of the </a:t>
            </a:r>
            <a:r>
              <a:rPr lang="en-GB" sz="2400" b="1" dirty="0" smtClean="0"/>
              <a:t>negatives or problems</a:t>
            </a:r>
            <a:r>
              <a:rPr lang="en-GB" sz="2400" dirty="0" smtClean="0"/>
              <a:t> that this idea may bring to our societies.</a:t>
            </a:r>
          </a:p>
          <a:p>
            <a:pPr marL="0" indent="0">
              <a:buNone/>
            </a:pPr>
            <a:endParaRPr lang="en-GB" sz="2400" dirty="0"/>
          </a:p>
          <a:p>
            <a:pPr marL="0" indent="0">
              <a:buNone/>
            </a:pPr>
            <a:r>
              <a:rPr lang="en-GB" sz="2400" dirty="0" smtClean="0"/>
              <a:t>Share thoughts with the class and discuss together. </a:t>
            </a:r>
            <a:endParaRPr lang="en-GB" sz="2400" dirty="0"/>
          </a:p>
        </p:txBody>
      </p:sp>
    </p:spTree>
    <p:extLst>
      <p:ext uri="{BB962C8B-B14F-4D97-AF65-F5344CB8AC3E}">
        <p14:creationId xmlns:p14="http://schemas.microsoft.com/office/powerpoint/2010/main" val="19609127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0" y="0"/>
            <a:ext cx="12192000" cy="6881510"/>
          </a:xfrm>
          <a:prstGeom prst="rect">
            <a:avLst/>
          </a:prstGeom>
          <a:solidFill>
            <a:srgbClr val="AA168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Oval 17"/>
          <p:cNvSpPr/>
          <p:nvPr/>
        </p:nvSpPr>
        <p:spPr>
          <a:xfrm>
            <a:off x="8093581" y="2559357"/>
            <a:ext cx="3958720" cy="3930343"/>
          </a:xfrm>
          <a:prstGeom prst="ellipse">
            <a:avLst/>
          </a:prstGeom>
          <a:solidFill>
            <a:schemeClr val="bg2">
              <a:lumMod val="10000"/>
              <a:alpha val="2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9" name="TextBox 18"/>
          <p:cNvSpPr txBox="1"/>
          <p:nvPr/>
        </p:nvSpPr>
        <p:spPr>
          <a:xfrm>
            <a:off x="8178021" y="3863340"/>
            <a:ext cx="3789839" cy="1631216"/>
          </a:xfrm>
          <a:prstGeom prst="rect">
            <a:avLst/>
          </a:prstGeom>
          <a:noFill/>
        </p:spPr>
        <p:txBody>
          <a:bodyPr wrap="square" rtlCol="0">
            <a:spAutoFit/>
          </a:bodyPr>
          <a:lstStyle/>
          <a:p>
            <a:pPr algn="ctr"/>
            <a:r>
              <a:rPr lang="en-GB" sz="2300" b="1" dirty="0" smtClean="0">
                <a:solidFill>
                  <a:prstClr val="white"/>
                </a:solidFill>
                <a:latin typeface="Foco" panose="020B0504050202020203" pitchFamily="34" charset="0"/>
              </a:rPr>
              <a:t>D O  W E  R E A L </a:t>
            </a:r>
            <a:r>
              <a:rPr lang="en-GB" sz="2300" b="1" dirty="0" err="1" smtClean="0">
                <a:solidFill>
                  <a:prstClr val="white"/>
                </a:solidFill>
                <a:latin typeface="Foco" panose="020B0504050202020203" pitchFamily="34" charset="0"/>
              </a:rPr>
              <a:t>L</a:t>
            </a:r>
            <a:r>
              <a:rPr lang="en-GB" sz="2300" b="1" dirty="0" smtClean="0">
                <a:solidFill>
                  <a:prstClr val="white"/>
                </a:solidFill>
                <a:latin typeface="Foco" panose="020B0504050202020203" pitchFamily="34" charset="0"/>
              </a:rPr>
              <a:t> Y </a:t>
            </a:r>
          </a:p>
          <a:p>
            <a:pPr algn="ctr"/>
            <a:r>
              <a:rPr lang="en-GB" sz="2300" b="1" dirty="0" smtClean="0">
                <a:solidFill>
                  <a:prstClr val="white"/>
                </a:solidFill>
                <a:latin typeface="Foco" panose="020B0504050202020203" pitchFamily="34" charset="0"/>
              </a:rPr>
              <a:t> N E </a:t>
            </a:r>
            <a:r>
              <a:rPr lang="en-GB" sz="2300" b="1" dirty="0" err="1" smtClean="0">
                <a:solidFill>
                  <a:prstClr val="white"/>
                </a:solidFill>
                <a:latin typeface="Foco" panose="020B0504050202020203" pitchFamily="34" charset="0"/>
              </a:rPr>
              <a:t>E</a:t>
            </a:r>
            <a:r>
              <a:rPr lang="en-GB" sz="2300" b="1" dirty="0" smtClean="0">
                <a:solidFill>
                  <a:prstClr val="white"/>
                </a:solidFill>
                <a:latin typeface="Foco" panose="020B0504050202020203" pitchFamily="34" charset="0"/>
              </a:rPr>
              <a:t> D  T H I S ?</a:t>
            </a:r>
          </a:p>
          <a:p>
            <a:pPr algn="ctr"/>
            <a:endParaRPr lang="en-GB" b="1" dirty="0" smtClean="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 </a:t>
            </a:r>
          </a:p>
          <a:p>
            <a:pPr algn="ctr"/>
            <a:r>
              <a:rPr lang="en-GB" b="1" dirty="0" smtClean="0">
                <a:solidFill>
                  <a:srgbClr val="FEE725"/>
                </a:solidFill>
                <a:latin typeface="Foco" panose="020B0504050202020203" pitchFamily="34" charset="0"/>
              </a:rPr>
              <a:t>2 0  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42232260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Callout 5"/>
          <p:cNvSpPr/>
          <p:nvPr/>
        </p:nvSpPr>
        <p:spPr>
          <a:xfrm>
            <a:off x="2153920" y="585837"/>
            <a:ext cx="5567680" cy="4971683"/>
          </a:xfrm>
          <a:prstGeom prst="wedgeEllipseCallou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bg1"/>
                </a:solidFill>
              </a:rPr>
              <a:t>“New </a:t>
            </a:r>
            <a:r>
              <a:rPr lang="en-GB" sz="3600" b="1" dirty="0">
                <a:solidFill>
                  <a:schemeClr val="bg1"/>
                </a:solidFill>
              </a:rPr>
              <a:t>things are </a:t>
            </a:r>
            <a:r>
              <a:rPr lang="en-GB" sz="3600" b="1" dirty="0" smtClean="0">
                <a:solidFill>
                  <a:schemeClr val="bg1"/>
                </a:solidFill>
              </a:rPr>
              <a:t>always better things when it comes to technology." </a:t>
            </a:r>
          </a:p>
        </p:txBody>
      </p:sp>
      <p:sp>
        <p:nvSpPr>
          <p:cNvPr id="2" name="Rectangle 1"/>
          <p:cNvSpPr/>
          <p:nvPr/>
        </p:nvSpPr>
        <p:spPr>
          <a:xfrm>
            <a:off x="8564880" y="4865062"/>
            <a:ext cx="3220720" cy="1200329"/>
          </a:xfrm>
          <a:prstGeom prst="rect">
            <a:avLst/>
          </a:prstGeom>
        </p:spPr>
        <p:txBody>
          <a:bodyPr wrap="square">
            <a:spAutoFit/>
          </a:bodyPr>
          <a:lstStyle/>
          <a:p>
            <a:pPr algn="r"/>
            <a:r>
              <a:rPr lang="en-GB" sz="2400" dirty="0" smtClean="0"/>
              <a:t>Why are we sometimes encouraged to believe this statement?</a:t>
            </a:r>
            <a:endParaRPr lang="en-GB" sz="2400" dirty="0"/>
          </a:p>
        </p:txBody>
      </p:sp>
    </p:spTree>
    <p:extLst>
      <p:ext uri="{BB962C8B-B14F-4D97-AF65-F5344CB8AC3E}">
        <p14:creationId xmlns:p14="http://schemas.microsoft.com/office/powerpoint/2010/main" val="425120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6712" y="1016255"/>
            <a:ext cx="11130282" cy="5669280"/>
          </a:xfrm>
        </p:spPr>
        <p:txBody>
          <a:bodyPr>
            <a:noAutofit/>
          </a:bodyPr>
          <a:lstStyle/>
          <a:p>
            <a:pPr marL="0" lvl="0" indent="0">
              <a:buNone/>
            </a:pPr>
            <a:r>
              <a:rPr lang="en-GB" sz="2400" dirty="0" smtClean="0"/>
              <a:t>Ask </a:t>
            </a:r>
            <a:r>
              <a:rPr lang="en-GB" sz="2400" dirty="0"/>
              <a:t>students </a:t>
            </a:r>
            <a:r>
              <a:rPr lang="en-GB" sz="2400" dirty="0" smtClean="0"/>
              <a:t>to think about this idea and share their thoughts. Think about their reaction to new technologies and whether they always feel they are a positive addition to their lives.</a:t>
            </a:r>
            <a:endParaRPr lang="en-GB" sz="2400" dirty="0"/>
          </a:p>
          <a:p>
            <a:pPr marL="0" lvl="0" indent="0">
              <a:buNone/>
            </a:pPr>
            <a:r>
              <a:rPr lang="en-GB" sz="2400" dirty="0" smtClean="0"/>
              <a:t>Now split </a:t>
            </a:r>
            <a:r>
              <a:rPr lang="en-GB" sz="2400" dirty="0"/>
              <a:t>the class up into small groups, and give each group one of the four technological developments mentioned </a:t>
            </a:r>
            <a:r>
              <a:rPr lang="en-GB" sz="2400" dirty="0" smtClean="0"/>
              <a:t>below and on the following slides:</a:t>
            </a:r>
          </a:p>
          <a:p>
            <a:pPr marL="0" lvl="0" indent="0">
              <a:buNone/>
            </a:pPr>
            <a:r>
              <a:rPr lang="en-GB" b="1" dirty="0" smtClean="0"/>
              <a:t>1. One Laptop Per Child</a:t>
            </a:r>
          </a:p>
          <a:p>
            <a:pPr marL="0" lvl="0" indent="0">
              <a:buNone/>
            </a:pPr>
            <a:r>
              <a:rPr lang="en-GB" b="1" dirty="0" smtClean="0"/>
              <a:t>2. Google Glass</a:t>
            </a:r>
          </a:p>
          <a:p>
            <a:pPr marL="0" lvl="0" indent="0">
              <a:buNone/>
            </a:pPr>
            <a:r>
              <a:rPr lang="en-GB" b="1" dirty="0" smtClean="0"/>
              <a:t>3. Pebble Smartwatch</a:t>
            </a:r>
          </a:p>
          <a:p>
            <a:pPr marL="0" lvl="0" indent="0">
              <a:buNone/>
            </a:pPr>
            <a:r>
              <a:rPr lang="en-GB" b="1" dirty="0" smtClean="0"/>
              <a:t>4. Siri</a:t>
            </a:r>
            <a:endParaRPr lang="en-GB" sz="2400" dirty="0"/>
          </a:p>
          <a:p>
            <a:pPr marL="0" indent="0">
              <a:buNone/>
            </a:pPr>
            <a:r>
              <a:rPr lang="en-GB" sz="2400" dirty="0" smtClean="0"/>
              <a:t>(Students may also wish to choose another new technology that they are aware of and discuss this)</a:t>
            </a:r>
            <a:endParaRPr lang="en-GB" sz="2400" dirty="0"/>
          </a:p>
          <a:p>
            <a:pPr marL="0" lvl="0" indent="0">
              <a:buNone/>
            </a:pPr>
            <a:endParaRPr lang="en-GB" sz="2400" dirty="0" smtClean="0"/>
          </a:p>
          <a:p>
            <a:endParaRPr lang="en-GB" sz="2400" dirty="0"/>
          </a:p>
        </p:txBody>
      </p:sp>
    </p:spTree>
    <p:extLst>
      <p:ext uri="{BB962C8B-B14F-4D97-AF65-F5344CB8AC3E}">
        <p14:creationId xmlns:p14="http://schemas.microsoft.com/office/powerpoint/2010/main" val="72131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p:nvSpPr>
        <p:spPr>
          <a:xfrm>
            <a:off x="0" y="0"/>
            <a:ext cx="12192000" cy="6881510"/>
          </a:xfrm>
          <a:prstGeom prst="rect">
            <a:avLst/>
          </a:prstGeom>
          <a:solidFill>
            <a:srgbClr val="AA168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Oval 11"/>
          <p:cNvSpPr/>
          <p:nvPr/>
        </p:nvSpPr>
        <p:spPr>
          <a:xfrm>
            <a:off x="3534280" y="870257"/>
            <a:ext cx="5123435" cy="5168286"/>
          </a:xfrm>
          <a:prstGeom prst="ellipse">
            <a:avLst/>
          </a:prstGeom>
          <a:solidFill>
            <a:schemeClr val="bg2">
              <a:lumMod val="10000"/>
              <a:alpha val="34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TextBox 12"/>
          <p:cNvSpPr txBox="1"/>
          <p:nvPr/>
        </p:nvSpPr>
        <p:spPr>
          <a:xfrm>
            <a:off x="3766180" y="2731125"/>
            <a:ext cx="4659631" cy="1446550"/>
          </a:xfrm>
          <a:prstGeom prst="rect">
            <a:avLst/>
          </a:prstGeom>
          <a:noFill/>
        </p:spPr>
        <p:txBody>
          <a:bodyPr wrap="square" rtlCol="0">
            <a:spAutoFit/>
          </a:bodyPr>
          <a:lstStyle/>
          <a:p>
            <a:pPr algn="ctr"/>
            <a:r>
              <a:rPr lang="en-GB" sz="3200" b="1" dirty="0" smtClean="0">
                <a:solidFill>
                  <a:prstClr val="white"/>
                </a:solidFill>
                <a:latin typeface="Calibri Light" panose="020F0302020204030204"/>
              </a:rPr>
              <a:t>T O  I N F I N I T Y  A N D  </a:t>
            </a:r>
          </a:p>
          <a:p>
            <a:pPr algn="ctr"/>
            <a:r>
              <a:rPr lang="en-GB" sz="3200" b="1" dirty="0" smtClean="0">
                <a:solidFill>
                  <a:prstClr val="white"/>
                </a:solidFill>
                <a:latin typeface="Calibri Light" panose="020F0302020204030204"/>
              </a:rPr>
              <a:t>B E Y O N D  </a:t>
            </a:r>
          </a:p>
          <a:p>
            <a:pPr algn="ctr"/>
            <a:r>
              <a:rPr lang="en-GB" sz="2400" b="1" dirty="0" smtClean="0">
                <a:solidFill>
                  <a:srgbClr val="FEE725"/>
                </a:solidFill>
              </a:rPr>
              <a:t>W E </a:t>
            </a:r>
            <a:r>
              <a:rPr lang="en-GB" sz="2400" b="1" dirty="0" err="1" smtClean="0">
                <a:solidFill>
                  <a:srgbClr val="FEE725"/>
                </a:solidFill>
              </a:rPr>
              <a:t>E</a:t>
            </a:r>
            <a:r>
              <a:rPr lang="en-GB" sz="2400" b="1" dirty="0" smtClean="0">
                <a:solidFill>
                  <a:srgbClr val="FEE725"/>
                </a:solidFill>
              </a:rPr>
              <a:t> </a:t>
            </a:r>
            <a:r>
              <a:rPr lang="en-GB" sz="2400" b="1" smtClean="0">
                <a:solidFill>
                  <a:srgbClr val="FEE725"/>
                </a:solidFill>
              </a:rPr>
              <a:t>K   4</a:t>
            </a:r>
            <a:endParaRPr lang="en-GB" sz="2400" b="1" dirty="0" smtClean="0">
              <a:solidFill>
                <a:srgbClr val="FEE725"/>
              </a:solidFill>
            </a:endParaRPr>
          </a:p>
        </p:txBody>
      </p:sp>
      <p:sp>
        <p:nvSpPr>
          <p:cNvPr id="14" name="TextBox 13"/>
          <p:cNvSpPr txBox="1"/>
          <p:nvPr/>
        </p:nvSpPr>
        <p:spPr>
          <a:xfrm>
            <a:off x="4236971" y="4671547"/>
            <a:ext cx="3718051" cy="400110"/>
          </a:xfrm>
          <a:prstGeom prst="rect">
            <a:avLst/>
          </a:prstGeom>
          <a:noFill/>
        </p:spPr>
        <p:txBody>
          <a:bodyPr wrap="square" rtlCol="0">
            <a:spAutoFit/>
          </a:bodyPr>
          <a:lstStyle/>
          <a:p>
            <a:pPr algn="ctr"/>
            <a:r>
              <a:rPr lang="en-GB" sz="2000" b="1" dirty="0" smtClean="0">
                <a:solidFill>
                  <a:prstClr val="white"/>
                </a:solidFill>
                <a:ea typeface="Times New Roman" panose="02020603050405020304" pitchFamily="18" charset="0"/>
                <a:cs typeface="Times New Roman" panose="02020603050405020304" pitchFamily="18" charset="0"/>
              </a:rPr>
              <a:t>60 MINUTES</a:t>
            </a:r>
            <a:endParaRPr lang="en-GB" sz="2000" dirty="0">
              <a:solidFill>
                <a:prstClr val="white"/>
              </a:solidFill>
              <a:ea typeface="Times New Roman" panose="02020603050405020304" pitchFamily="18" charset="0"/>
            </a:endParaRPr>
          </a:p>
        </p:txBody>
      </p:sp>
      <p:sp>
        <p:nvSpPr>
          <p:cNvPr id="15" name="Oval 14"/>
          <p:cNvSpPr/>
          <p:nvPr/>
        </p:nvSpPr>
        <p:spPr>
          <a:xfrm flipH="1">
            <a:off x="6799525" y="4837196"/>
            <a:ext cx="60959" cy="688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6" name="Oval 15"/>
          <p:cNvSpPr/>
          <p:nvPr/>
        </p:nvSpPr>
        <p:spPr>
          <a:xfrm flipH="1">
            <a:off x="5307659" y="4837196"/>
            <a:ext cx="60959" cy="688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944" y="179510"/>
            <a:ext cx="798136" cy="320220"/>
          </a:xfrm>
          <a:prstGeom prst="rect">
            <a:avLst/>
          </a:prstGeom>
        </p:spPr>
      </p:pic>
    </p:spTree>
    <p:extLst>
      <p:ext uri="{BB962C8B-B14F-4D97-AF65-F5344CB8AC3E}">
        <p14:creationId xmlns:p14="http://schemas.microsoft.com/office/powerpoint/2010/main" val="21688610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2282" y="1219200"/>
            <a:ext cx="10835638" cy="5567363"/>
          </a:xfrm>
        </p:spPr>
        <p:txBody>
          <a:bodyPr>
            <a:normAutofit/>
          </a:bodyPr>
          <a:lstStyle/>
          <a:p>
            <a:pPr marL="0" lvl="0" indent="0">
              <a:buNone/>
            </a:pPr>
            <a:r>
              <a:rPr lang="en-GB" sz="2400" dirty="0" smtClean="0"/>
              <a:t>If time (and resources) allow, give each group time to look up their product and find out a little bit about its </a:t>
            </a:r>
            <a:r>
              <a:rPr lang="en-GB" sz="2400" b="1" dirty="0" smtClean="0"/>
              <a:t>described benefits</a:t>
            </a:r>
            <a:r>
              <a:rPr lang="en-GB" sz="2400" dirty="0" smtClean="0"/>
              <a:t>. Then ask them to think </a:t>
            </a:r>
            <a:r>
              <a:rPr lang="en-GB" sz="2400" dirty="0"/>
              <a:t>about the </a:t>
            </a:r>
            <a:r>
              <a:rPr lang="en-GB" sz="2400" b="1" dirty="0"/>
              <a:t>positive</a:t>
            </a:r>
            <a:r>
              <a:rPr lang="en-GB" sz="2400" dirty="0"/>
              <a:t> </a:t>
            </a:r>
            <a:r>
              <a:rPr lang="en-GB" sz="2400" dirty="0" smtClean="0"/>
              <a:t>and the </a:t>
            </a:r>
            <a:r>
              <a:rPr lang="en-GB" sz="2400" b="1" dirty="0"/>
              <a:t>negative</a:t>
            </a:r>
            <a:r>
              <a:rPr lang="en-GB" sz="2400" dirty="0"/>
              <a:t> </a:t>
            </a:r>
            <a:r>
              <a:rPr lang="en-GB" sz="2400" dirty="0" smtClean="0"/>
              <a:t>impact this technology may have on people and the environment.</a:t>
            </a:r>
          </a:p>
          <a:p>
            <a:pPr marL="0" lvl="0" indent="0">
              <a:buNone/>
            </a:pPr>
            <a:endParaRPr lang="en-GB" sz="2400" dirty="0"/>
          </a:p>
          <a:p>
            <a:pPr marL="0" indent="0">
              <a:buNone/>
            </a:pPr>
            <a:r>
              <a:rPr lang="en-GB" sz="2400" i="1" dirty="0" smtClean="0">
                <a:solidFill>
                  <a:srgbClr val="7030A0"/>
                </a:solidFill>
              </a:rPr>
              <a:t>NB: this activity can also be done as a whole-class discussion</a:t>
            </a:r>
          </a:p>
          <a:p>
            <a:pPr marL="0" indent="0">
              <a:buNone/>
            </a:pPr>
            <a:endParaRPr lang="en-GB" sz="2400" dirty="0"/>
          </a:p>
          <a:p>
            <a:pPr marL="0" lvl="0" indent="0">
              <a:buNone/>
            </a:pPr>
            <a:r>
              <a:rPr lang="en-GB" sz="2400" dirty="0"/>
              <a:t>Ask students to feedback their learning and their ideas to the class and discuss collectively some of the positives and negatives of these technologies (referring back to the </a:t>
            </a:r>
            <a:r>
              <a:rPr lang="en-GB" sz="2400" dirty="0" smtClean="0"/>
              <a:t>original statement.)</a:t>
            </a:r>
            <a:endParaRPr lang="en-GB" sz="2400" dirty="0"/>
          </a:p>
        </p:txBody>
      </p:sp>
    </p:spTree>
    <p:extLst>
      <p:ext uri="{BB962C8B-B14F-4D97-AF65-F5344CB8AC3E}">
        <p14:creationId xmlns:p14="http://schemas.microsoft.com/office/powerpoint/2010/main" val="274092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2" y="141605"/>
            <a:ext cx="10515600" cy="1325563"/>
          </a:xfrm>
        </p:spPr>
        <p:txBody>
          <a:bodyPr/>
          <a:lstStyle/>
          <a:p>
            <a:r>
              <a:rPr lang="en-GB" b="1" dirty="0" smtClean="0"/>
              <a:t>1. One Laptop Per Child</a:t>
            </a:r>
            <a:endParaRPr lang="en-GB" b="1" dirty="0"/>
          </a:p>
        </p:txBody>
      </p:sp>
      <p:sp>
        <p:nvSpPr>
          <p:cNvPr id="2" name="Content Placeholder 1"/>
          <p:cNvSpPr>
            <a:spLocks noGrp="1"/>
          </p:cNvSpPr>
          <p:nvPr>
            <p:ph idx="1"/>
          </p:nvPr>
        </p:nvSpPr>
        <p:spPr>
          <a:xfrm>
            <a:off x="377513" y="2005013"/>
            <a:ext cx="2838130" cy="4351338"/>
          </a:xfrm>
        </p:spPr>
        <p:txBody>
          <a:bodyPr/>
          <a:lstStyle/>
          <a:p>
            <a:pPr marL="0" indent="0">
              <a:buNone/>
            </a:pPr>
            <a:r>
              <a:rPr lang="en-GB" sz="2000" dirty="0" smtClean="0"/>
              <a:t>Click on the link to learn more about this technology:</a:t>
            </a:r>
            <a:endParaRPr lang="en-GB" sz="2000" dirty="0" smtClean="0">
              <a:hlinkClick r:id="rId2"/>
            </a:endParaRPr>
          </a:p>
          <a:p>
            <a:pPr marL="0" indent="0">
              <a:buNone/>
            </a:pPr>
            <a:r>
              <a:rPr lang="en-GB" sz="2000" b="1" u="sng" dirty="0" smtClean="0">
                <a:hlinkClick r:id="rId2"/>
              </a:rPr>
              <a:t>http</a:t>
            </a:r>
            <a:r>
              <a:rPr lang="en-GB" sz="2000" b="1" u="sng" dirty="0">
                <a:hlinkClick r:id="rId2"/>
              </a:rPr>
              <a:t>://one.laptop.org</a:t>
            </a:r>
            <a:endParaRPr lang="en-GB" sz="2000" dirty="0"/>
          </a:p>
          <a:p>
            <a:endParaRPr lang="en-GB"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4018283" y="1033464"/>
            <a:ext cx="5952170" cy="5423852"/>
          </a:xfrm>
          <a:prstGeom prst="rect">
            <a:avLst/>
          </a:prstGeom>
        </p:spPr>
      </p:pic>
    </p:spTree>
    <p:extLst>
      <p:ext uri="{BB962C8B-B14F-4D97-AF65-F5344CB8AC3E}">
        <p14:creationId xmlns:p14="http://schemas.microsoft.com/office/powerpoint/2010/main" val="92531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57975" y="1287500"/>
            <a:ext cx="3326727" cy="3326727"/>
          </a:xfrm>
          <a:prstGeom prst="rect">
            <a:avLst/>
          </a:prstGeom>
        </p:spPr>
      </p:pic>
      <p:sp>
        <p:nvSpPr>
          <p:cNvPr id="5" name="Rectangle 4"/>
          <p:cNvSpPr/>
          <p:nvPr/>
        </p:nvSpPr>
        <p:spPr>
          <a:xfrm>
            <a:off x="4790871" y="2256331"/>
            <a:ext cx="2660934" cy="1569660"/>
          </a:xfrm>
          <a:prstGeom prst="rect">
            <a:avLst/>
          </a:prstGeom>
        </p:spPr>
        <p:txBody>
          <a:bodyPr wrap="square">
            <a:spAutoFit/>
          </a:bodyPr>
          <a:lstStyle/>
          <a:p>
            <a:pPr lvl="0" algn="ctr"/>
            <a:r>
              <a:rPr lang="en-GB" sz="2400" dirty="0"/>
              <a:t>What are some of the positives that it can </a:t>
            </a:r>
            <a:r>
              <a:rPr lang="en-GB" sz="2400" dirty="0" smtClean="0"/>
              <a:t>offer to </a:t>
            </a:r>
            <a:r>
              <a:rPr lang="en-GB" sz="2400" dirty="0"/>
              <a:t>society</a:t>
            </a:r>
            <a:r>
              <a:rPr lang="en-GB" sz="2400" dirty="0" smtClean="0"/>
              <a:t>?</a:t>
            </a:r>
            <a:endParaRPr lang="en-GB" sz="2400" dirty="0"/>
          </a:p>
        </p:txBody>
      </p:sp>
      <p:pic>
        <p:nvPicPr>
          <p:cNvPr id="6"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2374" y="933197"/>
            <a:ext cx="3015601" cy="3015601"/>
          </a:xfrm>
          <a:prstGeom prst="rect">
            <a:avLst/>
          </a:prstGeom>
        </p:spPr>
      </p:pic>
      <p:sp>
        <p:nvSpPr>
          <p:cNvPr id="7" name="Rectangle 6"/>
          <p:cNvSpPr/>
          <p:nvPr/>
        </p:nvSpPr>
        <p:spPr>
          <a:xfrm>
            <a:off x="1730434" y="1840832"/>
            <a:ext cx="2394645" cy="1200329"/>
          </a:xfrm>
          <a:prstGeom prst="rect">
            <a:avLst/>
          </a:prstGeom>
        </p:spPr>
        <p:txBody>
          <a:bodyPr wrap="square">
            <a:spAutoFit/>
          </a:bodyPr>
          <a:lstStyle/>
          <a:p>
            <a:pPr lvl="0" algn="ctr"/>
            <a:r>
              <a:rPr lang="en-GB" sz="2400" dirty="0"/>
              <a:t>How is this technology trying to help us?</a:t>
            </a:r>
          </a:p>
        </p:txBody>
      </p:sp>
      <p:pic>
        <p:nvPicPr>
          <p:cNvPr id="8"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84701" y="1780431"/>
            <a:ext cx="3188099" cy="3188099"/>
          </a:xfrm>
          <a:prstGeom prst="rect">
            <a:avLst/>
          </a:prstGeom>
        </p:spPr>
      </p:pic>
      <p:sp>
        <p:nvSpPr>
          <p:cNvPr id="9" name="Rectangle 8"/>
          <p:cNvSpPr/>
          <p:nvPr/>
        </p:nvSpPr>
        <p:spPr>
          <a:xfrm>
            <a:off x="8058715" y="2748469"/>
            <a:ext cx="2640070" cy="1200329"/>
          </a:xfrm>
          <a:prstGeom prst="rect">
            <a:avLst/>
          </a:prstGeom>
        </p:spPr>
        <p:txBody>
          <a:bodyPr wrap="square">
            <a:spAutoFit/>
          </a:bodyPr>
          <a:lstStyle/>
          <a:p>
            <a:pPr algn="ctr"/>
            <a:r>
              <a:rPr lang="en-GB" sz="2400" dirty="0"/>
              <a:t>What are some of the negatives that it could </a:t>
            </a:r>
            <a:r>
              <a:rPr lang="en-GB" sz="2400" dirty="0" smtClean="0"/>
              <a:t>offer?</a:t>
            </a:r>
            <a:endParaRPr lang="en-GB" sz="2400" dirty="0">
              <a:solidFill>
                <a:schemeClr val="bg1"/>
              </a:solidFill>
              <a:latin typeface="Century Gothic" panose="020B0502020202020204" pitchFamily="34" charset="0"/>
              <a:ea typeface="Cambria Math" panose="02040503050406030204" pitchFamily="18" charset="0"/>
            </a:endParaRPr>
          </a:p>
        </p:txBody>
      </p:sp>
    </p:spTree>
    <p:extLst>
      <p:ext uri="{BB962C8B-B14F-4D97-AF65-F5344CB8AC3E}">
        <p14:creationId xmlns:p14="http://schemas.microsoft.com/office/powerpoint/2010/main" val="72064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smtClean="0"/>
              <a:t>2. Google Glass</a:t>
            </a:r>
            <a:endParaRPr lang="en-GB" b="1" dirty="0"/>
          </a:p>
        </p:txBody>
      </p:sp>
      <p:sp>
        <p:nvSpPr>
          <p:cNvPr id="2" name="Content Placeholder 1"/>
          <p:cNvSpPr>
            <a:spLocks noGrp="1"/>
          </p:cNvSpPr>
          <p:nvPr>
            <p:ph idx="1"/>
          </p:nvPr>
        </p:nvSpPr>
        <p:spPr>
          <a:xfrm>
            <a:off x="425769" y="2005013"/>
            <a:ext cx="2788918" cy="4351338"/>
          </a:xfrm>
        </p:spPr>
        <p:txBody>
          <a:bodyPr>
            <a:normAutofit/>
          </a:bodyPr>
          <a:lstStyle/>
          <a:p>
            <a:pPr marL="0" indent="0">
              <a:buNone/>
            </a:pPr>
            <a:r>
              <a:rPr lang="en-GB" sz="2000" dirty="0"/>
              <a:t>Click on the link to learn more about </a:t>
            </a:r>
            <a:r>
              <a:rPr lang="en-GB" sz="2000" dirty="0" smtClean="0"/>
              <a:t>this technology: </a:t>
            </a:r>
            <a:endParaRPr lang="en-GB" sz="2000" dirty="0">
              <a:hlinkClick r:id="rId2"/>
            </a:endParaRPr>
          </a:p>
          <a:p>
            <a:pPr marL="0" indent="0">
              <a:buNone/>
            </a:pPr>
            <a:r>
              <a:rPr lang="en-GB" sz="2000" b="1" u="sng" dirty="0" smtClean="0">
                <a:hlinkClick r:id="rId3"/>
              </a:rPr>
              <a:t>https</a:t>
            </a:r>
            <a:r>
              <a:rPr lang="en-GB" sz="2000" b="1" u="sng" dirty="0">
                <a:hlinkClick r:id="rId3"/>
              </a:rPr>
              <a:t>://www.google.com/glass/start/</a:t>
            </a:r>
            <a:endParaRPr lang="en-GB" sz="2000" dirty="0"/>
          </a:p>
        </p:txBody>
      </p:sp>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3626169" y="1445896"/>
            <a:ext cx="7727633" cy="4910455"/>
          </a:xfrm>
          <a:prstGeom prst="rect">
            <a:avLst/>
          </a:prstGeom>
        </p:spPr>
      </p:pic>
    </p:spTree>
    <p:extLst>
      <p:ext uri="{BB962C8B-B14F-4D97-AF65-F5344CB8AC3E}">
        <p14:creationId xmlns:p14="http://schemas.microsoft.com/office/powerpoint/2010/main" val="122988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57975" y="1287500"/>
            <a:ext cx="3326727" cy="3326727"/>
          </a:xfrm>
          <a:prstGeom prst="rect">
            <a:avLst/>
          </a:prstGeom>
        </p:spPr>
      </p:pic>
      <p:sp>
        <p:nvSpPr>
          <p:cNvPr id="5" name="Rectangle 4"/>
          <p:cNvSpPr/>
          <p:nvPr/>
        </p:nvSpPr>
        <p:spPr>
          <a:xfrm>
            <a:off x="4790871" y="2256331"/>
            <a:ext cx="2660934" cy="1569660"/>
          </a:xfrm>
          <a:prstGeom prst="rect">
            <a:avLst/>
          </a:prstGeom>
        </p:spPr>
        <p:txBody>
          <a:bodyPr wrap="square">
            <a:spAutoFit/>
          </a:bodyPr>
          <a:lstStyle/>
          <a:p>
            <a:pPr lvl="0" algn="ctr"/>
            <a:r>
              <a:rPr lang="en-GB" sz="2400" dirty="0"/>
              <a:t>What are some of the positives that it can </a:t>
            </a:r>
            <a:r>
              <a:rPr lang="en-GB" sz="2400" dirty="0" smtClean="0"/>
              <a:t>offer to </a:t>
            </a:r>
            <a:r>
              <a:rPr lang="en-GB" sz="2400" dirty="0"/>
              <a:t>society</a:t>
            </a:r>
            <a:r>
              <a:rPr lang="en-GB" sz="2400" dirty="0" smtClean="0"/>
              <a:t>?</a:t>
            </a:r>
            <a:endParaRPr lang="en-GB" sz="2400" dirty="0"/>
          </a:p>
        </p:txBody>
      </p:sp>
      <p:pic>
        <p:nvPicPr>
          <p:cNvPr id="6"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2374" y="933197"/>
            <a:ext cx="3015601" cy="3015601"/>
          </a:xfrm>
          <a:prstGeom prst="rect">
            <a:avLst/>
          </a:prstGeom>
        </p:spPr>
      </p:pic>
      <p:sp>
        <p:nvSpPr>
          <p:cNvPr id="7" name="Rectangle 6"/>
          <p:cNvSpPr/>
          <p:nvPr/>
        </p:nvSpPr>
        <p:spPr>
          <a:xfrm>
            <a:off x="1730434" y="1840832"/>
            <a:ext cx="2394645" cy="1200329"/>
          </a:xfrm>
          <a:prstGeom prst="rect">
            <a:avLst/>
          </a:prstGeom>
        </p:spPr>
        <p:txBody>
          <a:bodyPr wrap="square">
            <a:spAutoFit/>
          </a:bodyPr>
          <a:lstStyle/>
          <a:p>
            <a:pPr lvl="0" algn="ctr"/>
            <a:r>
              <a:rPr lang="en-GB" sz="2400" dirty="0"/>
              <a:t>How is this technology trying to help us?</a:t>
            </a:r>
          </a:p>
        </p:txBody>
      </p:sp>
      <p:pic>
        <p:nvPicPr>
          <p:cNvPr id="8"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84701" y="1780431"/>
            <a:ext cx="3188099" cy="3188099"/>
          </a:xfrm>
          <a:prstGeom prst="rect">
            <a:avLst/>
          </a:prstGeom>
        </p:spPr>
      </p:pic>
      <p:sp>
        <p:nvSpPr>
          <p:cNvPr id="9" name="Rectangle 8"/>
          <p:cNvSpPr/>
          <p:nvPr/>
        </p:nvSpPr>
        <p:spPr>
          <a:xfrm>
            <a:off x="8058715" y="2748469"/>
            <a:ext cx="2640070" cy="1200329"/>
          </a:xfrm>
          <a:prstGeom prst="rect">
            <a:avLst/>
          </a:prstGeom>
        </p:spPr>
        <p:txBody>
          <a:bodyPr wrap="square">
            <a:spAutoFit/>
          </a:bodyPr>
          <a:lstStyle/>
          <a:p>
            <a:pPr algn="ctr"/>
            <a:r>
              <a:rPr lang="en-GB" sz="2400" dirty="0"/>
              <a:t>What are some of the negatives that it </a:t>
            </a:r>
            <a:r>
              <a:rPr lang="en-GB" sz="2400"/>
              <a:t>could </a:t>
            </a:r>
            <a:r>
              <a:rPr lang="en-GB" sz="2400" smtClean="0"/>
              <a:t>offer?</a:t>
            </a:r>
            <a:endParaRPr lang="en-GB" sz="2400" dirty="0">
              <a:solidFill>
                <a:schemeClr val="bg1"/>
              </a:solidFill>
              <a:latin typeface="Century Gothic" panose="020B0502020202020204" pitchFamily="34" charset="0"/>
              <a:ea typeface="Cambria Math" panose="02040503050406030204" pitchFamily="18" charset="0"/>
            </a:endParaRPr>
          </a:p>
        </p:txBody>
      </p:sp>
    </p:spTree>
    <p:extLst>
      <p:ext uri="{BB962C8B-B14F-4D97-AF65-F5344CB8AC3E}">
        <p14:creationId xmlns:p14="http://schemas.microsoft.com/office/powerpoint/2010/main" val="274121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smtClean="0"/>
              <a:t>3. Pebble Smartwatch</a:t>
            </a:r>
            <a:endParaRPr lang="en-GB" b="1" dirty="0"/>
          </a:p>
        </p:txBody>
      </p:sp>
      <p:sp>
        <p:nvSpPr>
          <p:cNvPr id="2" name="Content Placeholder 1"/>
          <p:cNvSpPr>
            <a:spLocks noGrp="1"/>
          </p:cNvSpPr>
          <p:nvPr>
            <p:ph idx="1"/>
          </p:nvPr>
        </p:nvSpPr>
        <p:spPr>
          <a:xfrm>
            <a:off x="594362" y="2049304"/>
            <a:ext cx="3337558" cy="4351338"/>
          </a:xfrm>
        </p:spPr>
        <p:txBody>
          <a:bodyPr/>
          <a:lstStyle/>
          <a:p>
            <a:pPr marL="0" indent="0">
              <a:buNone/>
            </a:pPr>
            <a:r>
              <a:rPr lang="en-GB" sz="2000" dirty="0"/>
              <a:t>Click on the link to learn more about </a:t>
            </a:r>
            <a:r>
              <a:rPr lang="en-GB" sz="2000" dirty="0" smtClean="0"/>
              <a:t>this technology: </a:t>
            </a:r>
            <a:endParaRPr lang="en-GB" sz="2000" dirty="0">
              <a:hlinkClick r:id="rId2"/>
            </a:endParaRPr>
          </a:p>
          <a:p>
            <a:pPr marL="0" indent="0">
              <a:buNone/>
            </a:pPr>
            <a:r>
              <a:rPr lang="en-GB" sz="2000" b="1" u="sng" dirty="0" smtClean="0">
                <a:hlinkClick r:id="rId3"/>
              </a:rPr>
              <a:t>https</a:t>
            </a:r>
            <a:r>
              <a:rPr lang="en-GB" sz="2000" b="1" u="sng" dirty="0">
                <a:hlinkClick r:id="rId3"/>
              </a:rPr>
              <a:t>://www.pebble.com</a:t>
            </a:r>
            <a:endParaRPr lang="en-GB" sz="2000" dirty="0"/>
          </a:p>
          <a:p>
            <a:endParaRPr lang="en-GB" dirty="0"/>
          </a:p>
        </p:txBody>
      </p:sp>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3758565" y="1452880"/>
            <a:ext cx="5690236" cy="5268596"/>
          </a:xfrm>
          <a:prstGeom prst="rect">
            <a:avLst/>
          </a:prstGeom>
        </p:spPr>
      </p:pic>
    </p:spTree>
    <p:extLst>
      <p:ext uri="{BB962C8B-B14F-4D97-AF65-F5344CB8AC3E}">
        <p14:creationId xmlns:p14="http://schemas.microsoft.com/office/powerpoint/2010/main" val="285229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57975" y="1287500"/>
            <a:ext cx="3326727" cy="3326727"/>
          </a:xfrm>
          <a:prstGeom prst="rect">
            <a:avLst/>
          </a:prstGeom>
        </p:spPr>
      </p:pic>
      <p:sp>
        <p:nvSpPr>
          <p:cNvPr id="5" name="Rectangle 4"/>
          <p:cNvSpPr/>
          <p:nvPr/>
        </p:nvSpPr>
        <p:spPr>
          <a:xfrm>
            <a:off x="4790871" y="2256331"/>
            <a:ext cx="2660934" cy="1569660"/>
          </a:xfrm>
          <a:prstGeom prst="rect">
            <a:avLst/>
          </a:prstGeom>
        </p:spPr>
        <p:txBody>
          <a:bodyPr wrap="square">
            <a:spAutoFit/>
          </a:bodyPr>
          <a:lstStyle/>
          <a:p>
            <a:pPr lvl="0" algn="ctr"/>
            <a:r>
              <a:rPr lang="en-GB" sz="2400" dirty="0"/>
              <a:t>What are some of the positives that it can </a:t>
            </a:r>
            <a:r>
              <a:rPr lang="en-GB" sz="2400" dirty="0" smtClean="0"/>
              <a:t>offer to </a:t>
            </a:r>
            <a:r>
              <a:rPr lang="en-GB" sz="2400" dirty="0"/>
              <a:t>society</a:t>
            </a:r>
            <a:r>
              <a:rPr lang="en-GB" sz="2400" dirty="0" smtClean="0"/>
              <a:t>?</a:t>
            </a:r>
            <a:endParaRPr lang="en-GB" sz="2400" dirty="0"/>
          </a:p>
        </p:txBody>
      </p:sp>
      <p:pic>
        <p:nvPicPr>
          <p:cNvPr id="6"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2374" y="933197"/>
            <a:ext cx="3015601" cy="3015601"/>
          </a:xfrm>
          <a:prstGeom prst="rect">
            <a:avLst/>
          </a:prstGeom>
        </p:spPr>
      </p:pic>
      <p:sp>
        <p:nvSpPr>
          <p:cNvPr id="7" name="Rectangle 6"/>
          <p:cNvSpPr/>
          <p:nvPr/>
        </p:nvSpPr>
        <p:spPr>
          <a:xfrm>
            <a:off x="1730434" y="1840832"/>
            <a:ext cx="2394645" cy="1200329"/>
          </a:xfrm>
          <a:prstGeom prst="rect">
            <a:avLst/>
          </a:prstGeom>
        </p:spPr>
        <p:txBody>
          <a:bodyPr wrap="square">
            <a:spAutoFit/>
          </a:bodyPr>
          <a:lstStyle/>
          <a:p>
            <a:pPr lvl="0" algn="ctr"/>
            <a:r>
              <a:rPr lang="en-GB" sz="2400" dirty="0"/>
              <a:t>How is this technology trying to help us?</a:t>
            </a:r>
          </a:p>
        </p:txBody>
      </p:sp>
      <p:pic>
        <p:nvPicPr>
          <p:cNvPr id="8"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84701" y="1780431"/>
            <a:ext cx="3188099" cy="3188099"/>
          </a:xfrm>
          <a:prstGeom prst="rect">
            <a:avLst/>
          </a:prstGeom>
        </p:spPr>
      </p:pic>
      <p:sp>
        <p:nvSpPr>
          <p:cNvPr id="9" name="Rectangle 8"/>
          <p:cNvSpPr/>
          <p:nvPr/>
        </p:nvSpPr>
        <p:spPr>
          <a:xfrm>
            <a:off x="8058715" y="2748469"/>
            <a:ext cx="2640070" cy="1200329"/>
          </a:xfrm>
          <a:prstGeom prst="rect">
            <a:avLst/>
          </a:prstGeom>
        </p:spPr>
        <p:txBody>
          <a:bodyPr wrap="square">
            <a:spAutoFit/>
          </a:bodyPr>
          <a:lstStyle/>
          <a:p>
            <a:pPr algn="ctr"/>
            <a:r>
              <a:rPr lang="en-GB" sz="2400" dirty="0"/>
              <a:t>What are some of the negatives that it </a:t>
            </a:r>
            <a:r>
              <a:rPr lang="en-GB" sz="2400"/>
              <a:t>could </a:t>
            </a:r>
            <a:r>
              <a:rPr lang="en-GB" sz="2400" smtClean="0"/>
              <a:t>offer?</a:t>
            </a:r>
            <a:endParaRPr lang="en-GB" sz="2400" dirty="0">
              <a:solidFill>
                <a:schemeClr val="bg1"/>
              </a:solidFill>
              <a:latin typeface="Century Gothic" panose="020B0502020202020204" pitchFamily="34" charset="0"/>
              <a:ea typeface="Cambria Math" panose="02040503050406030204" pitchFamily="18" charset="0"/>
            </a:endParaRPr>
          </a:p>
        </p:txBody>
      </p:sp>
    </p:spTree>
    <p:extLst>
      <p:ext uri="{BB962C8B-B14F-4D97-AF65-F5344CB8AC3E}">
        <p14:creationId xmlns:p14="http://schemas.microsoft.com/office/powerpoint/2010/main" val="84057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smtClean="0"/>
              <a:t>4. Siri</a:t>
            </a:r>
            <a:endParaRPr lang="en-GB" b="1" dirty="0"/>
          </a:p>
        </p:txBody>
      </p:sp>
      <p:sp>
        <p:nvSpPr>
          <p:cNvPr id="2" name="Content Placeholder 1"/>
          <p:cNvSpPr>
            <a:spLocks noGrp="1"/>
          </p:cNvSpPr>
          <p:nvPr>
            <p:ph idx="1"/>
          </p:nvPr>
        </p:nvSpPr>
        <p:spPr>
          <a:xfrm>
            <a:off x="838202" y="1825625"/>
            <a:ext cx="2270758" cy="4351338"/>
          </a:xfrm>
        </p:spPr>
        <p:txBody>
          <a:bodyPr/>
          <a:lstStyle/>
          <a:p>
            <a:pPr marL="0" indent="0">
              <a:buNone/>
            </a:pPr>
            <a:r>
              <a:rPr lang="en-GB" sz="2000" dirty="0"/>
              <a:t>Click on the link to learn more about </a:t>
            </a:r>
            <a:r>
              <a:rPr lang="en-GB" sz="2000" dirty="0" smtClean="0"/>
              <a:t>this technology: </a:t>
            </a:r>
            <a:endParaRPr lang="en-GB" sz="2000" dirty="0">
              <a:hlinkClick r:id="rId2"/>
            </a:endParaRPr>
          </a:p>
          <a:p>
            <a:pPr marL="0" indent="0">
              <a:buNone/>
            </a:pPr>
            <a:r>
              <a:rPr lang="en-GB" sz="2000" b="1" u="sng" dirty="0" smtClean="0">
                <a:hlinkClick r:id="rId3"/>
              </a:rPr>
              <a:t>http</a:t>
            </a:r>
            <a:r>
              <a:rPr lang="en-GB" sz="2000" b="1" u="sng" dirty="0">
                <a:hlinkClick r:id="rId3"/>
              </a:rPr>
              <a:t>://www.apple.com/ios/siri</a:t>
            </a:r>
            <a:endParaRPr lang="en-GB" sz="2000" dirty="0"/>
          </a:p>
          <a:p>
            <a:endParaRPr lang="en-GB" dirty="0"/>
          </a:p>
        </p:txBody>
      </p:sp>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3229610" y="1046480"/>
            <a:ext cx="7702550" cy="4916170"/>
          </a:xfrm>
          <a:prstGeom prst="rect">
            <a:avLst/>
          </a:prstGeom>
        </p:spPr>
      </p:pic>
    </p:spTree>
    <p:extLst>
      <p:ext uri="{BB962C8B-B14F-4D97-AF65-F5344CB8AC3E}">
        <p14:creationId xmlns:p14="http://schemas.microsoft.com/office/powerpoint/2010/main" val="238990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57975" y="1287500"/>
            <a:ext cx="3326727" cy="3326727"/>
          </a:xfrm>
          <a:prstGeom prst="rect">
            <a:avLst/>
          </a:prstGeom>
        </p:spPr>
      </p:pic>
      <p:sp>
        <p:nvSpPr>
          <p:cNvPr id="5" name="Rectangle 4"/>
          <p:cNvSpPr/>
          <p:nvPr/>
        </p:nvSpPr>
        <p:spPr>
          <a:xfrm>
            <a:off x="4790871" y="2256331"/>
            <a:ext cx="2660934" cy="1569660"/>
          </a:xfrm>
          <a:prstGeom prst="rect">
            <a:avLst/>
          </a:prstGeom>
        </p:spPr>
        <p:txBody>
          <a:bodyPr wrap="square">
            <a:spAutoFit/>
          </a:bodyPr>
          <a:lstStyle/>
          <a:p>
            <a:pPr lvl="0" algn="ctr"/>
            <a:r>
              <a:rPr lang="en-GB" sz="2400" dirty="0"/>
              <a:t>What are some of the positives that it can </a:t>
            </a:r>
            <a:r>
              <a:rPr lang="en-GB" sz="2400" dirty="0" smtClean="0"/>
              <a:t>offer to </a:t>
            </a:r>
            <a:r>
              <a:rPr lang="en-GB" sz="2400" dirty="0"/>
              <a:t>society</a:t>
            </a:r>
            <a:r>
              <a:rPr lang="en-GB" sz="2400" dirty="0" smtClean="0"/>
              <a:t>?</a:t>
            </a:r>
            <a:endParaRPr lang="en-GB" sz="2400" dirty="0"/>
          </a:p>
        </p:txBody>
      </p:sp>
      <p:pic>
        <p:nvPicPr>
          <p:cNvPr id="6"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2374" y="933197"/>
            <a:ext cx="3015601" cy="3015601"/>
          </a:xfrm>
          <a:prstGeom prst="rect">
            <a:avLst/>
          </a:prstGeom>
        </p:spPr>
      </p:pic>
      <p:sp>
        <p:nvSpPr>
          <p:cNvPr id="7" name="Rectangle 6"/>
          <p:cNvSpPr/>
          <p:nvPr/>
        </p:nvSpPr>
        <p:spPr>
          <a:xfrm>
            <a:off x="1730434" y="1840832"/>
            <a:ext cx="2394645" cy="1200329"/>
          </a:xfrm>
          <a:prstGeom prst="rect">
            <a:avLst/>
          </a:prstGeom>
        </p:spPr>
        <p:txBody>
          <a:bodyPr wrap="square">
            <a:spAutoFit/>
          </a:bodyPr>
          <a:lstStyle/>
          <a:p>
            <a:pPr lvl="0" algn="ctr"/>
            <a:r>
              <a:rPr lang="en-GB" sz="2400" dirty="0"/>
              <a:t>How is this technology trying to help us?</a:t>
            </a:r>
          </a:p>
        </p:txBody>
      </p:sp>
      <p:pic>
        <p:nvPicPr>
          <p:cNvPr id="8"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84701" y="1780431"/>
            <a:ext cx="3188099" cy="3188099"/>
          </a:xfrm>
          <a:prstGeom prst="rect">
            <a:avLst/>
          </a:prstGeom>
        </p:spPr>
      </p:pic>
      <p:sp>
        <p:nvSpPr>
          <p:cNvPr id="9" name="Rectangle 8"/>
          <p:cNvSpPr/>
          <p:nvPr/>
        </p:nvSpPr>
        <p:spPr>
          <a:xfrm>
            <a:off x="8058715" y="2748469"/>
            <a:ext cx="2640070" cy="1200329"/>
          </a:xfrm>
          <a:prstGeom prst="rect">
            <a:avLst/>
          </a:prstGeom>
        </p:spPr>
        <p:txBody>
          <a:bodyPr wrap="square">
            <a:spAutoFit/>
          </a:bodyPr>
          <a:lstStyle/>
          <a:p>
            <a:pPr algn="ctr"/>
            <a:r>
              <a:rPr lang="en-GB" sz="2400" dirty="0"/>
              <a:t>What are some of the negatives that it </a:t>
            </a:r>
            <a:r>
              <a:rPr lang="en-GB" sz="2400"/>
              <a:t>could </a:t>
            </a:r>
            <a:r>
              <a:rPr lang="en-GB" sz="2400" smtClean="0"/>
              <a:t>offer?</a:t>
            </a:r>
            <a:endParaRPr lang="en-GB" sz="2400" dirty="0">
              <a:solidFill>
                <a:schemeClr val="bg1"/>
              </a:solidFill>
              <a:latin typeface="Century Gothic" panose="020B0502020202020204" pitchFamily="34" charset="0"/>
              <a:ea typeface="Cambria Math" panose="02040503050406030204" pitchFamily="18" charset="0"/>
            </a:endParaRPr>
          </a:p>
        </p:txBody>
      </p:sp>
    </p:spTree>
    <p:extLst>
      <p:ext uri="{BB962C8B-B14F-4D97-AF65-F5344CB8AC3E}">
        <p14:creationId xmlns:p14="http://schemas.microsoft.com/office/powerpoint/2010/main" val="184013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GB" sz="2400" b="1" dirty="0" smtClean="0"/>
              <a:t>THINKING OUTSIDE THE BOX</a:t>
            </a:r>
          </a:p>
          <a:p>
            <a:pPr marL="0" indent="0">
              <a:buNone/>
            </a:pPr>
            <a:r>
              <a:rPr lang="en-GB" sz="2400" dirty="0" smtClean="0"/>
              <a:t>NB: It is often harder to </a:t>
            </a:r>
            <a:r>
              <a:rPr lang="en-GB" sz="2400" dirty="0"/>
              <a:t>think up the negatives to some of these technological revolutions, but </a:t>
            </a:r>
            <a:r>
              <a:rPr lang="en-GB" sz="2400" dirty="0" smtClean="0"/>
              <a:t>try to </a:t>
            </a:r>
            <a:r>
              <a:rPr lang="en-GB" sz="2400" dirty="0"/>
              <a:t>consider some of the longer term ramifications as well as the impact on us as a social interactive creature. </a:t>
            </a:r>
            <a:endParaRPr lang="en-GB" sz="2400" dirty="0" smtClean="0"/>
          </a:p>
          <a:p>
            <a:pPr marL="0" indent="0">
              <a:buNone/>
            </a:pPr>
            <a:r>
              <a:rPr lang="en-GB" sz="2400" dirty="0" smtClean="0"/>
              <a:t>This </a:t>
            </a:r>
            <a:r>
              <a:rPr lang="en-GB" sz="2400" dirty="0"/>
              <a:t>skill of critically assessing what we’re being sold is such a vital skill for us to </a:t>
            </a:r>
            <a:r>
              <a:rPr lang="en-GB" sz="2400" dirty="0" smtClean="0"/>
              <a:t>practice.</a:t>
            </a:r>
            <a:endParaRPr lang="en-GB" sz="2400" dirty="0"/>
          </a:p>
          <a:p>
            <a:endParaRPr lang="en-GB" sz="2400" dirty="0"/>
          </a:p>
        </p:txBody>
      </p:sp>
    </p:spTree>
    <p:extLst>
      <p:ext uri="{BB962C8B-B14F-4D97-AF65-F5344CB8AC3E}">
        <p14:creationId xmlns:p14="http://schemas.microsoft.com/office/powerpoint/2010/main" val="253939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this lesson, students will:</a:t>
            </a:r>
            <a:endParaRPr lang="en-GB" dirty="0"/>
          </a:p>
        </p:txBody>
      </p:sp>
      <p:sp>
        <p:nvSpPr>
          <p:cNvPr id="3" name="Content Placeholder 2"/>
          <p:cNvSpPr>
            <a:spLocks noGrp="1"/>
          </p:cNvSpPr>
          <p:nvPr>
            <p:ph idx="1"/>
          </p:nvPr>
        </p:nvSpPr>
        <p:spPr>
          <a:xfrm>
            <a:off x="2148840" y="1839469"/>
            <a:ext cx="9204962" cy="4351338"/>
          </a:xfrm>
        </p:spPr>
        <p:txBody>
          <a:bodyPr>
            <a:normAutofit/>
          </a:bodyPr>
          <a:lstStyle/>
          <a:p>
            <a:pPr marL="0" indent="0">
              <a:buNone/>
            </a:pPr>
            <a:r>
              <a:rPr lang="en-GB" dirty="0" smtClean="0"/>
              <a:t>Think about and discuss the role that technology plays in our daily lives</a:t>
            </a:r>
          </a:p>
          <a:p>
            <a:pPr marL="0" indent="0">
              <a:buNone/>
            </a:pPr>
            <a:endParaRPr lang="en-GB" dirty="0" smtClean="0"/>
          </a:p>
          <a:p>
            <a:pPr marL="0" indent="0">
              <a:buNone/>
            </a:pPr>
            <a:r>
              <a:rPr lang="en-GB" dirty="0" smtClean="0"/>
              <a:t>Understand how our use of technology is a choice and we need to become wise in our decision making</a:t>
            </a:r>
          </a:p>
          <a:p>
            <a:pPr marL="0" indent="0">
              <a:buNone/>
            </a:pPr>
            <a:endParaRPr lang="en-GB" dirty="0" smtClean="0"/>
          </a:p>
          <a:p>
            <a:pPr marL="0" indent="0">
              <a:buNone/>
            </a:pPr>
            <a:r>
              <a:rPr lang="en-GB" dirty="0" smtClean="0"/>
              <a:t>Explore and unravel the impact that technology is having on our lives in ways that we may not think about</a:t>
            </a:r>
            <a:endParaRPr lang="en-GB" dirty="0"/>
          </a:p>
        </p:txBody>
      </p:sp>
      <p:sp>
        <p:nvSpPr>
          <p:cNvPr id="8" name="Oval 7"/>
          <p:cNvSpPr/>
          <p:nvPr/>
        </p:nvSpPr>
        <p:spPr>
          <a:xfrm>
            <a:off x="842690" y="1565339"/>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sz="1600" b="1" dirty="0" smtClean="0">
                <a:solidFill>
                  <a:srgbClr val="FEE725"/>
                </a:solidFill>
                <a:latin typeface="Foco"/>
              </a:rPr>
              <a:t>THINK!</a:t>
            </a:r>
            <a:endParaRPr lang="en-GB" sz="1600" b="1" dirty="0">
              <a:solidFill>
                <a:srgbClr val="FEE725"/>
              </a:solidFill>
              <a:latin typeface="Foco"/>
            </a:endParaRPr>
          </a:p>
        </p:txBody>
      </p:sp>
      <p:sp>
        <p:nvSpPr>
          <p:cNvPr id="9" name="Oval 8"/>
          <p:cNvSpPr/>
          <p:nvPr/>
        </p:nvSpPr>
        <p:spPr>
          <a:xfrm>
            <a:off x="842690" y="3025543"/>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sz="1600" b="1" dirty="0" smtClean="0">
                <a:solidFill>
                  <a:srgbClr val="FEE725"/>
                </a:solidFill>
                <a:latin typeface="Foco"/>
              </a:rPr>
              <a:t>FEEL!</a:t>
            </a:r>
            <a:endParaRPr lang="en-GB" sz="1600" b="1" dirty="0">
              <a:solidFill>
                <a:srgbClr val="FEE725"/>
              </a:solidFill>
              <a:latin typeface="Foco"/>
            </a:endParaRPr>
          </a:p>
        </p:txBody>
      </p:sp>
      <p:sp>
        <p:nvSpPr>
          <p:cNvPr id="10" name="Oval 9"/>
          <p:cNvSpPr/>
          <p:nvPr/>
        </p:nvSpPr>
        <p:spPr>
          <a:xfrm>
            <a:off x="842690" y="4485747"/>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endParaRPr lang="en-GB" b="1" dirty="0">
              <a:solidFill>
                <a:srgbClr val="FEE725"/>
              </a:solidFill>
            </a:endParaRPr>
          </a:p>
        </p:txBody>
      </p:sp>
      <p:sp>
        <p:nvSpPr>
          <p:cNvPr id="11" name="TextBox 10"/>
          <p:cNvSpPr txBox="1"/>
          <p:nvPr/>
        </p:nvSpPr>
        <p:spPr>
          <a:xfrm>
            <a:off x="882862" y="4918764"/>
            <a:ext cx="1096923" cy="335332"/>
          </a:xfrm>
          <a:prstGeom prst="rect">
            <a:avLst/>
          </a:prstGeom>
          <a:noFill/>
        </p:spPr>
        <p:txBody>
          <a:bodyPr wrap="square" rtlCol="0">
            <a:spAutoFit/>
          </a:bodyPr>
          <a:lstStyle/>
          <a:p>
            <a:r>
              <a:rPr lang="en-GB" sz="1600" b="1" dirty="0" smtClean="0">
                <a:solidFill>
                  <a:srgbClr val="FEE725"/>
                </a:solidFill>
                <a:latin typeface="Foco"/>
              </a:rPr>
              <a:t>UNLEARN!</a:t>
            </a:r>
            <a:endParaRPr lang="en-GB" sz="1600" b="1" dirty="0">
              <a:solidFill>
                <a:srgbClr val="FEE725"/>
              </a:solidFill>
              <a:latin typeface="Foco"/>
            </a:endParaRPr>
          </a:p>
        </p:txBody>
      </p:sp>
    </p:spTree>
    <p:extLst>
      <p:ext uri="{BB962C8B-B14F-4D97-AF65-F5344CB8AC3E}">
        <p14:creationId xmlns:p14="http://schemas.microsoft.com/office/powerpoint/2010/main" val="5655534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6519" y="2559685"/>
            <a:ext cx="3662678" cy="1325563"/>
          </a:xfrm>
        </p:spPr>
        <p:txBody>
          <a:bodyPr>
            <a:noAutofit/>
          </a:bodyPr>
          <a:lstStyle/>
          <a:p>
            <a:r>
              <a:rPr lang="en-GB" sz="2400" dirty="0" smtClean="0"/>
              <a:t>Now come back to this statement and talk together about whether you agree with this or not and why.</a:t>
            </a:r>
            <a:endParaRPr lang="en-GB" sz="2400" dirty="0"/>
          </a:p>
        </p:txBody>
      </p:sp>
      <p:sp>
        <p:nvSpPr>
          <p:cNvPr id="6" name="Oval Callout 5"/>
          <p:cNvSpPr/>
          <p:nvPr/>
        </p:nvSpPr>
        <p:spPr>
          <a:xfrm>
            <a:off x="4968240" y="446405"/>
            <a:ext cx="6035040" cy="5385435"/>
          </a:xfrm>
          <a:prstGeom prst="wedgeEllipseCallou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solidFill>
                  <a:schemeClr val="accent4">
                    <a:lumMod val="20000"/>
                    <a:lumOff val="80000"/>
                  </a:schemeClr>
                </a:solidFill>
              </a:rPr>
              <a:t>“New </a:t>
            </a:r>
            <a:r>
              <a:rPr lang="en-GB" sz="4800" b="1" dirty="0">
                <a:solidFill>
                  <a:schemeClr val="accent4">
                    <a:lumMod val="20000"/>
                    <a:lumOff val="80000"/>
                  </a:schemeClr>
                </a:solidFill>
              </a:rPr>
              <a:t>things are </a:t>
            </a:r>
            <a:r>
              <a:rPr lang="en-GB" sz="4800" b="1" dirty="0" smtClean="0">
                <a:solidFill>
                  <a:schemeClr val="accent4">
                    <a:lumMod val="20000"/>
                    <a:lumOff val="80000"/>
                  </a:schemeClr>
                </a:solidFill>
              </a:rPr>
              <a:t>always better things when it comes to technology." </a:t>
            </a:r>
          </a:p>
        </p:txBody>
      </p:sp>
    </p:spTree>
    <p:extLst>
      <p:ext uri="{BB962C8B-B14F-4D97-AF65-F5344CB8AC3E}">
        <p14:creationId xmlns:p14="http://schemas.microsoft.com/office/powerpoint/2010/main" val="286317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0" y="0"/>
            <a:ext cx="12192000" cy="6881510"/>
          </a:xfrm>
          <a:prstGeom prst="rect">
            <a:avLst/>
          </a:prstGeom>
          <a:solidFill>
            <a:srgbClr val="AA168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Oval 17"/>
          <p:cNvSpPr/>
          <p:nvPr/>
        </p:nvSpPr>
        <p:spPr>
          <a:xfrm>
            <a:off x="8093581" y="2559357"/>
            <a:ext cx="3958720" cy="3930343"/>
          </a:xfrm>
          <a:prstGeom prst="ellipse">
            <a:avLst/>
          </a:prstGeom>
          <a:solidFill>
            <a:schemeClr val="bg2">
              <a:lumMod val="10000"/>
              <a:alpha val="2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9" name="TextBox 18"/>
          <p:cNvSpPr txBox="1"/>
          <p:nvPr/>
        </p:nvSpPr>
        <p:spPr>
          <a:xfrm>
            <a:off x="8178021" y="3863340"/>
            <a:ext cx="3789839" cy="1631216"/>
          </a:xfrm>
          <a:prstGeom prst="rect">
            <a:avLst/>
          </a:prstGeom>
          <a:noFill/>
        </p:spPr>
        <p:txBody>
          <a:bodyPr wrap="square" rtlCol="0">
            <a:spAutoFit/>
          </a:bodyPr>
          <a:lstStyle/>
          <a:p>
            <a:pPr algn="ctr"/>
            <a:r>
              <a:rPr lang="en-GB" sz="2300" b="1" dirty="0" smtClean="0">
                <a:solidFill>
                  <a:prstClr val="white"/>
                </a:solidFill>
                <a:latin typeface="Foco" panose="020B0504050202020203" pitchFamily="34" charset="0"/>
              </a:rPr>
              <a:t>T H E  P A R A D O X  O F  </a:t>
            </a:r>
          </a:p>
          <a:p>
            <a:pPr algn="ctr"/>
            <a:r>
              <a:rPr lang="en-GB" sz="2300" b="1" dirty="0" smtClean="0">
                <a:solidFill>
                  <a:prstClr val="white"/>
                </a:solidFill>
                <a:latin typeface="Foco" panose="020B0504050202020203" pitchFamily="34" charset="0"/>
              </a:rPr>
              <a:t>C H O I C E </a:t>
            </a:r>
          </a:p>
          <a:p>
            <a:pPr algn="ctr"/>
            <a:endParaRPr lang="en-GB" b="1" dirty="0" smtClean="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 </a:t>
            </a:r>
          </a:p>
          <a:p>
            <a:pPr algn="ctr"/>
            <a:r>
              <a:rPr lang="en-GB" b="1" dirty="0">
                <a:solidFill>
                  <a:srgbClr val="FEE725"/>
                </a:solidFill>
                <a:latin typeface="Foco" panose="020B0504050202020203" pitchFamily="34" charset="0"/>
              </a:rPr>
              <a:t>1</a:t>
            </a:r>
            <a:r>
              <a:rPr lang="en-GB" b="1" dirty="0" smtClean="0">
                <a:solidFill>
                  <a:srgbClr val="FEE725"/>
                </a:solidFill>
                <a:latin typeface="Foco" panose="020B0504050202020203" pitchFamily="34" charset="0"/>
              </a:rPr>
              <a:t> 0  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31232679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2282" y="850265"/>
            <a:ext cx="4790438" cy="4351338"/>
          </a:xfrm>
        </p:spPr>
        <p:txBody>
          <a:bodyPr/>
          <a:lstStyle/>
          <a:p>
            <a:pPr marL="0" indent="0">
              <a:buNone/>
            </a:pPr>
            <a:r>
              <a:rPr lang="en-GB" dirty="0" smtClean="0"/>
              <a:t>Take a look at this image and discuss some of the ideas it is raising.</a:t>
            </a:r>
            <a:endParaRPr lang="en-GB"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8954" t="4370" r="5801" b="3701"/>
          <a:stretch/>
        </p:blipFill>
        <p:spPr>
          <a:xfrm>
            <a:off x="5547360" y="416559"/>
            <a:ext cx="4196080" cy="6033417"/>
          </a:xfrm>
          <a:prstGeom prst="rect">
            <a:avLst/>
          </a:prstGeom>
        </p:spPr>
      </p:pic>
    </p:spTree>
    <p:extLst>
      <p:ext uri="{BB962C8B-B14F-4D97-AF65-F5344CB8AC3E}">
        <p14:creationId xmlns:p14="http://schemas.microsoft.com/office/powerpoint/2010/main" val="45154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2768" y="575944"/>
            <a:ext cx="11523472" cy="5916296"/>
          </a:xfrm>
        </p:spPr>
        <p:txBody>
          <a:bodyPr>
            <a:normAutofit/>
          </a:bodyPr>
          <a:lstStyle/>
          <a:p>
            <a:pPr marL="0" indent="0">
              <a:buNone/>
            </a:pPr>
            <a:r>
              <a:rPr lang="en-GB" dirty="0" smtClean="0"/>
              <a:t>Have you ever heard of the phrase</a:t>
            </a:r>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a:p>
          <a:p>
            <a:pPr marL="0" indent="0">
              <a:buNone/>
            </a:pPr>
            <a:endParaRPr lang="en-GB" dirty="0" smtClean="0"/>
          </a:p>
          <a:p>
            <a:pPr marL="0" indent="0">
              <a:buNone/>
            </a:pPr>
            <a:endParaRPr lang="en-GB" dirty="0"/>
          </a:p>
          <a:p>
            <a:pPr marL="0" indent="0" algn="r">
              <a:buNone/>
            </a:pPr>
            <a:r>
              <a:rPr lang="en-GB" dirty="0" smtClean="0"/>
              <a:t>What do you think it might mean?</a:t>
            </a:r>
            <a:endParaRPr lang="en-GB" dirty="0"/>
          </a:p>
        </p:txBody>
      </p:sp>
      <p:sp>
        <p:nvSpPr>
          <p:cNvPr id="6" name="Oval Callout 5"/>
          <p:cNvSpPr/>
          <p:nvPr/>
        </p:nvSpPr>
        <p:spPr>
          <a:xfrm>
            <a:off x="4023360" y="1281748"/>
            <a:ext cx="4130042" cy="3808412"/>
          </a:xfrm>
          <a:prstGeom prst="wedgeEllipseCallou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solidFill>
                  <a:schemeClr val="accent4">
                    <a:lumMod val="20000"/>
                    <a:lumOff val="80000"/>
                  </a:schemeClr>
                </a:solidFill>
              </a:rPr>
              <a:t>The Paradox of Choice</a:t>
            </a:r>
          </a:p>
        </p:txBody>
      </p:sp>
    </p:spTree>
    <p:extLst>
      <p:ext uri="{BB962C8B-B14F-4D97-AF65-F5344CB8AC3E}">
        <p14:creationId xmlns:p14="http://schemas.microsoft.com/office/powerpoint/2010/main" val="311699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162" y="467043"/>
            <a:ext cx="11516358" cy="5232083"/>
          </a:xfrm>
        </p:spPr>
        <p:txBody>
          <a:bodyPr>
            <a:normAutofit/>
          </a:bodyPr>
          <a:lstStyle/>
          <a:p>
            <a:pPr marL="0" indent="0">
              <a:buNone/>
            </a:pPr>
            <a:r>
              <a:rPr lang="en-GB" dirty="0" smtClean="0"/>
              <a:t>"</a:t>
            </a:r>
            <a:r>
              <a:rPr lang="en-GB" dirty="0"/>
              <a:t>The Paradox of </a:t>
            </a:r>
            <a:r>
              <a:rPr lang="en-GB" dirty="0" smtClean="0"/>
              <a:t>Choice“ is </a:t>
            </a:r>
            <a:r>
              <a:rPr lang="en-GB" dirty="0"/>
              <a:t>a concept defined by psychologist Barry </a:t>
            </a:r>
            <a:r>
              <a:rPr lang="en-GB" dirty="0" smtClean="0"/>
              <a:t>Schwartz.</a:t>
            </a:r>
            <a:endParaRPr lang="en-GB" dirty="0"/>
          </a:p>
          <a:p>
            <a:pPr marL="0" indent="0">
              <a:buNone/>
            </a:pPr>
            <a:endParaRPr lang="en-GB" dirty="0" smtClean="0"/>
          </a:p>
          <a:p>
            <a:pPr marL="0" indent="0">
              <a:buNone/>
            </a:pPr>
            <a:endParaRPr lang="en-GB" dirty="0"/>
          </a:p>
        </p:txBody>
      </p:sp>
      <p:sp>
        <p:nvSpPr>
          <p:cNvPr id="6" name="Oval Callout 5"/>
          <p:cNvSpPr/>
          <p:nvPr/>
        </p:nvSpPr>
        <p:spPr>
          <a:xfrm>
            <a:off x="652781" y="1021080"/>
            <a:ext cx="6096000" cy="5039043"/>
          </a:xfrm>
          <a:prstGeom prst="wedgeEllipseCallout">
            <a:avLst/>
          </a:prstGeom>
          <a:solidFill>
            <a:srgbClr val="0069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…every day decisions – from the mundane to the profound – have become increasingly complex due to overwhelming abundance of choice with which we are presented. We assume that more choice means better options and greater satisfaction. But beware of choice overload: it can make you question the decisions you make before you even make them, it can set you up for unrealistically high expectations, and it can make you blame yourself for any and all failures.</a:t>
            </a:r>
            <a:endParaRPr lang="en-GB" sz="2000" dirty="0"/>
          </a:p>
        </p:txBody>
      </p:sp>
      <p:pic>
        <p:nvPicPr>
          <p:cNvPr id="1026" name="Picture 2" descr="https://pi.tedcdn.com/r/pe.tedcdn.com/images/ted/bf2541157cdf5741f11ddea013c19b4ce5201be4_2880x1620.jpg?cb=05112016&amp;quality=89&amp;w=8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777934"/>
            <a:ext cx="4698998" cy="26431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832364" y="1021080"/>
            <a:ext cx="2316403" cy="523220"/>
          </a:xfrm>
          <a:prstGeom prst="rect">
            <a:avLst/>
          </a:prstGeom>
        </p:spPr>
        <p:txBody>
          <a:bodyPr wrap="none">
            <a:spAutoFit/>
          </a:bodyPr>
          <a:lstStyle/>
          <a:p>
            <a:r>
              <a:rPr lang="en-GB" sz="2800" dirty="0">
                <a:latin typeface="+mj-lt"/>
              </a:rPr>
              <a:t>He argues that</a:t>
            </a:r>
          </a:p>
        </p:txBody>
      </p:sp>
    </p:spTree>
    <p:extLst>
      <p:ext uri="{BB962C8B-B14F-4D97-AF65-F5344CB8AC3E}">
        <p14:creationId xmlns:p14="http://schemas.microsoft.com/office/powerpoint/2010/main" val="413685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080" y="1534160"/>
            <a:ext cx="11130282" cy="5232083"/>
          </a:xfrm>
        </p:spPr>
        <p:txBody>
          <a:bodyPr>
            <a:normAutofit/>
          </a:bodyPr>
          <a:lstStyle/>
          <a:p>
            <a:pPr marL="0" indent="0">
              <a:buNone/>
            </a:pPr>
            <a:r>
              <a:rPr lang="en-GB" sz="2400" dirty="0" smtClean="0"/>
              <a:t>With </a:t>
            </a:r>
            <a:r>
              <a:rPr lang="en-GB" sz="2400" dirty="0"/>
              <a:t>so many possible choices, we risk not making a choice at all. Enter 'The Paradox of Choice’. </a:t>
            </a:r>
            <a:endParaRPr lang="en-GB" sz="2400" dirty="0" smtClean="0"/>
          </a:p>
          <a:p>
            <a:pPr marL="0" indent="0">
              <a:buNone/>
            </a:pPr>
            <a:r>
              <a:rPr lang="en-GB" sz="2400" dirty="0" smtClean="0"/>
              <a:t>An </a:t>
            </a:r>
            <a:r>
              <a:rPr lang="en-GB" sz="2400" dirty="0"/>
              <a:t>abundance of choices leaves us unsatisfied with the choices we make, whilst </a:t>
            </a:r>
            <a:r>
              <a:rPr lang="en-GB" sz="2400" dirty="0" err="1"/>
              <a:t>FoMo</a:t>
            </a:r>
            <a:r>
              <a:rPr lang="en-GB" sz="2400" dirty="0"/>
              <a:t> can lead either to failure to make matches or failure to commit to the matches you’ve made</a:t>
            </a:r>
            <a:r>
              <a:rPr lang="en-GB" sz="2400" dirty="0" smtClean="0"/>
              <a:t>…</a:t>
            </a:r>
            <a:endParaRPr lang="en-GB" sz="2400" dirty="0"/>
          </a:p>
          <a:p>
            <a:pPr marL="0" indent="0">
              <a:buNone/>
            </a:pPr>
            <a:r>
              <a:rPr lang="en-GB" sz="2400" dirty="0"/>
              <a:t>This concept is becoming more and more apparent in our daily </a:t>
            </a:r>
            <a:r>
              <a:rPr lang="en-GB" sz="2400" dirty="0" smtClean="0"/>
              <a:t>lives, in particular when it comes to technology. </a:t>
            </a:r>
          </a:p>
          <a:p>
            <a:pPr marL="0" indent="0">
              <a:buNone/>
            </a:pPr>
            <a:endParaRPr lang="en-GB" sz="2400" dirty="0"/>
          </a:p>
        </p:txBody>
      </p:sp>
    </p:spTree>
    <p:extLst>
      <p:ext uri="{BB962C8B-B14F-4D97-AF65-F5344CB8AC3E}">
        <p14:creationId xmlns:p14="http://schemas.microsoft.com/office/powerpoint/2010/main" val="292272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21015" y="1937740"/>
            <a:ext cx="3326727" cy="3326727"/>
          </a:xfrm>
          <a:prstGeom prst="rect">
            <a:avLst/>
          </a:prstGeom>
        </p:spPr>
      </p:pic>
      <p:sp>
        <p:nvSpPr>
          <p:cNvPr id="5" name="Rectangle 4"/>
          <p:cNvSpPr/>
          <p:nvPr/>
        </p:nvSpPr>
        <p:spPr>
          <a:xfrm>
            <a:off x="6253911" y="2721905"/>
            <a:ext cx="2660934" cy="1938992"/>
          </a:xfrm>
          <a:prstGeom prst="rect">
            <a:avLst/>
          </a:prstGeom>
        </p:spPr>
        <p:txBody>
          <a:bodyPr wrap="square">
            <a:spAutoFit/>
          </a:bodyPr>
          <a:lstStyle/>
          <a:p>
            <a:pPr algn="ctr"/>
            <a:r>
              <a:rPr lang="en-GB" sz="2400" dirty="0"/>
              <a:t>How might it be affecting our ability to feel confident in the choices that we do make?</a:t>
            </a:r>
          </a:p>
        </p:txBody>
      </p:sp>
      <p:pic>
        <p:nvPicPr>
          <p:cNvPr id="6"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05414" y="1583437"/>
            <a:ext cx="3015601" cy="3015601"/>
          </a:xfrm>
          <a:prstGeom prst="rect">
            <a:avLst/>
          </a:prstGeom>
        </p:spPr>
      </p:pic>
      <p:sp>
        <p:nvSpPr>
          <p:cNvPr id="7" name="Rectangle 6"/>
          <p:cNvSpPr/>
          <p:nvPr/>
        </p:nvSpPr>
        <p:spPr>
          <a:xfrm>
            <a:off x="3193474" y="2491072"/>
            <a:ext cx="2394645" cy="1200329"/>
          </a:xfrm>
          <a:prstGeom prst="rect">
            <a:avLst/>
          </a:prstGeom>
        </p:spPr>
        <p:txBody>
          <a:bodyPr wrap="square">
            <a:spAutoFit/>
          </a:bodyPr>
          <a:lstStyle/>
          <a:p>
            <a:pPr lvl="0" algn="ctr"/>
            <a:r>
              <a:rPr lang="en-GB" sz="2400" dirty="0"/>
              <a:t>Is endless choice a good or a bad thing?</a:t>
            </a:r>
          </a:p>
        </p:txBody>
      </p:sp>
    </p:spTree>
    <p:extLst>
      <p:ext uri="{BB962C8B-B14F-4D97-AF65-F5344CB8AC3E}">
        <p14:creationId xmlns:p14="http://schemas.microsoft.com/office/powerpoint/2010/main" val="325015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5644" y="1226592"/>
            <a:ext cx="10989757" cy="4351338"/>
          </a:xfrm>
        </p:spPr>
        <p:txBody>
          <a:bodyPr/>
          <a:lstStyle/>
          <a:p>
            <a:pPr marL="0" indent="0">
              <a:buNone/>
            </a:pPr>
            <a:r>
              <a:rPr lang="en-GB" dirty="0" smtClean="0"/>
              <a:t>If time allows, watch the inspiring TED talk (19.37mins) from psychologist </a:t>
            </a:r>
            <a:r>
              <a:rPr lang="en-GB" dirty="0"/>
              <a:t>and author Barry </a:t>
            </a:r>
            <a:r>
              <a:rPr lang="en-GB" dirty="0" smtClean="0"/>
              <a:t>Schwartz entitled:</a:t>
            </a:r>
            <a:br>
              <a:rPr lang="en-GB" dirty="0" smtClean="0"/>
            </a:br>
            <a:endParaRPr lang="en-GB" dirty="0" smtClean="0"/>
          </a:p>
          <a:p>
            <a:pPr marL="0" indent="0">
              <a:buNone/>
            </a:pPr>
            <a:r>
              <a:rPr lang="en-GB" sz="3600" b="1" dirty="0" smtClean="0">
                <a:hlinkClick r:id="rId2"/>
              </a:rPr>
              <a:t>The Paradox of Choice</a:t>
            </a:r>
            <a:endParaRPr lang="en-GB" sz="3600" b="1" dirty="0"/>
          </a:p>
          <a:p>
            <a:endParaRPr lang="en-GB" dirty="0"/>
          </a:p>
        </p:txBody>
      </p:sp>
      <p:pic>
        <p:nvPicPr>
          <p:cNvPr id="5" name="Picture 2" descr="https://pi.tedcdn.com/r/pe.tedcdn.com/images/ted/bf2541157cdf5741f11ddea013c19b4ce5201be4_2880x1620.jpg?cb=05112016&amp;quality=89&amp;w=8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6404" y="2741614"/>
            <a:ext cx="4698998" cy="264318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65645" y="3105835"/>
            <a:ext cx="6096000" cy="369332"/>
          </a:xfrm>
          <a:prstGeom prst="rect">
            <a:avLst/>
          </a:prstGeom>
        </p:spPr>
        <p:txBody>
          <a:bodyPr>
            <a:spAutoFit/>
          </a:bodyPr>
          <a:lstStyle/>
          <a:p>
            <a:r>
              <a:rPr lang="en-GB" altLang="en-US" b="1" dirty="0" smtClean="0">
                <a:ea typeface="Calibri" panose="020F0502020204030204" pitchFamily="34" charset="0"/>
                <a:cs typeface="Times New Roman" panose="02020603050405020304" pitchFamily="18" charset="0"/>
              </a:rPr>
              <a:t>Click </a:t>
            </a:r>
            <a:r>
              <a:rPr lang="en-GB" altLang="en-US" b="1" dirty="0">
                <a:ea typeface="Calibri" panose="020F0502020204030204" pitchFamily="34" charset="0"/>
                <a:cs typeface="Times New Roman" panose="02020603050405020304" pitchFamily="18" charset="0"/>
              </a:rPr>
              <a:t>on the link above </a:t>
            </a:r>
            <a:r>
              <a:rPr lang="en-GB" altLang="en-US" b="1" dirty="0" smtClean="0">
                <a:ea typeface="Calibri" panose="020F0502020204030204" pitchFamily="34" charset="0"/>
                <a:cs typeface="Times New Roman" panose="02020603050405020304" pitchFamily="18" charset="0"/>
              </a:rPr>
              <a:t>to play the video.</a:t>
            </a:r>
            <a:endParaRPr lang="en-GB" altLang="en-US" sz="1600" dirty="0"/>
          </a:p>
        </p:txBody>
      </p:sp>
    </p:spTree>
    <p:extLst>
      <p:ext uri="{BB962C8B-B14F-4D97-AF65-F5344CB8AC3E}">
        <p14:creationId xmlns:p14="http://schemas.microsoft.com/office/powerpoint/2010/main" val="1786558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0" y="0"/>
            <a:ext cx="12192000" cy="6881510"/>
          </a:xfrm>
          <a:prstGeom prst="rect">
            <a:avLst/>
          </a:prstGeom>
          <a:solidFill>
            <a:srgbClr val="AA168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Oval 17"/>
          <p:cNvSpPr/>
          <p:nvPr/>
        </p:nvSpPr>
        <p:spPr>
          <a:xfrm>
            <a:off x="8093581" y="2559357"/>
            <a:ext cx="3958720" cy="3930343"/>
          </a:xfrm>
          <a:prstGeom prst="ellipse">
            <a:avLst/>
          </a:prstGeom>
          <a:solidFill>
            <a:schemeClr val="bg2">
              <a:lumMod val="10000"/>
              <a:alpha val="2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9" name="TextBox 18"/>
          <p:cNvSpPr txBox="1"/>
          <p:nvPr/>
        </p:nvSpPr>
        <p:spPr>
          <a:xfrm>
            <a:off x="8178021" y="3863340"/>
            <a:ext cx="3789839" cy="1631216"/>
          </a:xfrm>
          <a:prstGeom prst="rect">
            <a:avLst/>
          </a:prstGeom>
          <a:noFill/>
        </p:spPr>
        <p:txBody>
          <a:bodyPr wrap="square" rtlCol="0">
            <a:spAutoFit/>
          </a:bodyPr>
          <a:lstStyle/>
          <a:p>
            <a:pPr algn="ctr"/>
            <a:r>
              <a:rPr lang="en-GB" sz="2300" b="1" dirty="0" smtClean="0">
                <a:solidFill>
                  <a:prstClr val="white"/>
                </a:solidFill>
                <a:latin typeface="Foco" panose="020B0504050202020203" pitchFamily="34" charset="0"/>
              </a:rPr>
              <a:t>S O  C L O S E  A N D  Y E T  </a:t>
            </a:r>
          </a:p>
          <a:p>
            <a:pPr algn="ctr"/>
            <a:r>
              <a:rPr lang="en-GB" sz="2300" b="1" dirty="0" smtClean="0">
                <a:solidFill>
                  <a:prstClr val="white"/>
                </a:solidFill>
                <a:latin typeface="Foco" panose="020B0504050202020203" pitchFamily="34" charset="0"/>
              </a:rPr>
              <a:t>S O  F A R  </a:t>
            </a:r>
          </a:p>
          <a:p>
            <a:pPr algn="ctr"/>
            <a:endParaRPr lang="en-GB" b="1" dirty="0" smtClean="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 </a:t>
            </a:r>
          </a:p>
          <a:p>
            <a:pPr algn="ctr"/>
            <a:r>
              <a:rPr lang="en-GB" b="1" dirty="0">
                <a:solidFill>
                  <a:srgbClr val="FEE725"/>
                </a:solidFill>
                <a:latin typeface="Foco" panose="020B0504050202020203" pitchFamily="34" charset="0"/>
              </a:rPr>
              <a:t>1</a:t>
            </a:r>
            <a:r>
              <a:rPr lang="en-GB" b="1" dirty="0" smtClean="0">
                <a:solidFill>
                  <a:srgbClr val="FEE725"/>
                </a:solidFill>
                <a:latin typeface="Foco" panose="020B0504050202020203" pitchFamily="34" charset="0"/>
              </a:rPr>
              <a:t> 0  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14073261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642" y="951746"/>
            <a:ext cx="11252198"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smtClean="0">
              <a:solidFill>
                <a:srgbClr val="7030A0"/>
              </a:solidFill>
            </a:endParaRPr>
          </a:p>
          <a:p>
            <a:pPr marL="457205" lvl="1" indent="0">
              <a:buNone/>
            </a:pPr>
            <a:endParaRPr lang="en-GB" dirty="0"/>
          </a:p>
          <a:p>
            <a:endParaRPr lang="en-GB" dirty="0"/>
          </a:p>
        </p:txBody>
      </p:sp>
      <p:sp>
        <p:nvSpPr>
          <p:cNvPr id="6" name="Rectangle 5"/>
          <p:cNvSpPr>
            <a:spLocks noChangeArrowheads="1"/>
          </p:cNvSpPr>
          <p:nvPr/>
        </p:nvSpPr>
        <p:spPr bwMode="auto">
          <a:xfrm>
            <a:off x="-416560" y="0"/>
            <a:ext cx="2032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latin typeface="+mj-lt"/>
            </a:endParaRPr>
          </a:p>
        </p:txBody>
      </p:sp>
      <p:sp>
        <p:nvSpPr>
          <p:cNvPr id="8" name="Rectangle 7"/>
          <p:cNvSpPr/>
          <p:nvPr/>
        </p:nvSpPr>
        <p:spPr>
          <a:xfrm>
            <a:off x="395731" y="1448397"/>
            <a:ext cx="11627833" cy="2308324"/>
          </a:xfrm>
          <a:prstGeom prst="rect">
            <a:avLst/>
          </a:prstGeom>
        </p:spPr>
        <p:txBody>
          <a:bodyPr wrap="square">
            <a:spAutoFit/>
          </a:bodyPr>
          <a:lstStyle/>
          <a:p>
            <a:r>
              <a:rPr lang="en-GB" sz="2800" dirty="0">
                <a:latin typeface="+mj-lt"/>
              </a:rPr>
              <a:t>Watch this short video (3.09 mins) put together by ThoughtBox using images from photographer </a:t>
            </a:r>
            <a:r>
              <a:rPr lang="en-GB" sz="2800" u="sng" dirty="0">
                <a:latin typeface="+mj-lt"/>
                <a:hlinkClick r:id="rId2"/>
              </a:rPr>
              <a:t>Eric </a:t>
            </a:r>
            <a:r>
              <a:rPr lang="en-GB" sz="2800" u="sng" dirty="0" err="1">
                <a:latin typeface="+mj-lt"/>
                <a:hlinkClick r:id="rId2"/>
              </a:rPr>
              <a:t>Pickersgall</a:t>
            </a:r>
            <a:r>
              <a:rPr lang="en-GB" sz="2800" dirty="0">
                <a:latin typeface="+mj-lt"/>
              </a:rPr>
              <a:t> </a:t>
            </a:r>
            <a:r>
              <a:rPr lang="en-GB" sz="2800" dirty="0" smtClean="0">
                <a:latin typeface="+mj-lt"/>
              </a:rPr>
              <a:t>entitled:</a:t>
            </a:r>
          </a:p>
          <a:p>
            <a:r>
              <a:rPr lang="en-GB" sz="3600" b="1" u="sng" dirty="0" smtClean="0">
                <a:latin typeface="+mj-lt"/>
                <a:hlinkClick r:id="rId3"/>
              </a:rPr>
              <a:t>Removed</a:t>
            </a:r>
            <a:endParaRPr lang="en-GB" sz="3600" b="1" u="sng" dirty="0" smtClean="0">
              <a:latin typeface="+mj-lt"/>
            </a:endParaRPr>
          </a:p>
          <a:p>
            <a:endParaRPr lang="en-GB" sz="3600" b="1" u="sng" dirty="0" smtClean="0">
              <a:latin typeface="+mj-lt"/>
            </a:endParaRPr>
          </a:p>
          <a:p>
            <a:r>
              <a:rPr lang="en-GB" altLang="en-US" sz="1600" b="1" dirty="0" smtClean="0">
                <a:latin typeface="+mj-lt"/>
                <a:ea typeface="Calibri" panose="020F0502020204030204" pitchFamily="34" charset="0"/>
                <a:cs typeface="Times New Roman" panose="02020603050405020304" pitchFamily="18" charset="0"/>
              </a:rPr>
              <a:t>Click </a:t>
            </a:r>
            <a:r>
              <a:rPr lang="en-GB" altLang="en-US" sz="1600" b="1" dirty="0">
                <a:latin typeface="+mj-lt"/>
                <a:ea typeface="Calibri" panose="020F0502020204030204" pitchFamily="34" charset="0"/>
                <a:cs typeface="Times New Roman" panose="02020603050405020304" pitchFamily="18" charset="0"/>
              </a:rPr>
              <a:t>on the link above for the </a:t>
            </a:r>
            <a:r>
              <a:rPr lang="en-GB" altLang="en-US" sz="1600" b="1" dirty="0" smtClean="0">
                <a:latin typeface="+mj-lt"/>
                <a:ea typeface="Calibri" panose="020F0502020204030204" pitchFamily="34" charset="0"/>
                <a:cs typeface="Times New Roman" panose="02020603050405020304" pitchFamily="18" charset="0"/>
              </a:rPr>
              <a:t>hyperlink</a:t>
            </a:r>
            <a:endParaRPr lang="en-GB" sz="2400" dirty="0">
              <a:latin typeface="+mj-lt"/>
            </a:endParaRPr>
          </a:p>
        </p:txBody>
      </p:sp>
      <p:pic>
        <p:nvPicPr>
          <p:cNvPr id="10" name="Picture 9">
            <a:hlinkClick r:id="rId3"/>
          </p:cNvPr>
          <p:cNvPicPr/>
          <p:nvPr/>
        </p:nvPicPr>
        <p:blipFill>
          <a:blip r:embed="rId4" cstate="print">
            <a:extLst>
              <a:ext uri="{28A0092B-C50C-407E-A947-70E740481C1C}">
                <a14:useLocalDpi xmlns:a14="http://schemas.microsoft.com/office/drawing/2010/main" val="0"/>
              </a:ext>
            </a:extLst>
          </a:blip>
          <a:stretch>
            <a:fillRect/>
          </a:stretch>
        </p:blipFill>
        <p:spPr>
          <a:xfrm>
            <a:off x="6654800" y="2602559"/>
            <a:ext cx="4601870" cy="2723515"/>
          </a:xfrm>
          <a:prstGeom prst="rect">
            <a:avLst/>
          </a:prstGeom>
        </p:spPr>
      </p:pic>
    </p:spTree>
    <p:extLst>
      <p:ext uri="{BB962C8B-B14F-4D97-AF65-F5344CB8AC3E}">
        <p14:creationId xmlns:p14="http://schemas.microsoft.com/office/powerpoint/2010/main" val="3615342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0" y="0"/>
            <a:ext cx="12192000" cy="6881510"/>
          </a:xfrm>
          <a:prstGeom prst="rect">
            <a:avLst/>
          </a:prstGeom>
          <a:solidFill>
            <a:srgbClr val="AA168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Oval 17"/>
          <p:cNvSpPr/>
          <p:nvPr/>
        </p:nvSpPr>
        <p:spPr>
          <a:xfrm>
            <a:off x="8093581" y="2559357"/>
            <a:ext cx="3958720" cy="3930343"/>
          </a:xfrm>
          <a:prstGeom prst="ellipse">
            <a:avLst/>
          </a:prstGeom>
          <a:solidFill>
            <a:schemeClr val="bg2">
              <a:lumMod val="10000"/>
              <a:alpha val="2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9" name="TextBox 18"/>
          <p:cNvSpPr txBox="1"/>
          <p:nvPr/>
        </p:nvSpPr>
        <p:spPr>
          <a:xfrm>
            <a:off x="8299443" y="4229100"/>
            <a:ext cx="3620959" cy="1661993"/>
          </a:xfrm>
          <a:prstGeom prst="rect">
            <a:avLst/>
          </a:prstGeom>
          <a:noFill/>
        </p:spPr>
        <p:txBody>
          <a:bodyPr wrap="square" rtlCol="0">
            <a:spAutoFit/>
          </a:bodyPr>
          <a:lstStyle/>
          <a:p>
            <a:pPr algn="ctr"/>
            <a:r>
              <a:rPr lang="en-GB" sz="2400" b="1" dirty="0" smtClean="0">
                <a:solidFill>
                  <a:prstClr val="white"/>
                </a:solidFill>
                <a:latin typeface="Foco" panose="020B0504050202020203" pitchFamily="34" charset="0"/>
              </a:rPr>
              <a:t>P R E </a:t>
            </a:r>
            <a:r>
              <a:rPr lang="en-GB" sz="2400" dirty="0" smtClean="0">
                <a:solidFill>
                  <a:prstClr val="white"/>
                </a:solidFill>
                <a:latin typeface="Foco" panose="020B0504050202020203" pitchFamily="34" charset="0"/>
              </a:rPr>
              <a:t>–</a:t>
            </a:r>
            <a:r>
              <a:rPr lang="en-GB" sz="2400" b="1" dirty="0" smtClean="0">
                <a:solidFill>
                  <a:prstClr val="white"/>
                </a:solidFill>
                <a:latin typeface="Foco" panose="020B0504050202020203" pitchFamily="34" charset="0"/>
              </a:rPr>
              <a:t> L E S S O N </a:t>
            </a:r>
          </a:p>
          <a:p>
            <a:pPr algn="ctr"/>
            <a:r>
              <a:rPr lang="en-GB" sz="2400" b="1" dirty="0" smtClean="0">
                <a:solidFill>
                  <a:prstClr val="white"/>
                </a:solidFill>
                <a:latin typeface="Foco" panose="020B0504050202020203" pitchFamily="34" charset="0"/>
              </a:rPr>
              <a:t>R E F L E C T I O N S </a:t>
            </a:r>
            <a:endParaRPr lang="en-GB" sz="1100" b="1" dirty="0" smtClean="0">
              <a:solidFill>
                <a:prstClr val="white"/>
              </a:solidFill>
              <a:latin typeface="Foco" panose="020B0504050202020203" pitchFamily="34" charset="0"/>
            </a:endParaRPr>
          </a:p>
          <a:p>
            <a:pPr algn="ct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3  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36098243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0056" y="995680"/>
            <a:ext cx="6044184"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a:solidFill>
                <a:srgbClr val="7030A0"/>
              </a:solidFill>
              <a:latin typeface="Century Gothic" panose="020B0502020202020204" pitchFamily="34" charset="0"/>
            </a:endParaRPr>
          </a:p>
          <a:p>
            <a:pPr marL="457205" lvl="1" indent="0">
              <a:buNone/>
            </a:pPr>
            <a:endParaRPr lang="en-GB" dirty="0"/>
          </a:p>
          <a:p>
            <a:endParaRPr lang="en-GB" dirty="0"/>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9" name="Rectangle 6"/>
          <p:cNvSpPr>
            <a:spLocks noChangeArrowheads="1"/>
          </p:cNvSpPr>
          <p:nvPr/>
        </p:nvSpPr>
        <p:spPr bwMode="auto">
          <a:xfrm>
            <a:off x="6802609" y="1913063"/>
            <a:ext cx="478841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Allow students a few minutes to respond to the film with people sitting near to them.</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2400" dirty="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After sharing their initial responses, ask them to consider the following questions:</a:t>
            </a:r>
            <a:endParaRPr kumimoji="0" lang="en-GB" altLang="en-US" sz="4000" b="0" i="0" u="none" strike="noStrike" cap="none" normalizeH="0" baseline="0" dirty="0">
              <a:ln>
                <a:noFill/>
              </a:ln>
              <a:solidFill>
                <a:schemeClr val="tx1"/>
              </a:solidFill>
              <a:effectLst/>
            </a:endParaRPr>
          </a:p>
        </p:txBody>
      </p:sp>
      <p:pic>
        <p:nvPicPr>
          <p:cNvPr id="13" name="Picture 12">
            <a:hlinkClick r:id="rId2"/>
          </p:cNvPr>
          <p:cNvPicPr/>
          <p:nvPr/>
        </p:nvPicPr>
        <p:blipFill>
          <a:blip r:embed="rId3" cstate="print">
            <a:extLst>
              <a:ext uri="{28A0092B-C50C-407E-A947-70E740481C1C}">
                <a14:useLocalDpi xmlns:a14="http://schemas.microsoft.com/office/drawing/2010/main" val="0"/>
              </a:ext>
            </a:extLst>
          </a:blip>
          <a:stretch>
            <a:fillRect/>
          </a:stretch>
        </p:blipFill>
        <p:spPr>
          <a:xfrm>
            <a:off x="965200" y="1767840"/>
            <a:ext cx="5523990" cy="3535680"/>
          </a:xfrm>
          <a:prstGeom prst="rect">
            <a:avLst/>
          </a:prstGeom>
        </p:spPr>
      </p:pic>
    </p:spTree>
    <p:extLst>
      <p:ext uri="{BB962C8B-B14F-4D97-AF65-F5344CB8AC3E}">
        <p14:creationId xmlns:p14="http://schemas.microsoft.com/office/powerpoint/2010/main" val="249382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57975" y="1287500"/>
            <a:ext cx="3326727" cy="3326727"/>
          </a:xfrm>
          <a:prstGeom prst="rect">
            <a:avLst/>
          </a:prstGeom>
        </p:spPr>
      </p:pic>
      <p:sp>
        <p:nvSpPr>
          <p:cNvPr id="5" name="Rectangle 4"/>
          <p:cNvSpPr/>
          <p:nvPr/>
        </p:nvSpPr>
        <p:spPr>
          <a:xfrm>
            <a:off x="4790871" y="1886999"/>
            <a:ext cx="2660934" cy="2308324"/>
          </a:xfrm>
          <a:prstGeom prst="rect">
            <a:avLst/>
          </a:prstGeom>
        </p:spPr>
        <p:txBody>
          <a:bodyPr wrap="square">
            <a:spAutoFit/>
          </a:bodyPr>
          <a:lstStyle/>
          <a:p>
            <a:pPr algn="ctr"/>
            <a:r>
              <a:rPr lang="en-GB" sz="2400" dirty="0">
                <a:latin typeface="+mj-lt"/>
              </a:rPr>
              <a:t>What might the photographer Erik </a:t>
            </a:r>
            <a:r>
              <a:rPr lang="en-GB" sz="2400" dirty="0" err="1">
                <a:latin typeface="+mj-lt"/>
              </a:rPr>
              <a:t>Pickersgall</a:t>
            </a:r>
            <a:r>
              <a:rPr lang="en-GB" sz="2400" dirty="0">
                <a:latin typeface="+mj-lt"/>
              </a:rPr>
              <a:t> be trying to show with this project do you think? </a:t>
            </a:r>
          </a:p>
        </p:txBody>
      </p:sp>
      <p:pic>
        <p:nvPicPr>
          <p:cNvPr id="6"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2374" y="933197"/>
            <a:ext cx="3015601" cy="3015601"/>
          </a:xfrm>
          <a:prstGeom prst="rect">
            <a:avLst/>
          </a:prstGeom>
        </p:spPr>
      </p:pic>
      <p:sp>
        <p:nvSpPr>
          <p:cNvPr id="7" name="Rectangle 6"/>
          <p:cNvSpPr/>
          <p:nvPr/>
        </p:nvSpPr>
        <p:spPr>
          <a:xfrm>
            <a:off x="1730434" y="1840832"/>
            <a:ext cx="2394645" cy="1200329"/>
          </a:xfrm>
          <a:prstGeom prst="rect">
            <a:avLst/>
          </a:prstGeom>
        </p:spPr>
        <p:txBody>
          <a:bodyPr wrap="square">
            <a:spAutoFit/>
          </a:bodyPr>
          <a:lstStyle/>
          <a:p>
            <a:pPr algn="ctr"/>
            <a:r>
              <a:rPr lang="en-GB" sz="2400" dirty="0">
                <a:latin typeface="+mj-lt"/>
              </a:rPr>
              <a:t>What do these images make you think about?</a:t>
            </a:r>
          </a:p>
        </p:txBody>
      </p:sp>
      <p:pic>
        <p:nvPicPr>
          <p:cNvPr id="8"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84701" y="2000540"/>
            <a:ext cx="3188099" cy="3188099"/>
          </a:xfrm>
          <a:prstGeom prst="rect">
            <a:avLst/>
          </a:prstGeom>
        </p:spPr>
      </p:pic>
      <p:sp>
        <p:nvSpPr>
          <p:cNvPr id="9" name="Rectangle 8"/>
          <p:cNvSpPr/>
          <p:nvPr/>
        </p:nvSpPr>
        <p:spPr>
          <a:xfrm>
            <a:off x="8058716" y="2675235"/>
            <a:ext cx="2640070" cy="1938992"/>
          </a:xfrm>
          <a:prstGeom prst="rect">
            <a:avLst/>
          </a:prstGeom>
        </p:spPr>
        <p:txBody>
          <a:bodyPr wrap="square">
            <a:spAutoFit/>
          </a:bodyPr>
          <a:lstStyle/>
          <a:p>
            <a:pPr algn="ctr"/>
            <a:r>
              <a:rPr lang="en-GB" sz="2400" dirty="0">
                <a:latin typeface="+mj-lt"/>
              </a:rPr>
              <a:t>Do think that we are becoming more or less connected through our use of social media? Why? </a:t>
            </a:r>
          </a:p>
        </p:txBody>
      </p:sp>
    </p:spTree>
    <p:extLst>
      <p:ext uri="{BB962C8B-B14F-4D97-AF65-F5344CB8AC3E}">
        <p14:creationId xmlns:p14="http://schemas.microsoft.com/office/powerpoint/2010/main" val="37788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p:nvSpPr>
        <p:spPr>
          <a:xfrm>
            <a:off x="0" y="0"/>
            <a:ext cx="12192000" cy="6881510"/>
          </a:xfrm>
          <a:prstGeom prst="rect">
            <a:avLst/>
          </a:prstGeom>
          <a:solidFill>
            <a:srgbClr val="AA168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Oval 11"/>
          <p:cNvSpPr/>
          <p:nvPr/>
        </p:nvSpPr>
        <p:spPr>
          <a:xfrm>
            <a:off x="3534280" y="870257"/>
            <a:ext cx="5123435" cy="5168286"/>
          </a:xfrm>
          <a:prstGeom prst="ellipse">
            <a:avLst/>
          </a:prstGeom>
          <a:solidFill>
            <a:schemeClr val="bg2">
              <a:lumMod val="10000"/>
              <a:alpha val="34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TextBox 12"/>
          <p:cNvSpPr txBox="1"/>
          <p:nvPr/>
        </p:nvSpPr>
        <p:spPr>
          <a:xfrm>
            <a:off x="3755547" y="2432570"/>
            <a:ext cx="4659631" cy="1354217"/>
          </a:xfrm>
          <a:prstGeom prst="rect">
            <a:avLst/>
          </a:prstGeom>
          <a:noFill/>
        </p:spPr>
        <p:txBody>
          <a:bodyPr wrap="square" rtlCol="0">
            <a:spAutoFit/>
          </a:bodyPr>
          <a:lstStyle/>
          <a:p>
            <a:pPr algn="ctr"/>
            <a:r>
              <a:rPr lang="en-GB" sz="5400" b="1" dirty="0" smtClean="0">
                <a:solidFill>
                  <a:prstClr val="white"/>
                </a:solidFill>
              </a:rPr>
              <a:t>SOCIAL MEDIA</a:t>
            </a:r>
            <a:endParaRPr lang="en-GB" sz="2800" b="1" dirty="0" smtClean="0">
              <a:solidFill>
                <a:prstClr val="white"/>
              </a:solidFill>
            </a:endParaRPr>
          </a:p>
          <a:p>
            <a:pPr algn="ctr"/>
            <a:r>
              <a:rPr lang="en-GB" sz="2800" b="1" dirty="0" smtClean="0">
                <a:solidFill>
                  <a:srgbClr val="FEE725"/>
                </a:solidFill>
              </a:rPr>
              <a:t>CULTURAL IDENTITY</a:t>
            </a:r>
          </a:p>
        </p:txBody>
      </p:sp>
      <p:sp>
        <p:nvSpPr>
          <p:cNvPr id="14" name="TextBox 13"/>
          <p:cNvSpPr txBox="1"/>
          <p:nvPr/>
        </p:nvSpPr>
        <p:spPr>
          <a:xfrm>
            <a:off x="4226336" y="4995157"/>
            <a:ext cx="3718051" cy="707886"/>
          </a:xfrm>
          <a:prstGeom prst="rect">
            <a:avLst/>
          </a:prstGeom>
          <a:noFill/>
        </p:spPr>
        <p:txBody>
          <a:bodyPr wrap="square" rtlCol="0">
            <a:spAutoFit/>
          </a:bodyPr>
          <a:lstStyle/>
          <a:p>
            <a:pPr algn="ctr"/>
            <a:r>
              <a:rPr lang="en-GB" sz="2000" b="1" dirty="0" smtClean="0">
                <a:solidFill>
                  <a:prstClr val="white"/>
                </a:solidFill>
                <a:ea typeface="Times New Roman" panose="02020603050405020304" pitchFamily="18" charset="0"/>
                <a:cs typeface="Times New Roman" panose="02020603050405020304" pitchFamily="18" charset="0"/>
              </a:rPr>
              <a:t>THIS SORT OF LEARNING</a:t>
            </a:r>
          </a:p>
          <a:p>
            <a:pPr algn="ctr"/>
            <a:r>
              <a:rPr lang="en-GB" sz="2000" b="1" dirty="0" smtClean="0">
                <a:solidFill>
                  <a:prstClr val="white"/>
                </a:solidFill>
                <a:ea typeface="Times New Roman" panose="02020603050405020304" pitchFamily="18" charset="0"/>
                <a:cs typeface="Times New Roman" panose="02020603050405020304" pitchFamily="18" charset="0"/>
              </a:rPr>
              <a:t> CAN’T WAIT</a:t>
            </a:r>
            <a:endParaRPr lang="en-GB" sz="2000" b="1" dirty="0">
              <a:solidFill>
                <a:prstClr val="white"/>
              </a:solidFill>
              <a:ea typeface="Times New Roman" panose="02020603050405020304" pitchFamily="18"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1780" y="379916"/>
            <a:ext cx="1222156" cy="490341"/>
          </a:xfrm>
          <a:prstGeom prst="rect">
            <a:avLst/>
          </a:prstGeom>
        </p:spPr>
      </p:pic>
    </p:spTree>
    <p:extLst>
      <p:ext uri="{BB962C8B-B14F-4D97-AF65-F5344CB8AC3E}">
        <p14:creationId xmlns:p14="http://schemas.microsoft.com/office/powerpoint/2010/main" val="284929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2" y="1453896"/>
            <a:ext cx="10889510" cy="4988243"/>
          </a:xfrm>
        </p:spPr>
        <p:txBody>
          <a:bodyPr>
            <a:normAutofit/>
          </a:bodyPr>
          <a:lstStyle/>
          <a:p>
            <a:pPr marL="228597" indent="0">
              <a:lnSpc>
                <a:spcPct val="115000"/>
              </a:lnSpc>
              <a:spcAft>
                <a:spcPts val="1000"/>
              </a:spcAft>
              <a:buNone/>
            </a:pPr>
            <a:r>
              <a:rPr lang="en-GB" sz="2400" dirty="0">
                <a:ea typeface="Calibri" panose="020F0502020204030204" pitchFamily="34" charset="0"/>
                <a:cs typeface="Times New Roman" panose="02020603050405020304" pitchFamily="18" charset="0"/>
              </a:rPr>
              <a:t>I</a:t>
            </a:r>
            <a:r>
              <a:rPr lang="en-GB" sz="2400" dirty="0" smtClean="0">
                <a:effectLst/>
                <a:ea typeface="Calibri" panose="020F0502020204030204" pitchFamily="34" charset="0"/>
                <a:cs typeface="Times New Roman" panose="02020603050405020304" pitchFamily="18" charset="0"/>
              </a:rPr>
              <a:t>ntroduce the following REFLECTIVE QUESTIONS for students to consider during the lesson (maybe write them up or read them aloud and ask students to think about their own responses):</a:t>
            </a:r>
          </a:p>
          <a:p>
            <a:pPr marL="514350" lvl="0" indent="-514350">
              <a:buFont typeface="+mj-lt"/>
              <a:buAutoNum type="arabicPeriod"/>
            </a:pPr>
            <a:r>
              <a:rPr lang="en-GB" sz="2400" b="1" dirty="0" smtClean="0"/>
              <a:t>How reliant are we becoming on Social Media and is this a good thing</a:t>
            </a:r>
            <a:r>
              <a:rPr lang="en-GB" sz="2400" b="1" dirty="0" smtClean="0"/>
              <a:t>?</a:t>
            </a:r>
            <a:endParaRPr lang="en-GB" sz="2400" dirty="0"/>
          </a:p>
          <a:p>
            <a:pPr marL="514350" lvl="0" indent="-514350">
              <a:buFont typeface="+mj-lt"/>
              <a:buAutoNum type="arabicPeriod"/>
            </a:pPr>
            <a:r>
              <a:rPr lang="en-GB" sz="2400" b="1" dirty="0" smtClean="0"/>
              <a:t>Are we able to stay in control of the technology that we are using</a:t>
            </a:r>
            <a:r>
              <a:rPr lang="en-GB" sz="2400" b="1" dirty="0" smtClean="0"/>
              <a:t>?</a:t>
            </a:r>
            <a:endParaRPr lang="en-GB" sz="2400" dirty="0"/>
          </a:p>
          <a:p>
            <a:pPr marL="514350" lvl="0" indent="-514350">
              <a:buFont typeface="+mj-lt"/>
              <a:buAutoNum type="arabicPeriod"/>
            </a:pPr>
            <a:r>
              <a:rPr lang="en-GB" sz="2400" b="1" dirty="0"/>
              <a:t>Can we learn to use Social Media in a way to bring about social change?</a:t>
            </a:r>
            <a:endParaRPr lang="en-GB" sz="2400" dirty="0"/>
          </a:p>
          <a:p>
            <a:pPr marL="228597" indent="0">
              <a:lnSpc>
                <a:spcPct val="115000"/>
              </a:lnSpc>
              <a:spcAft>
                <a:spcPts val="1000"/>
              </a:spcAft>
              <a:buNone/>
            </a:pPr>
            <a:endParaRPr lang="en-GB" sz="2400" dirty="0" smtClean="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115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0" y="0"/>
            <a:ext cx="12192000" cy="6881510"/>
          </a:xfrm>
          <a:prstGeom prst="rect">
            <a:avLst/>
          </a:prstGeom>
          <a:solidFill>
            <a:srgbClr val="AA168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Oval 17"/>
          <p:cNvSpPr/>
          <p:nvPr/>
        </p:nvSpPr>
        <p:spPr>
          <a:xfrm>
            <a:off x="8093581" y="2559357"/>
            <a:ext cx="3958720" cy="3930343"/>
          </a:xfrm>
          <a:prstGeom prst="ellipse">
            <a:avLst/>
          </a:prstGeom>
          <a:solidFill>
            <a:schemeClr val="bg2">
              <a:lumMod val="10000"/>
              <a:alpha val="2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9" name="TextBox 18"/>
          <p:cNvSpPr txBox="1"/>
          <p:nvPr/>
        </p:nvSpPr>
        <p:spPr>
          <a:xfrm>
            <a:off x="8262461" y="3893820"/>
            <a:ext cx="3620959" cy="1631216"/>
          </a:xfrm>
          <a:prstGeom prst="rect">
            <a:avLst/>
          </a:prstGeom>
          <a:noFill/>
        </p:spPr>
        <p:txBody>
          <a:bodyPr wrap="square" rtlCol="0">
            <a:spAutoFit/>
          </a:bodyPr>
          <a:lstStyle/>
          <a:p>
            <a:pPr algn="ctr"/>
            <a:r>
              <a:rPr lang="en-GB" sz="2300" b="1" dirty="0" smtClean="0">
                <a:solidFill>
                  <a:prstClr val="white"/>
                </a:solidFill>
                <a:latin typeface="Foco" panose="020B0504050202020203" pitchFamily="34" charset="0"/>
              </a:rPr>
              <a:t>T A K E  A  L O </a:t>
            </a:r>
            <a:r>
              <a:rPr lang="en-GB" sz="2300" b="1" dirty="0" err="1" smtClean="0">
                <a:solidFill>
                  <a:prstClr val="white"/>
                </a:solidFill>
                <a:latin typeface="Foco" panose="020B0504050202020203" pitchFamily="34" charset="0"/>
              </a:rPr>
              <a:t>O</a:t>
            </a:r>
            <a:r>
              <a:rPr lang="en-GB" sz="2300" b="1" dirty="0" smtClean="0">
                <a:solidFill>
                  <a:prstClr val="white"/>
                </a:solidFill>
                <a:latin typeface="Foco" panose="020B0504050202020203" pitchFamily="34" charset="0"/>
              </a:rPr>
              <a:t> K  </a:t>
            </a:r>
          </a:p>
          <a:p>
            <a:pPr algn="ctr"/>
            <a:r>
              <a:rPr lang="en-GB" sz="2300" b="1" dirty="0" smtClean="0">
                <a:solidFill>
                  <a:prstClr val="white"/>
                </a:solidFill>
                <a:latin typeface="Foco" panose="020B0504050202020203" pitchFamily="34" charset="0"/>
              </a:rPr>
              <a:t>I N S I D E  Y O U R  B R A I N </a:t>
            </a:r>
          </a:p>
          <a:p>
            <a:pPr algn="ct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1 0  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33439987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24484" y="2089919"/>
            <a:ext cx="11450828" cy="2000548"/>
          </a:xfrm>
          <a:prstGeom prst="rect">
            <a:avLst/>
          </a:prstGeom>
        </p:spPr>
        <p:txBody>
          <a:bodyPr wrap="square">
            <a:spAutoFit/>
          </a:bodyPr>
          <a:lstStyle/>
          <a:p>
            <a:r>
              <a:rPr lang="en-GB" sz="2400" dirty="0">
                <a:solidFill>
                  <a:prstClr val="black"/>
                </a:solidFill>
                <a:latin typeface="+mj-lt"/>
                <a:ea typeface="Calibri" panose="020F0502020204030204" pitchFamily="34" charset="0"/>
                <a:cs typeface="Times New Roman" panose="02020603050405020304" pitchFamily="18" charset="0"/>
              </a:rPr>
              <a:t>Watch the </a:t>
            </a:r>
            <a:r>
              <a:rPr lang="en-GB" sz="2400" dirty="0" smtClean="0">
                <a:solidFill>
                  <a:prstClr val="black"/>
                </a:solidFill>
                <a:latin typeface="+mj-lt"/>
                <a:ea typeface="Calibri" panose="020F0502020204030204" pitchFamily="34" charset="0"/>
                <a:cs typeface="Times New Roman" panose="02020603050405020304" pitchFamily="18" charset="0"/>
              </a:rPr>
              <a:t>short film (3.53 mins</a:t>
            </a:r>
            <a:r>
              <a:rPr lang="en-GB" sz="2400" dirty="0">
                <a:solidFill>
                  <a:prstClr val="black"/>
                </a:solidFill>
                <a:latin typeface="+mj-lt"/>
                <a:ea typeface="Calibri" panose="020F0502020204030204" pitchFamily="34" charset="0"/>
                <a:cs typeface="Times New Roman" panose="02020603050405020304" pitchFamily="18" charset="0"/>
              </a:rPr>
              <a:t>) </a:t>
            </a:r>
            <a:r>
              <a:rPr lang="en-GB" sz="2400" dirty="0" smtClean="0">
                <a:solidFill>
                  <a:prstClr val="black"/>
                </a:solidFill>
                <a:latin typeface="+mj-lt"/>
                <a:ea typeface="Calibri" panose="020F0502020204030204" pitchFamily="34" charset="0"/>
                <a:cs typeface="Times New Roman" panose="02020603050405020304" pitchFamily="18" charset="0"/>
              </a:rPr>
              <a:t>made by </a:t>
            </a:r>
            <a:r>
              <a:rPr lang="en-GB" sz="2400" dirty="0" err="1" smtClean="0">
                <a:solidFill>
                  <a:prstClr val="black"/>
                </a:solidFill>
                <a:latin typeface="+mj-lt"/>
                <a:ea typeface="Calibri" panose="020F0502020204030204" pitchFamily="34" charset="0"/>
                <a:cs typeface="Times New Roman" panose="02020603050405020304" pitchFamily="18" charset="0"/>
                <a:hlinkClick r:id="rId2"/>
              </a:rPr>
              <a:t>Ephipheo</a:t>
            </a:r>
            <a:r>
              <a:rPr lang="en-GB" sz="2400" dirty="0" smtClean="0">
                <a:solidFill>
                  <a:prstClr val="black"/>
                </a:solidFill>
                <a:latin typeface="+mj-lt"/>
                <a:ea typeface="Calibri" panose="020F0502020204030204" pitchFamily="34" charset="0"/>
                <a:cs typeface="Times New Roman" panose="02020603050405020304" pitchFamily="18" charset="0"/>
                <a:hlinkClick r:id="rId2"/>
              </a:rPr>
              <a:t> </a:t>
            </a:r>
            <a:r>
              <a:rPr lang="en-GB" sz="2400" dirty="0" smtClean="0">
                <a:solidFill>
                  <a:prstClr val="black"/>
                </a:solidFill>
                <a:latin typeface="+mj-lt"/>
                <a:ea typeface="Calibri" panose="020F0502020204030204" pitchFamily="34" charset="0"/>
                <a:cs typeface="Times New Roman" panose="02020603050405020304" pitchFamily="18" charset="0"/>
              </a:rPr>
              <a:t>entitled:</a:t>
            </a:r>
          </a:p>
          <a:p>
            <a:endParaRPr lang="en-GB" sz="2000" dirty="0">
              <a:solidFill>
                <a:prstClr val="black"/>
              </a:solidFill>
              <a:latin typeface="+mj-lt"/>
              <a:cs typeface="Times New Roman" panose="02020603050405020304" pitchFamily="18" charset="0"/>
            </a:endParaRPr>
          </a:p>
          <a:p>
            <a:r>
              <a:rPr lang="en-GB" sz="3200" b="1" u="sng" dirty="0" smtClean="0">
                <a:solidFill>
                  <a:prstClr val="black"/>
                </a:solidFill>
                <a:latin typeface="+mj-lt"/>
                <a:hlinkClick r:id="rId3"/>
              </a:rPr>
              <a:t>What the internet is doing </a:t>
            </a:r>
          </a:p>
          <a:p>
            <a:r>
              <a:rPr lang="en-GB" sz="3200" b="1" u="sng" dirty="0" smtClean="0">
                <a:solidFill>
                  <a:prstClr val="black"/>
                </a:solidFill>
                <a:latin typeface="+mj-lt"/>
                <a:hlinkClick r:id="rId3"/>
              </a:rPr>
              <a:t>to our brains</a:t>
            </a:r>
            <a:endParaRPr lang="en-GB" sz="3200" b="1" u="sng" dirty="0" smtClean="0">
              <a:solidFill>
                <a:prstClr val="black"/>
              </a:solidFill>
              <a:latin typeface="+mj-lt"/>
            </a:endParaRPr>
          </a:p>
          <a:p>
            <a:r>
              <a:rPr lang="en-GB" altLang="en-US" sz="1400" b="1" dirty="0" smtClean="0">
                <a:solidFill>
                  <a:prstClr val="black"/>
                </a:solidFill>
                <a:latin typeface="+mj-lt"/>
                <a:ea typeface="Calibri" panose="020F0502020204030204" pitchFamily="34" charset="0"/>
                <a:cs typeface="Times New Roman" panose="02020603050405020304" pitchFamily="18" charset="0"/>
              </a:rPr>
              <a:t>Click </a:t>
            </a:r>
            <a:r>
              <a:rPr lang="en-GB" altLang="en-US" sz="1400" b="1" dirty="0">
                <a:solidFill>
                  <a:prstClr val="black"/>
                </a:solidFill>
                <a:latin typeface="+mj-lt"/>
                <a:ea typeface="Calibri" panose="020F0502020204030204" pitchFamily="34" charset="0"/>
                <a:cs typeface="Times New Roman" panose="02020603050405020304" pitchFamily="18" charset="0"/>
              </a:rPr>
              <a:t>on the link above for the </a:t>
            </a:r>
            <a:r>
              <a:rPr lang="en-GB" altLang="en-US" sz="1400" b="1" dirty="0" smtClean="0">
                <a:solidFill>
                  <a:prstClr val="black"/>
                </a:solidFill>
                <a:latin typeface="+mj-lt"/>
                <a:ea typeface="Calibri" panose="020F0502020204030204" pitchFamily="34" charset="0"/>
                <a:cs typeface="Times New Roman" panose="02020603050405020304" pitchFamily="18" charset="0"/>
              </a:rPr>
              <a:t>hyperlink</a:t>
            </a:r>
            <a:endParaRPr lang="en-GB" sz="2000" dirty="0">
              <a:solidFill>
                <a:prstClr val="black"/>
              </a:solidFill>
              <a:latin typeface="+mj-lt"/>
            </a:endParaRPr>
          </a:p>
        </p:txBody>
      </p:sp>
      <p:pic>
        <p:nvPicPr>
          <p:cNvPr id="10" name="Picture 9" descr="https://i.ytimg.com/vi/cKaWJ72x1rI/maxresdefault.jpg"/>
          <p:cNvPicPr/>
          <p:nvPr/>
        </p:nvPicPr>
        <p:blipFill rotWithShape="1">
          <a:blip r:embed="rId4" cstate="print">
            <a:extLst>
              <a:ext uri="{28A0092B-C50C-407E-A947-70E740481C1C}">
                <a14:useLocalDpi xmlns:a14="http://schemas.microsoft.com/office/drawing/2010/main" val="0"/>
              </a:ext>
            </a:extLst>
          </a:blip>
          <a:srcRect l="17387" r="15755"/>
          <a:stretch/>
        </p:blipFill>
        <p:spPr bwMode="auto">
          <a:xfrm>
            <a:off x="7205647" y="2519680"/>
            <a:ext cx="4331795" cy="3416798"/>
          </a:xfrm>
          <a:prstGeom prst="rect">
            <a:avLst/>
          </a:prstGeom>
          <a:noFill/>
          <a:ln>
            <a:noFill/>
          </a:ln>
        </p:spPr>
      </p:pic>
    </p:spTree>
    <p:extLst>
      <p:ext uri="{BB962C8B-B14F-4D97-AF65-F5344CB8AC3E}">
        <p14:creationId xmlns:p14="http://schemas.microsoft.com/office/powerpoint/2010/main" val="38871384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0056" y="995680"/>
            <a:ext cx="6044184"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a:solidFill>
                <a:srgbClr val="7030A0"/>
              </a:solidFill>
              <a:latin typeface="Century Gothic" panose="020B0502020202020204" pitchFamily="34" charset="0"/>
            </a:endParaRPr>
          </a:p>
          <a:p>
            <a:pPr marL="457205" lvl="1" indent="0">
              <a:buNone/>
            </a:pPr>
            <a:endParaRPr lang="en-GB" dirty="0"/>
          </a:p>
          <a:p>
            <a:endParaRPr lang="en-GB" dirty="0"/>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9" name="Rectangle 6"/>
          <p:cNvSpPr>
            <a:spLocks noChangeArrowheads="1"/>
          </p:cNvSpPr>
          <p:nvPr/>
        </p:nvSpPr>
        <p:spPr bwMode="auto">
          <a:xfrm>
            <a:off x="7250665" y="2180025"/>
            <a:ext cx="478841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2400" dirty="0">
                <a:solidFill>
                  <a:prstClr val="black"/>
                </a:solidFill>
                <a:latin typeface="+mj-lt"/>
                <a:ea typeface="Calibri" panose="020F0502020204030204" pitchFamily="34" charset="0"/>
                <a:cs typeface="Times New Roman" panose="02020603050405020304" pitchFamily="18" charset="0"/>
              </a:rPr>
              <a:t>Allow students a few minutes to respond to the film with people sitting near to them.</a:t>
            </a:r>
          </a:p>
          <a:p>
            <a:pPr eaLnBrk="0" fontAlgn="base" hangingPunct="0">
              <a:spcBef>
                <a:spcPct val="0"/>
              </a:spcBef>
              <a:spcAft>
                <a:spcPct val="0"/>
              </a:spcAft>
            </a:pPr>
            <a:endParaRPr lang="en-GB" altLang="en-US" sz="2400" dirty="0">
              <a:solidFill>
                <a:prstClr val="black"/>
              </a:solidFill>
              <a:latin typeface="+mj-lt"/>
              <a:ea typeface="Calibri" panose="020F0502020204030204" pitchFamily="34" charset="0"/>
              <a:cs typeface="Times New Roman" panose="02020603050405020304" pitchFamily="18" charset="0"/>
            </a:endParaRPr>
          </a:p>
          <a:p>
            <a:pPr eaLnBrk="0" fontAlgn="base" hangingPunct="0">
              <a:spcBef>
                <a:spcPct val="0"/>
              </a:spcBef>
              <a:spcAft>
                <a:spcPct val="0"/>
              </a:spcAft>
            </a:pPr>
            <a:r>
              <a:rPr lang="en-GB" altLang="en-US" sz="2400" dirty="0">
                <a:solidFill>
                  <a:prstClr val="black"/>
                </a:solidFill>
                <a:latin typeface="+mj-lt"/>
                <a:ea typeface="Calibri" panose="020F0502020204030204" pitchFamily="34" charset="0"/>
                <a:cs typeface="Times New Roman" panose="02020603050405020304" pitchFamily="18" charset="0"/>
              </a:rPr>
              <a:t>After sharing their initial responses, ask them to consider the following questions:</a:t>
            </a:r>
            <a:endParaRPr lang="en-GB" altLang="en-US" sz="4000" dirty="0">
              <a:solidFill>
                <a:prstClr val="black"/>
              </a:solidFill>
              <a:latin typeface="+mj-lt"/>
            </a:endParaRPr>
          </a:p>
        </p:txBody>
      </p:sp>
      <p:pic>
        <p:nvPicPr>
          <p:cNvPr id="13" name="Picture 12" descr="https://i.ytimg.com/vi/cKaWJ72x1rI/maxresdefault.jpg"/>
          <p:cNvPicPr/>
          <p:nvPr/>
        </p:nvPicPr>
        <p:blipFill rotWithShape="1">
          <a:blip r:embed="rId2" cstate="print">
            <a:extLst>
              <a:ext uri="{28A0092B-C50C-407E-A947-70E740481C1C}">
                <a14:useLocalDpi xmlns:a14="http://schemas.microsoft.com/office/drawing/2010/main" val="0"/>
              </a:ext>
            </a:extLst>
          </a:blip>
          <a:srcRect l="17387" r="15755"/>
          <a:stretch/>
        </p:blipFill>
        <p:spPr bwMode="auto">
          <a:xfrm>
            <a:off x="1468244" y="1610367"/>
            <a:ext cx="5153953" cy="3642292"/>
          </a:xfrm>
          <a:prstGeom prst="rect">
            <a:avLst/>
          </a:prstGeom>
          <a:noFill/>
          <a:ln>
            <a:noFill/>
          </a:ln>
        </p:spPr>
      </p:pic>
    </p:spTree>
    <p:extLst>
      <p:ext uri="{BB962C8B-B14F-4D97-AF65-F5344CB8AC3E}">
        <p14:creationId xmlns:p14="http://schemas.microsoft.com/office/powerpoint/2010/main" val="297973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57975" y="1287500"/>
            <a:ext cx="3326727" cy="3326727"/>
          </a:xfrm>
          <a:prstGeom prst="rect">
            <a:avLst/>
          </a:prstGeom>
        </p:spPr>
      </p:pic>
      <p:sp>
        <p:nvSpPr>
          <p:cNvPr id="5" name="Rectangle 4"/>
          <p:cNvSpPr/>
          <p:nvPr/>
        </p:nvSpPr>
        <p:spPr>
          <a:xfrm>
            <a:off x="4790871" y="2009806"/>
            <a:ext cx="2660934" cy="1938992"/>
          </a:xfrm>
          <a:prstGeom prst="rect">
            <a:avLst/>
          </a:prstGeom>
        </p:spPr>
        <p:txBody>
          <a:bodyPr wrap="square">
            <a:spAutoFit/>
          </a:bodyPr>
          <a:lstStyle/>
          <a:p>
            <a:pPr algn="ctr"/>
            <a:r>
              <a:rPr lang="en-GB" sz="2400" dirty="0">
                <a:latin typeface="+mj-lt"/>
              </a:rPr>
              <a:t>Are there thoughts or ideas in this film that </a:t>
            </a:r>
            <a:r>
              <a:rPr lang="en-GB" sz="2400" dirty="0" smtClean="0">
                <a:latin typeface="+mj-lt"/>
              </a:rPr>
              <a:t>you found inspiring, engaging or useful? Why</a:t>
            </a:r>
            <a:endParaRPr lang="en-GB" sz="2400" dirty="0">
              <a:latin typeface="+mj-lt"/>
            </a:endParaRPr>
          </a:p>
        </p:txBody>
      </p:sp>
      <p:pic>
        <p:nvPicPr>
          <p:cNvPr id="6"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2374" y="933197"/>
            <a:ext cx="3015601" cy="3015601"/>
          </a:xfrm>
          <a:prstGeom prst="rect">
            <a:avLst/>
          </a:prstGeom>
        </p:spPr>
      </p:pic>
      <p:sp>
        <p:nvSpPr>
          <p:cNvPr id="7" name="Rectangle 6"/>
          <p:cNvSpPr/>
          <p:nvPr/>
        </p:nvSpPr>
        <p:spPr>
          <a:xfrm>
            <a:off x="1730434" y="1849100"/>
            <a:ext cx="2394645" cy="1200329"/>
          </a:xfrm>
          <a:prstGeom prst="rect">
            <a:avLst/>
          </a:prstGeom>
        </p:spPr>
        <p:txBody>
          <a:bodyPr wrap="square">
            <a:spAutoFit/>
          </a:bodyPr>
          <a:lstStyle/>
          <a:p>
            <a:pPr algn="ctr"/>
            <a:r>
              <a:rPr lang="en-GB" sz="2400" dirty="0">
                <a:latin typeface="+mj-lt"/>
              </a:rPr>
              <a:t> Do you recognise any of your own behaviour here? </a:t>
            </a:r>
          </a:p>
        </p:txBody>
      </p:sp>
      <p:pic>
        <p:nvPicPr>
          <p:cNvPr id="8"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84701" y="1849100"/>
            <a:ext cx="3188099" cy="3188099"/>
          </a:xfrm>
          <a:prstGeom prst="rect">
            <a:avLst/>
          </a:prstGeom>
        </p:spPr>
      </p:pic>
      <p:sp>
        <p:nvSpPr>
          <p:cNvPr id="9" name="Rectangle 8"/>
          <p:cNvSpPr/>
          <p:nvPr/>
        </p:nvSpPr>
        <p:spPr>
          <a:xfrm>
            <a:off x="8117598" y="2503531"/>
            <a:ext cx="2640070" cy="1938992"/>
          </a:xfrm>
          <a:prstGeom prst="rect">
            <a:avLst/>
          </a:prstGeom>
        </p:spPr>
        <p:txBody>
          <a:bodyPr wrap="square">
            <a:spAutoFit/>
          </a:bodyPr>
          <a:lstStyle/>
          <a:p>
            <a:pPr algn="ctr"/>
            <a:r>
              <a:rPr lang="en-GB" sz="2400" dirty="0">
                <a:latin typeface="+mj-lt"/>
              </a:rPr>
              <a:t>Are there thoughts or ideas in this film that you </a:t>
            </a:r>
            <a:r>
              <a:rPr lang="en-GB" sz="2400" dirty="0" smtClean="0">
                <a:latin typeface="+mj-lt"/>
              </a:rPr>
              <a:t>found inspiring useless  or absurd</a:t>
            </a:r>
            <a:r>
              <a:rPr lang="en-GB" sz="2400" dirty="0">
                <a:latin typeface="+mj-lt"/>
              </a:rPr>
              <a:t>? Why?</a:t>
            </a:r>
          </a:p>
        </p:txBody>
      </p:sp>
    </p:spTree>
    <p:extLst>
      <p:ext uri="{BB962C8B-B14F-4D97-AF65-F5344CB8AC3E}">
        <p14:creationId xmlns:p14="http://schemas.microsoft.com/office/powerpoint/2010/main" val="41632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890</TotalTime>
  <Words>1677</Words>
  <Application>Microsoft Office PowerPoint</Application>
  <PresentationFormat>Widescreen</PresentationFormat>
  <Paragraphs>181</Paragraphs>
  <Slides>42</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42</vt:i4>
      </vt:variant>
    </vt:vector>
  </HeadingPairs>
  <TitlesOfParts>
    <vt:vector size="52" baseType="lpstr">
      <vt:lpstr>Arial</vt:lpstr>
      <vt:lpstr>Calibri</vt:lpstr>
      <vt:lpstr>Calibri Light</vt:lpstr>
      <vt:lpstr>Cambria Math</vt:lpstr>
      <vt:lpstr>Century Gothic</vt:lpstr>
      <vt:lpstr>Foco</vt:lpstr>
      <vt:lpstr>Tahoma</vt:lpstr>
      <vt:lpstr>Times New Roman</vt:lpstr>
      <vt:lpstr>1_Office Theme</vt:lpstr>
      <vt:lpstr>2_Office Theme</vt:lpstr>
      <vt:lpstr>PowerPoint Presentation</vt:lpstr>
      <vt:lpstr>PowerPoint Presentation</vt:lpstr>
      <vt:lpstr>In this lesson, students will: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Media can help to:</vt:lpstr>
      <vt:lpstr>PowerPoint Presentation</vt:lpstr>
      <vt:lpstr>PowerPoint Presentation</vt:lpstr>
      <vt:lpstr>PowerPoint Presentation</vt:lpstr>
      <vt:lpstr>PowerPoint Presentation</vt:lpstr>
      <vt:lpstr>PowerPoint Presentation</vt:lpstr>
      <vt:lpstr>1. One Laptop Per Child</vt:lpstr>
      <vt:lpstr>PowerPoint Presentation</vt:lpstr>
      <vt:lpstr>2. Google Glass</vt:lpstr>
      <vt:lpstr>PowerPoint Presentation</vt:lpstr>
      <vt:lpstr>3. Pebble Smartwatch</vt:lpstr>
      <vt:lpstr>PowerPoint Presentation</vt:lpstr>
      <vt:lpstr>4. Siri</vt:lpstr>
      <vt:lpstr>PowerPoint Presentation</vt:lpstr>
      <vt:lpstr>PowerPoint Presentation</vt:lpstr>
      <vt:lpstr>Now come back to this statement and talk together about whether you agree with this or not and why.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Musson</dc:creator>
  <cp:lastModifiedBy>Rachel Musson</cp:lastModifiedBy>
  <cp:revision>161</cp:revision>
  <dcterms:created xsi:type="dcterms:W3CDTF">2016-10-17T21:56:29Z</dcterms:created>
  <dcterms:modified xsi:type="dcterms:W3CDTF">2018-03-01T12:52:54Z</dcterms:modified>
  <cp:contentStatus/>
</cp:coreProperties>
</file>