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20" r:id="rId2"/>
  </p:sldMasterIdLst>
  <p:notesMasterIdLst>
    <p:notesMasterId r:id="rId30"/>
  </p:notesMasterIdLst>
  <p:handoutMasterIdLst>
    <p:handoutMasterId r:id="rId31"/>
  </p:handoutMasterIdLst>
  <p:sldIdLst>
    <p:sldId id="546" r:id="rId3"/>
    <p:sldId id="547" r:id="rId4"/>
    <p:sldId id="548" r:id="rId5"/>
    <p:sldId id="549" r:id="rId6"/>
    <p:sldId id="550" r:id="rId7"/>
    <p:sldId id="551" r:id="rId8"/>
    <p:sldId id="395" r:id="rId9"/>
    <p:sldId id="397" r:id="rId10"/>
    <p:sldId id="427" r:id="rId11"/>
    <p:sldId id="418" r:id="rId12"/>
    <p:sldId id="515" r:id="rId13"/>
    <p:sldId id="428" r:id="rId14"/>
    <p:sldId id="480" r:id="rId15"/>
    <p:sldId id="553" r:id="rId16"/>
    <p:sldId id="518" r:id="rId17"/>
    <p:sldId id="521" r:id="rId18"/>
    <p:sldId id="520" r:id="rId19"/>
    <p:sldId id="528" r:id="rId20"/>
    <p:sldId id="524" r:id="rId21"/>
    <p:sldId id="526" r:id="rId22"/>
    <p:sldId id="532" r:id="rId23"/>
    <p:sldId id="552" r:id="rId24"/>
    <p:sldId id="555" r:id="rId25"/>
    <p:sldId id="535" r:id="rId26"/>
    <p:sldId id="537" r:id="rId27"/>
    <p:sldId id="541" r:id="rId28"/>
    <p:sldId id="5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2F"/>
    <a:srgbClr val="3F8892"/>
    <a:srgbClr val="FB23C2"/>
    <a:srgbClr val="F9FCD0"/>
    <a:srgbClr val="B482DA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1C97E-3B7D-4C0F-A541-B4ED2487108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F111152-8094-472C-AF97-0E0E8111D4B3}">
      <dgm:prSet phldrT="[Text]"/>
      <dgm:spPr>
        <a:solidFill>
          <a:srgbClr val="FB23C2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1. Assume or identify a problem in another country or community</a:t>
          </a:r>
          <a:endParaRPr lang="en-GB" b="1" dirty="0">
            <a:solidFill>
              <a:schemeClr val="bg1"/>
            </a:solidFill>
          </a:endParaRPr>
        </a:p>
      </dgm:t>
    </dgm:pt>
    <dgm:pt modelId="{9F5C8993-AF51-477E-AAA4-49CCD9C44A22}" type="parTrans" cxnId="{E8327734-284C-42C3-B109-5E4B1585521A}">
      <dgm:prSet/>
      <dgm:spPr/>
      <dgm:t>
        <a:bodyPr/>
        <a:lstStyle/>
        <a:p>
          <a:endParaRPr lang="en-GB"/>
        </a:p>
      </dgm:t>
    </dgm:pt>
    <dgm:pt modelId="{787F9311-D5A2-4522-83FB-5BAC82AB68E3}" type="sibTrans" cxnId="{E8327734-284C-42C3-B109-5E4B1585521A}">
      <dgm:prSet/>
      <dgm:spPr/>
      <dgm:t>
        <a:bodyPr/>
        <a:lstStyle/>
        <a:p>
          <a:endParaRPr lang="en-GB"/>
        </a:p>
      </dgm:t>
    </dgm:pt>
    <dgm:pt modelId="{A5F00DDC-CC0B-4C95-8ECA-FE2975E4BE4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2.Make a plan to fix it or how you can help</a:t>
          </a:r>
          <a:endParaRPr lang="en-GB" sz="2000" b="1" dirty="0">
            <a:solidFill>
              <a:schemeClr val="bg1"/>
            </a:solidFill>
          </a:endParaRPr>
        </a:p>
      </dgm:t>
    </dgm:pt>
    <dgm:pt modelId="{E415B791-EF3D-4DE0-8C3C-746A4AD41AE6}" type="parTrans" cxnId="{42EB90A2-9DE7-46A1-BC40-F6E3D4204993}">
      <dgm:prSet/>
      <dgm:spPr/>
      <dgm:t>
        <a:bodyPr/>
        <a:lstStyle/>
        <a:p>
          <a:endParaRPr lang="en-GB"/>
        </a:p>
      </dgm:t>
    </dgm:pt>
    <dgm:pt modelId="{40A0EEF5-F88A-4D44-B96B-A556A1308BD6}" type="sibTrans" cxnId="{42EB90A2-9DE7-46A1-BC40-F6E3D4204993}">
      <dgm:prSet/>
      <dgm:spPr/>
      <dgm:t>
        <a:bodyPr/>
        <a:lstStyle/>
        <a:p>
          <a:endParaRPr lang="en-GB"/>
        </a:p>
      </dgm:t>
    </dgm:pt>
    <dgm:pt modelId="{62C2D925-D9D9-466B-923F-867CAD13272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3. Go and         help</a:t>
          </a:r>
        </a:p>
        <a:p>
          <a:endParaRPr lang="en-GB" sz="2000" b="1" dirty="0">
            <a:solidFill>
              <a:schemeClr val="bg1"/>
            </a:solidFill>
          </a:endParaRPr>
        </a:p>
      </dgm:t>
    </dgm:pt>
    <dgm:pt modelId="{BB9FF172-7A26-4165-AF5F-48CCB611057A}" type="parTrans" cxnId="{40713C09-484B-4A7F-B0C6-132E3006CC44}">
      <dgm:prSet/>
      <dgm:spPr/>
      <dgm:t>
        <a:bodyPr/>
        <a:lstStyle/>
        <a:p>
          <a:endParaRPr lang="en-GB"/>
        </a:p>
      </dgm:t>
    </dgm:pt>
    <dgm:pt modelId="{4204D553-A48D-4D48-B0AF-D4694BA0DBD9}" type="sibTrans" cxnId="{40713C09-484B-4A7F-B0C6-132E3006CC44}">
      <dgm:prSet/>
      <dgm:spPr/>
      <dgm:t>
        <a:bodyPr/>
        <a:lstStyle/>
        <a:p>
          <a:endParaRPr lang="en-GB"/>
        </a:p>
      </dgm:t>
    </dgm:pt>
    <dgm:pt modelId="{09D98FBF-9BD2-40AE-BDB7-E59D0CC9CB72}" type="pres">
      <dgm:prSet presAssocID="{8191C97E-3B7D-4C0F-A541-B4ED2487108C}" presName="Name0" presStyleCnt="0">
        <dgm:presLayoutVars>
          <dgm:dir/>
          <dgm:animLvl val="lvl"/>
          <dgm:resizeHandles val="exact"/>
        </dgm:presLayoutVars>
      </dgm:prSet>
      <dgm:spPr/>
    </dgm:pt>
    <dgm:pt modelId="{925EFF7F-3FF3-41FE-A75C-29BEE1C871C1}" type="pres">
      <dgm:prSet presAssocID="{AF111152-8094-472C-AF97-0E0E8111D4B3}" presName="Name8" presStyleCnt="0"/>
      <dgm:spPr/>
    </dgm:pt>
    <dgm:pt modelId="{B4EF825A-42B0-4158-B860-B74F213EDD17}" type="pres">
      <dgm:prSet presAssocID="{AF111152-8094-472C-AF97-0E0E8111D4B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FDF0E7-66DA-4FB3-8694-1EC0919AD028}" type="pres">
      <dgm:prSet presAssocID="{AF111152-8094-472C-AF97-0E0E8111D4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A1712-5A7A-456F-9A06-9494DB2B3F37}" type="pres">
      <dgm:prSet presAssocID="{A5F00DDC-CC0B-4C95-8ECA-FE2975E4BE4A}" presName="Name8" presStyleCnt="0"/>
      <dgm:spPr/>
    </dgm:pt>
    <dgm:pt modelId="{A36F6042-1459-42FE-B13A-AB502FD8429C}" type="pres">
      <dgm:prSet presAssocID="{A5F00DDC-CC0B-4C95-8ECA-FE2975E4BE4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2592C-DFB5-4D5E-B1BF-B6AD860EB874}" type="pres">
      <dgm:prSet presAssocID="{A5F00DDC-CC0B-4C95-8ECA-FE2975E4BE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68555-3049-4B6F-8238-9A5C99791904}" type="pres">
      <dgm:prSet presAssocID="{62C2D925-D9D9-466B-923F-867CAD132728}" presName="Name8" presStyleCnt="0"/>
      <dgm:spPr/>
    </dgm:pt>
    <dgm:pt modelId="{6A7AEA35-E60D-42C2-815F-02948FBB2312}" type="pres">
      <dgm:prSet presAssocID="{62C2D925-D9D9-466B-923F-867CAD13272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F387CF-6ABD-4DD8-991B-812B2DDD42D3}" type="pres">
      <dgm:prSet presAssocID="{62C2D925-D9D9-466B-923F-867CAD1327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713C09-484B-4A7F-B0C6-132E3006CC44}" srcId="{8191C97E-3B7D-4C0F-A541-B4ED2487108C}" destId="{62C2D925-D9D9-466B-923F-867CAD132728}" srcOrd="2" destOrd="0" parTransId="{BB9FF172-7A26-4165-AF5F-48CCB611057A}" sibTransId="{4204D553-A48D-4D48-B0AF-D4694BA0DBD9}"/>
    <dgm:cxn modelId="{E8327734-284C-42C3-B109-5E4B1585521A}" srcId="{8191C97E-3B7D-4C0F-A541-B4ED2487108C}" destId="{AF111152-8094-472C-AF97-0E0E8111D4B3}" srcOrd="0" destOrd="0" parTransId="{9F5C8993-AF51-477E-AAA4-49CCD9C44A22}" sibTransId="{787F9311-D5A2-4522-83FB-5BAC82AB68E3}"/>
    <dgm:cxn modelId="{F835BA58-BB6C-4563-9EFE-D2467812FFBA}" type="presOf" srcId="{AF111152-8094-472C-AF97-0E0E8111D4B3}" destId="{3DFDF0E7-66DA-4FB3-8694-1EC0919AD028}" srcOrd="1" destOrd="0" presId="urn:microsoft.com/office/officeart/2005/8/layout/pyramid3"/>
    <dgm:cxn modelId="{AB3C59C5-C7B1-452D-AC97-6A7EED119059}" type="presOf" srcId="{A5F00DDC-CC0B-4C95-8ECA-FE2975E4BE4A}" destId="{AC82592C-DFB5-4D5E-B1BF-B6AD860EB874}" srcOrd="1" destOrd="0" presId="urn:microsoft.com/office/officeart/2005/8/layout/pyramid3"/>
    <dgm:cxn modelId="{E1D64265-6BDE-4961-9ECD-5AC0223DC672}" type="presOf" srcId="{A5F00DDC-CC0B-4C95-8ECA-FE2975E4BE4A}" destId="{A36F6042-1459-42FE-B13A-AB502FD8429C}" srcOrd="0" destOrd="0" presId="urn:microsoft.com/office/officeart/2005/8/layout/pyramid3"/>
    <dgm:cxn modelId="{8E7C2FC4-D2C2-4118-83F4-9E1F1AD55253}" type="presOf" srcId="{8191C97E-3B7D-4C0F-A541-B4ED2487108C}" destId="{09D98FBF-9BD2-40AE-BDB7-E59D0CC9CB72}" srcOrd="0" destOrd="0" presId="urn:microsoft.com/office/officeart/2005/8/layout/pyramid3"/>
    <dgm:cxn modelId="{30ACB627-1E62-4BE4-85C5-1733F372E1C2}" type="presOf" srcId="{62C2D925-D9D9-466B-923F-867CAD132728}" destId="{FDF387CF-6ABD-4DD8-991B-812B2DDD42D3}" srcOrd="1" destOrd="0" presId="urn:microsoft.com/office/officeart/2005/8/layout/pyramid3"/>
    <dgm:cxn modelId="{42EB90A2-9DE7-46A1-BC40-F6E3D4204993}" srcId="{8191C97E-3B7D-4C0F-A541-B4ED2487108C}" destId="{A5F00DDC-CC0B-4C95-8ECA-FE2975E4BE4A}" srcOrd="1" destOrd="0" parTransId="{E415B791-EF3D-4DE0-8C3C-746A4AD41AE6}" sibTransId="{40A0EEF5-F88A-4D44-B96B-A556A1308BD6}"/>
    <dgm:cxn modelId="{15D5CFBF-78E3-4D24-B012-596457160745}" type="presOf" srcId="{AF111152-8094-472C-AF97-0E0E8111D4B3}" destId="{B4EF825A-42B0-4158-B860-B74F213EDD17}" srcOrd="0" destOrd="0" presId="urn:microsoft.com/office/officeart/2005/8/layout/pyramid3"/>
    <dgm:cxn modelId="{D63F94A3-D9DA-4EE2-B406-57DBA2BB28C5}" type="presOf" srcId="{62C2D925-D9D9-466B-923F-867CAD132728}" destId="{6A7AEA35-E60D-42C2-815F-02948FBB2312}" srcOrd="0" destOrd="0" presId="urn:microsoft.com/office/officeart/2005/8/layout/pyramid3"/>
    <dgm:cxn modelId="{711827CC-4FC0-4F34-B8C2-F8AB1F9C2923}" type="presParOf" srcId="{09D98FBF-9BD2-40AE-BDB7-E59D0CC9CB72}" destId="{925EFF7F-3FF3-41FE-A75C-29BEE1C871C1}" srcOrd="0" destOrd="0" presId="urn:microsoft.com/office/officeart/2005/8/layout/pyramid3"/>
    <dgm:cxn modelId="{014AF74A-C814-461B-BAE1-12B7F1B2C6C8}" type="presParOf" srcId="{925EFF7F-3FF3-41FE-A75C-29BEE1C871C1}" destId="{B4EF825A-42B0-4158-B860-B74F213EDD17}" srcOrd="0" destOrd="0" presId="urn:microsoft.com/office/officeart/2005/8/layout/pyramid3"/>
    <dgm:cxn modelId="{AE463FDB-36E0-4026-82A3-25A78AE7DCD7}" type="presParOf" srcId="{925EFF7F-3FF3-41FE-A75C-29BEE1C871C1}" destId="{3DFDF0E7-66DA-4FB3-8694-1EC0919AD028}" srcOrd="1" destOrd="0" presId="urn:microsoft.com/office/officeart/2005/8/layout/pyramid3"/>
    <dgm:cxn modelId="{E21DB3FF-23D4-4E15-A4FE-874F33EB483E}" type="presParOf" srcId="{09D98FBF-9BD2-40AE-BDB7-E59D0CC9CB72}" destId="{1BEA1712-5A7A-456F-9A06-9494DB2B3F37}" srcOrd="1" destOrd="0" presId="urn:microsoft.com/office/officeart/2005/8/layout/pyramid3"/>
    <dgm:cxn modelId="{AEEE8E78-5E62-4F58-A116-57DF1B16AC68}" type="presParOf" srcId="{1BEA1712-5A7A-456F-9A06-9494DB2B3F37}" destId="{A36F6042-1459-42FE-B13A-AB502FD8429C}" srcOrd="0" destOrd="0" presId="urn:microsoft.com/office/officeart/2005/8/layout/pyramid3"/>
    <dgm:cxn modelId="{9757117D-69C7-4240-9398-B1EEBEA25E59}" type="presParOf" srcId="{1BEA1712-5A7A-456F-9A06-9494DB2B3F37}" destId="{AC82592C-DFB5-4D5E-B1BF-B6AD860EB874}" srcOrd="1" destOrd="0" presId="urn:microsoft.com/office/officeart/2005/8/layout/pyramid3"/>
    <dgm:cxn modelId="{BACA771B-B0ED-420F-B58C-A14CEECC31E2}" type="presParOf" srcId="{09D98FBF-9BD2-40AE-BDB7-E59D0CC9CB72}" destId="{4FC68555-3049-4B6F-8238-9A5C99791904}" srcOrd="2" destOrd="0" presId="urn:microsoft.com/office/officeart/2005/8/layout/pyramid3"/>
    <dgm:cxn modelId="{C0E55A25-143F-4427-AC8B-CD68B03BD1D0}" type="presParOf" srcId="{4FC68555-3049-4B6F-8238-9A5C99791904}" destId="{6A7AEA35-E60D-42C2-815F-02948FBB2312}" srcOrd="0" destOrd="0" presId="urn:microsoft.com/office/officeart/2005/8/layout/pyramid3"/>
    <dgm:cxn modelId="{F15101D2-A1C5-4167-AEE7-7C677FF8E098}" type="presParOf" srcId="{4FC68555-3049-4B6F-8238-9A5C99791904}" destId="{FDF387CF-6ABD-4DD8-991B-812B2DDD42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A210A-AF49-4F68-9CDD-A0B519BFE32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14E24C0-EB70-4509-B22A-078E6DC3154D}">
      <dgm:prSet phldrT="[Text]" custT="1"/>
      <dgm:spPr>
        <a:solidFill>
          <a:srgbClr val="FB23C2"/>
        </a:solidFill>
      </dgm:spPr>
      <dgm:t>
        <a:bodyPr/>
        <a:lstStyle/>
        <a:p>
          <a:endParaRPr lang="en-GB" sz="1200" b="1" dirty="0" smtClean="0"/>
        </a:p>
        <a:p>
          <a:endParaRPr lang="en-GB" sz="1200" b="1" dirty="0" smtClean="0">
            <a:solidFill>
              <a:schemeClr val="bg1"/>
            </a:solidFill>
          </a:endParaRPr>
        </a:p>
        <a:p>
          <a:r>
            <a:rPr lang="en-GB" sz="1600" b="1" dirty="0" smtClean="0">
              <a:solidFill>
                <a:schemeClr val="bg1"/>
              </a:solidFill>
            </a:rPr>
            <a:t>3.Work                        with the               community</a:t>
          </a:r>
        </a:p>
        <a:p>
          <a:endParaRPr lang="en-GB" sz="1200" b="1" dirty="0"/>
        </a:p>
      </dgm:t>
    </dgm:pt>
    <dgm:pt modelId="{7FA9DFB9-2B45-479D-85B0-BA334A06A0AE}" type="parTrans" cxnId="{99412C1F-8EE9-4265-91CA-49B2FB6C2645}">
      <dgm:prSet/>
      <dgm:spPr/>
      <dgm:t>
        <a:bodyPr/>
        <a:lstStyle/>
        <a:p>
          <a:endParaRPr lang="en-GB"/>
        </a:p>
      </dgm:t>
    </dgm:pt>
    <dgm:pt modelId="{A983722F-2A6B-435D-9257-C6469C860555}" type="sibTrans" cxnId="{99412C1F-8EE9-4265-91CA-49B2FB6C2645}">
      <dgm:prSet/>
      <dgm:spPr/>
      <dgm:t>
        <a:bodyPr/>
        <a:lstStyle/>
        <a:p>
          <a:endParaRPr lang="en-GB"/>
        </a:p>
      </dgm:t>
    </dgm:pt>
    <dgm:pt modelId="{B4101B92-B8DE-4787-A5A0-565D6FC3312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800" b="1" dirty="0" smtClean="0">
              <a:solidFill>
                <a:schemeClr val="bg1"/>
              </a:solidFill>
            </a:rPr>
            <a:t>2.Talk with other organisations to discuss ways to support the problem</a:t>
          </a:r>
          <a:endParaRPr lang="en-GB" sz="1800" b="1" dirty="0">
            <a:solidFill>
              <a:schemeClr val="bg1"/>
            </a:solidFill>
          </a:endParaRPr>
        </a:p>
      </dgm:t>
    </dgm:pt>
    <dgm:pt modelId="{87053E05-F4E7-483C-855D-3EE90F10571D}" type="parTrans" cxnId="{12F7927B-A97A-4C56-8C9B-3026BBA8ABB8}">
      <dgm:prSet/>
      <dgm:spPr/>
      <dgm:t>
        <a:bodyPr/>
        <a:lstStyle/>
        <a:p>
          <a:endParaRPr lang="en-GB"/>
        </a:p>
      </dgm:t>
    </dgm:pt>
    <dgm:pt modelId="{E4D3C897-DA1F-45BD-A726-0D6DE75DBEA9}" type="sibTrans" cxnId="{12F7927B-A97A-4C56-8C9B-3026BBA8ABB8}">
      <dgm:prSet/>
      <dgm:spPr/>
      <dgm:t>
        <a:bodyPr/>
        <a:lstStyle/>
        <a:p>
          <a:endParaRPr lang="en-GB"/>
        </a:p>
      </dgm:t>
    </dgm:pt>
    <dgm:pt modelId="{1DAAD6D6-6C4A-4484-A500-F2E40CD9AB9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800" b="1" dirty="0" smtClean="0">
              <a:solidFill>
                <a:schemeClr val="bg1"/>
              </a:solidFill>
            </a:rPr>
            <a:t>1.Local community identify a problem and ask for help</a:t>
          </a:r>
          <a:endParaRPr lang="en-GB" sz="2800" b="1" dirty="0">
            <a:solidFill>
              <a:schemeClr val="bg1"/>
            </a:solidFill>
          </a:endParaRPr>
        </a:p>
      </dgm:t>
    </dgm:pt>
    <dgm:pt modelId="{3434B261-2731-4978-976B-00A7545ECAF0}" type="parTrans" cxnId="{B0936888-63FF-417D-A9A9-1C8990DC8198}">
      <dgm:prSet/>
      <dgm:spPr/>
      <dgm:t>
        <a:bodyPr/>
        <a:lstStyle/>
        <a:p>
          <a:endParaRPr lang="en-GB"/>
        </a:p>
      </dgm:t>
    </dgm:pt>
    <dgm:pt modelId="{E6411BC9-4522-4E42-8BF5-E66116A69314}" type="sibTrans" cxnId="{B0936888-63FF-417D-A9A9-1C8990DC8198}">
      <dgm:prSet/>
      <dgm:spPr/>
      <dgm:t>
        <a:bodyPr/>
        <a:lstStyle/>
        <a:p>
          <a:endParaRPr lang="en-GB"/>
        </a:p>
      </dgm:t>
    </dgm:pt>
    <dgm:pt modelId="{966C754A-11B9-4C22-8B0E-51C5510F024F}" type="pres">
      <dgm:prSet presAssocID="{8AAA210A-AF49-4F68-9CDD-A0B519BFE329}" presName="Name0" presStyleCnt="0">
        <dgm:presLayoutVars>
          <dgm:dir/>
          <dgm:animLvl val="lvl"/>
          <dgm:resizeHandles val="exact"/>
        </dgm:presLayoutVars>
      </dgm:prSet>
      <dgm:spPr/>
    </dgm:pt>
    <dgm:pt modelId="{617AB128-56D6-417B-8CED-17180C502A0E}" type="pres">
      <dgm:prSet presAssocID="{A14E24C0-EB70-4509-B22A-078E6DC3154D}" presName="Name8" presStyleCnt="0"/>
      <dgm:spPr/>
    </dgm:pt>
    <dgm:pt modelId="{EB5B013E-DB91-4216-9028-1E26E7EBB19E}" type="pres">
      <dgm:prSet presAssocID="{A14E24C0-EB70-4509-B22A-078E6DC3154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120047-57CC-473A-A46D-A25B825F7863}" type="pres">
      <dgm:prSet presAssocID="{A14E24C0-EB70-4509-B22A-078E6DC315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2FA9A-EEFC-47D6-8862-CA6881BB8E58}" type="pres">
      <dgm:prSet presAssocID="{B4101B92-B8DE-4787-A5A0-565D6FC3312F}" presName="Name8" presStyleCnt="0"/>
      <dgm:spPr/>
    </dgm:pt>
    <dgm:pt modelId="{195EFA66-830C-4DBF-802C-505E2ABB4AED}" type="pres">
      <dgm:prSet presAssocID="{B4101B92-B8DE-4787-A5A0-565D6FC331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719BB-D85B-49DB-B209-BD7DF1BE3989}" type="pres">
      <dgm:prSet presAssocID="{B4101B92-B8DE-4787-A5A0-565D6FC33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70A9AD-259A-4C68-889D-7242579EDCFC}" type="pres">
      <dgm:prSet presAssocID="{1DAAD6D6-6C4A-4484-A500-F2E40CD9AB92}" presName="Name8" presStyleCnt="0"/>
      <dgm:spPr/>
    </dgm:pt>
    <dgm:pt modelId="{030ACBE6-19FA-4A58-A404-3587A7E11298}" type="pres">
      <dgm:prSet presAssocID="{1DAAD6D6-6C4A-4484-A500-F2E40CD9AB9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B369F-6291-49E6-9091-6EE691D87FAF}" type="pres">
      <dgm:prSet presAssocID="{1DAAD6D6-6C4A-4484-A500-F2E40CD9AB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CA20C5-E13F-4323-B768-FD440342DE33}" type="presOf" srcId="{A14E24C0-EB70-4509-B22A-078E6DC3154D}" destId="{92120047-57CC-473A-A46D-A25B825F7863}" srcOrd="1" destOrd="0" presId="urn:microsoft.com/office/officeart/2005/8/layout/pyramid1"/>
    <dgm:cxn modelId="{99412C1F-8EE9-4265-91CA-49B2FB6C2645}" srcId="{8AAA210A-AF49-4F68-9CDD-A0B519BFE329}" destId="{A14E24C0-EB70-4509-B22A-078E6DC3154D}" srcOrd="0" destOrd="0" parTransId="{7FA9DFB9-2B45-479D-85B0-BA334A06A0AE}" sibTransId="{A983722F-2A6B-435D-9257-C6469C860555}"/>
    <dgm:cxn modelId="{DD96B801-5BED-4081-BDFA-8782220E5160}" type="presOf" srcId="{8AAA210A-AF49-4F68-9CDD-A0B519BFE329}" destId="{966C754A-11B9-4C22-8B0E-51C5510F024F}" srcOrd="0" destOrd="0" presId="urn:microsoft.com/office/officeart/2005/8/layout/pyramid1"/>
    <dgm:cxn modelId="{C7A1FEE4-8FF8-4F9E-9BDE-BAA0A3D3FDA2}" type="presOf" srcId="{B4101B92-B8DE-4787-A5A0-565D6FC3312F}" destId="{195EFA66-830C-4DBF-802C-505E2ABB4AED}" srcOrd="0" destOrd="0" presId="urn:microsoft.com/office/officeart/2005/8/layout/pyramid1"/>
    <dgm:cxn modelId="{12F7927B-A97A-4C56-8C9B-3026BBA8ABB8}" srcId="{8AAA210A-AF49-4F68-9CDD-A0B519BFE329}" destId="{B4101B92-B8DE-4787-A5A0-565D6FC3312F}" srcOrd="1" destOrd="0" parTransId="{87053E05-F4E7-483C-855D-3EE90F10571D}" sibTransId="{E4D3C897-DA1F-45BD-A726-0D6DE75DBEA9}"/>
    <dgm:cxn modelId="{75F2E179-871E-4E99-8311-F3840002CFBA}" type="presOf" srcId="{1DAAD6D6-6C4A-4484-A500-F2E40CD9AB92}" destId="{7F1B369F-6291-49E6-9091-6EE691D87FAF}" srcOrd="1" destOrd="0" presId="urn:microsoft.com/office/officeart/2005/8/layout/pyramid1"/>
    <dgm:cxn modelId="{E213AD26-9A2C-448B-8531-3D8B76EF44C7}" type="presOf" srcId="{A14E24C0-EB70-4509-B22A-078E6DC3154D}" destId="{EB5B013E-DB91-4216-9028-1E26E7EBB19E}" srcOrd="0" destOrd="0" presId="urn:microsoft.com/office/officeart/2005/8/layout/pyramid1"/>
    <dgm:cxn modelId="{2F38F6BD-B597-44CE-AC07-F9062D7E9287}" type="presOf" srcId="{1DAAD6D6-6C4A-4484-A500-F2E40CD9AB92}" destId="{030ACBE6-19FA-4A58-A404-3587A7E11298}" srcOrd="0" destOrd="0" presId="urn:microsoft.com/office/officeart/2005/8/layout/pyramid1"/>
    <dgm:cxn modelId="{B0936888-63FF-417D-A9A9-1C8990DC8198}" srcId="{8AAA210A-AF49-4F68-9CDD-A0B519BFE329}" destId="{1DAAD6D6-6C4A-4484-A500-F2E40CD9AB92}" srcOrd="2" destOrd="0" parTransId="{3434B261-2731-4978-976B-00A7545ECAF0}" sibTransId="{E6411BC9-4522-4E42-8BF5-E66116A69314}"/>
    <dgm:cxn modelId="{18295483-6602-4865-912F-6C39C1BCA321}" type="presOf" srcId="{B4101B92-B8DE-4787-A5A0-565D6FC3312F}" destId="{D28719BB-D85B-49DB-B209-BD7DF1BE3989}" srcOrd="1" destOrd="0" presId="urn:microsoft.com/office/officeart/2005/8/layout/pyramid1"/>
    <dgm:cxn modelId="{57675AF0-F861-4116-B5C4-0E606EAC33C1}" type="presParOf" srcId="{966C754A-11B9-4C22-8B0E-51C5510F024F}" destId="{617AB128-56D6-417B-8CED-17180C502A0E}" srcOrd="0" destOrd="0" presId="urn:microsoft.com/office/officeart/2005/8/layout/pyramid1"/>
    <dgm:cxn modelId="{15691C5F-4615-4FDC-B9E8-7E8FB281B349}" type="presParOf" srcId="{617AB128-56D6-417B-8CED-17180C502A0E}" destId="{EB5B013E-DB91-4216-9028-1E26E7EBB19E}" srcOrd="0" destOrd="0" presId="urn:microsoft.com/office/officeart/2005/8/layout/pyramid1"/>
    <dgm:cxn modelId="{57E4A2B2-0F62-4A1F-97F7-201436F38216}" type="presParOf" srcId="{617AB128-56D6-417B-8CED-17180C502A0E}" destId="{92120047-57CC-473A-A46D-A25B825F7863}" srcOrd="1" destOrd="0" presId="urn:microsoft.com/office/officeart/2005/8/layout/pyramid1"/>
    <dgm:cxn modelId="{9C68FC52-55A4-4D6D-91C8-7F18A269B14C}" type="presParOf" srcId="{966C754A-11B9-4C22-8B0E-51C5510F024F}" destId="{25C2FA9A-EEFC-47D6-8862-CA6881BB8E58}" srcOrd="1" destOrd="0" presId="urn:microsoft.com/office/officeart/2005/8/layout/pyramid1"/>
    <dgm:cxn modelId="{9AB2E3AC-CDF7-4A4A-8C6F-1F584CC9013C}" type="presParOf" srcId="{25C2FA9A-EEFC-47D6-8862-CA6881BB8E58}" destId="{195EFA66-830C-4DBF-802C-505E2ABB4AED}" srcOrd="0" destOrd="0" presId="urn:microsoft.com/office/officeart/2005/8/layout/pyramid1"/>
    <dgm:cxn modelId="{25AC6848-4C38-4D1A-B548-C29BFF58D2A1}" type="presParOf" srcId="{25C2FA9A-EEFC-47D6-8862-CA6881BB8E58}" destId="{D28719BB-D85B-49DB-B209-BD7DF1BE3989}" srcOrd="1" destOrd="0" presId="urn:microsoft.com/office/officeart/2005/8/layout/pyramid1"/>
    <dgm:cxn modelId="{740A99FB-7ADB-428D-8769-FF1620A9DDED}" type="presParOf" srcId="{966C754A-11B9-4C22-8B0E-51C5510F024F}" destId="{EA70A9AD-259A-4C68-889D-7242579EDCFC}" srcOrd="2" destOrd="0" presId="urn:microsoft.com/office/officeart/2005/8/layout/pyramid1"/>
    <dgm:cxn modelId="{9EBBAA1D-4BF5-4E31-902C-741984603A63}" type="presParOf" srcId="{EA70A9AD-259A-4C68-889D-7242579EDCFC}" destId="{030ACBE6-19FA-4A58-A404-3587A7E11298}" srcOrd="0" destOrd="0" presId="urn:microsoft.com/office/officeart/2005/8/layout/pyramid1"/>
    <dgm:cxn modelId="{424D0867-9D75-4891-89BA-61CB1E600E0F}" type="presParOf" srcId="{EA70A9AD-259A-4C68-889D-7242579EDCFC}" destId="{7F1B369F-6291-49E6-9091-6EE691D87F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22/09/2018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22/09/2018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18C5-F3FA-4D0A-A9B9-2971BB5756E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 smtClean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3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6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4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2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8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8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4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 smtClean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3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3537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3537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9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1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9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9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5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0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1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68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92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3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77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4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1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5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22/09/2018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570" y="515986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570" y="1825625"/>
            <a:ext cx="10854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7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VOLUNTOURISM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570" y="515986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570" y="1825625"/>
            <a:ext cx="10854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7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VOLUNTOURISM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bOXMKEnra8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2vlF62Y1uJ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lF62Y1uJ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XMKEnra8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cbotOur2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IKewZLeWU8" TargetMode="External"/><Relationship Id="rId2" Type="http://schemas.openxmlformats.org/officeDocument/2006/relationships/hyperlink" Target="https://www.warchild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carenetwork.org/bcn-in-action/better-volunteering-better-care/latest-news/better-volunteering-better-care-blogging-blitz" TargetMode="External"/><Relationship Id="rId2" Type="http://schemas.openxmlformats.org/officeDocument/2006/relationships/hyperlink" Target="https://www.tourismconcern.org.uk/ethical-travel-gui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adornetwork.com/change/7-worst-international-aid-ideas/" TargetMode="External"/><Relationship Id="rId4" Type="http://schemas.openxmlformats.org/officeDocument/2006/relationships/hyperlink" Target="https://www.theguardian.com/voluntary-sector-network/2014/sep/29/poverty-porn-charity-adverts-emotional-fundrais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0ci3BExMB4" TargetMode="External"/><Relationship Id="rId2" Type="http://schemas.openxmlformats.org/officeDocument/2006/relationships/hyperlink" Target="http://www.sypo.nl/engels/microfin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63" y="261898"/>
            <a:ext cx="1430027" cy="573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91780" y="128935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780" y="2902479"/>
            <a:ext cx="4947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VOLUNTOURISM</a:t>
            </a:r>
            <a:endParaRPr lang="en-GB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EE725"/>
                </a:solidFill>
              </a:rPr>
              <a:t>SOCIAL PERSPECTIVES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3838" y="4711878"/>
            <a:ext cx="371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Y9&amp;10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13-15 </a:t>
            </a:r>
            <a:r>
              <a:rPr lang="en-GB" sz="28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8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829" y="1455833"/>
            <a:ext cx="3571653" cy="3571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95775" y="2352054"/>
            <a:ext cx="2637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In what ways is this film and campaign different to traditional charity campaigns?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6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579120"/>
            <a:ext cx="11391900" cy="559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Remind yourself of some approaches charities are using when working in other countries: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68400" y="2143760"/>
          <a:ext cx="5516880" cy="346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4653916" y="1838960"/>
          <a:ext cx="5694678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http://previews.123rf.com/images/viktor88/viktor881209/viktor88120900014/15234847-Confident-businessman-showing-thumbs-up-sign-Stock-Photo-thumbs-man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13" y="1838960"/>
            <a:ext cx="1422574" cy="18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3.ftcdn.net/jpg/01/01/90/90/240_F_101909083_63qzWw4ZRqqfNcWMqY5cIZgDe4eRSDUP.jp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1552" y="2021840"/>
            <a:ext cx="2496311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8317"/>
            <a:ext cx="10815319" cy="5079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35372F"/>
                </a:solidFill>
              </a:rPr>
              <a:t>To understand whether </a:t>
            </a:r>
            <a:r>
              <a:rPr lang="en-GB" sz="2400" dirty="0" smtClean="0">
                <a:solidFill>
                  <a:srgbClr val="35372F"/>
                </a:solidFill>
              </a:rPr>
              <a:t>an organisation</a:t>
            </a:r>
            <a:r>
              <a:rPr lang="en-GB" sz="2400" dirty="0">
                <a:solidFill>
                  <a:srgbClr val="35372F"/>
                </a:solidFill>
              </a:rPr>
              <a:t>, campaign or initiative </a:t>
            </a:r>
            <a:r>
              <a:rPr lang="en-GB" sz="2400" dirty="0" smtClean="0">
                <a:solidFill>
                  <a:srgbClr val="35372F"/>
                </a:solidFill>
              </a:rPr>
              <a:t>is something </a:t>
            </a:r>
            <a:r>
              <a:rPr lang="en-GB" b="1" dirty="0" smtClean="0">
                <a:solidFill>
                  <a:srgbClr val="35372F"/>
                </a:solidFill>
              </a:rPr>
              <a:t>positive</a:t>
            </a:r>
            <a:r>
              <a:rPr lang="en-GB" dirty="0" smtClean="0">
                <a:solidFill>
                  <a:srgbClr val="35372F"/>
                </a:solidFill>
              </a:rPr>
              <a:t> </a:t>
            </a:r>
            <a:r>
              <a:rPr lang="en-GB" sz="2400" dirty="0" smtClean="0">
                <a:solidFill>
                  <a:srgbClr val="35372F"/>
                </a:solidFill>
              </a:rPr>
              <a:t>to </a:t>
            </a:r>
            <a:r>
              <a:rPr lang="en-GB" sz="2400" dirty="0">
                <a:solidFill>
                  <a:srgbClr val="35372F"/>
                </a:solidFill>
              </a:rPr>
              <a:t>support (whether by volunteering your time or your money) it is important to be able to understand what a </a:t>
            </a:r>
            <a:r>
              <a:rPr lang="en-GB" b="1" dirty="0">
                <a:solidFill>
                  <a:srgbClr val="35372F"/>
                </a:solidFill>
              </a:rPr>
              <a:t>negative</a:t>
            </a:r>
            <a:r>
              <a:rPr lang="en-GB" dirty="0">
                <a:solidFill>
                  <a:srgbClr val="35372F"/>
                </a:solidFill>
              </a:rPr>
              <a:t> </a:t>
            </a:r>
            <a:r>
              <a:rPr lang="en-GB" sz="2400" dirty="0">
                <a:solidFill>
                  <a:srgbClr val="35372F"/>
                </a:solidFill>
              </a:rPr>
              <a:t>organisation may look like. </a:t>
            </a:r>
            <a:endParaRPr lang="en-GB" sz="2400" dirty="0" smtClean="0">
              <a:solidFill>
                <a:srgbClr val="35372F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7450" y="1369695"/>
            <a:ext cx="8199120" cy="5923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>
              <a:solidFill>
                <a:srgbClr val="35372F"/>
              </a:solidFill>
            </a:endParaRP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Look out for the promotion </a:t>
            </a:r>
            <a:r>
              <a:rPr lang="en-GB" sz="2400" dirty="0">
                <a:solidFill>
                  <a:srgbClr val="35372F"/>
                </a:solidFill>
              </a:rPr>
              <a:t>of </a:t>
            </a:r>
            <a:r>
              <a:rPr lang="en-GB" sz="2400" b="1" u="sng" dirty="0">
                <a:solidFill>
                  <a:srgbClr val="35372F"/>
                </a:solidFill>
              </a:rPr>
              <a:t>negative </a:t>
            </a:r>
            <a:r>
              <a:rPr lang="en-GB" sz="2400" b="1" u="sng" dirty="0" smtClean="0">
                <a:solidFill>
                  <a:srgbClr val="35372F"/>
                </a:solidFill>
              </a:rPr>
              <a:t>stereotypes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Be careful of organisations that are using a </a:t>
            </a:r>
            <a:r>
              <a:rPr lang="en-GB" sz="2400" b="1" u="sng" dirty="0" smtClean="0">
                <a:solidFill>
                  <a:srgbClr val="35372F"/>
                </a:solidFill>
              </a:rPr>
              <a:t>top-down</a:t>
            </a:r>
            <a:r>
              <a:rPr lang="en-GB" sz="2400" u="sng" dirty="0" smtClean="0">
                <a:solidFill>
                  <a:srgbClr val="35372F"/>
                </a:solidFill>
              </a:rPr>
              <a:t> </a:t>
            </a:r>
            <a:r>
              <a:rPr lang="en-GB" sz="2400" dirty="0" smtClean="0">
                <a:solidFill>
                  <a:srgbClr val="35372F"/>
                </a:solidFill>
              </a:rPr>
              <a:t>approach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Avoid organisations that are</a:t>
            </a:r>
            <a:r>
              <a:rPr lang="en-GB" sz="2400" b="1" dirty="0" smtClean="0">
                <a:solidFill>
                  <a:srgbClr val="35372F"/>
                </a:solidFill>
              </a:rPr>
              <a:t> </a:t>
            </a:r>
            <a:r>
              <a:rPr lang="en-GB" sz="2400" b="1" u="sng" dirty="0" smtClean="0">
                <a:solidFill>
                  <a:srgbClr val="35372F"/>
                </a:solidFill>
              </a:rPr>
              <a:t>not sustainable </a:t>
            </a:r>
            <a:r>
              <a:rPr lang="en-GB" sz="2400" dirty="0" smtClean="0">
                <a:solidFill>
                  <a:srgbClr val="35372F"/>
                </a:solidFill>
              </a:rPr>
              <a:t>(e.g. when you leave the work does not continue) 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Stay away from organisations that are </a:t>
            </a:r>
            <a:r>
              <a:rPr lang="en-GB" sz="2400" b="1" u="sng" dirty="0" smtClean="0">
                <a:solidFill>
                  <a:srgbClr val="35372F"/>
                </a:solidFill>
              </a:rPr>
              <a:t>not working</a:t>
            </a:r>
            <a:r>
              <a:rPr lang="en-GB" sz="2400" b="1" i="1" u="sng" dirty="0" smtClean="0">
                <a:solidFill>
                  <a:srgbClr val="35372F"/>
                </a:solidFill>
              </a:rPr>
              <a:t> together </a:t>
            </a:r>
            <a:r>
              <a:rPr lang="en-GB" sz="2400" b="1" i="1" dirty="0" smtClean="0">
                <a:solidFill>
                  <a:srgbClr val="35372F"/>
                </a:solidFill>
              </a:rPr>
              <a:t>with </a:t>
            </a:r>
            <a:r>
              <a:rPr lang="en-GB" sz="2400" dirty="0" smtClean="0">
                <a:solidFill>
                  <a:srgbClr val="35372F"/>
                </a:solidFill>
              </a:rPr>
              <a:t>the communities that they are supporting</a:t>
            </a:r>
            <a:r>
              <a:rPr lang="en-GB" sz="2400" dirty="0">
                <a:solidFill>
                  <a:srgbClr val="35372F"/>
                </a:solidFill>
              </a:rPr>
              <a:t>.</a:t>
            </a:r>
          </a:p>
        </p:txBody>
      </p:sp>
      <p:pic>
        <p:nvPicPr>
          <p:cNvPr id="5122" name="Picture 2" descr="http://res.freestockphotos.biz/pictures/9/9749-3d-illustration-of-people-shaking-hands-while-standing-on-other-shoulder-p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420"/>
            <a:ext cx="4363722" cy="43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464" y="579120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Understanding if a charity or aid organisation is negative:</a:t>
            </a:r>
          </a:p>
        </p:txBody>
      </p:sp>
    </p:spTree>
    <p:extLst>
      <p:ext uri="{BB962C8B-B14F-4D97-AF65-F5344CB8AC3E}">
        <p14:creationId xmlns:p14="http://schemas.microsoft.com/office/powerpoint/2010/main" val="15027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A  D I G N I F I E D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A P </a:t>
            </a:r>
            <a:r>
              <a:rPr lang="en-GB" sz="2400" b="1" dirty="0" err="1" smtClean="0">
                <a:solidFill>
                  <a:prstClr val="white"/>
                </a:solidFill>
              </a:rPr>
              <a:t>P</a:t>
            </a:r>
            <a:r>
              <a:rPr lang="en-GB" sz="2400" b="1" dirty="0" smtClean="0">
                <a:solidFill>
                  <a:prstClr val="white"/>
                </a:solidFill>
              </a:rPr>
              <a:t> R O A C H </a:t>
            </a:r>
            <a:endParaRPr lang="en-GB" sz="1100" b="1" dirty="0" smtClean="0">
              <a:solidFill>
                <a:prstClr val="white"/>
              </a:solidFill>
            </a:endParaRPr>
          </a:p>
          <a:p>
            <a:pPr algn="ctr"/>
            <a:endParaRPr lang="en-GB" b="1" dirty="0" smtClean="0">
              <a:solidFill>
                <a:srgbClr val="35372F"/>
              </a:solidFill>
            </a:endParaRPr>
          </a:p>
          <a:p>
            <a:pPr algn="ctr"/>
            <a:endParaRPr lang="en-GB" b="1" dirty="0">
              <a:solidFill>
                <a:srgbClr val="FEE725"/>
              </a:solidFill>
            </a:endParaRPr>
          </a:p>
          <a:p>
            <a:pPr algn="ctr"/>
            <a:r>
              <a:rPr lang="en-GB" b="1" dirty="0">
                <a:solidFill>
                  <a:srgbClr val="FEE725"/>
                </a:solidFill>
              </a:rPr>
              <a:t>1</a:t>
            </a:r>
            <a:r>
              <a:rPr lang="en-GB" b="1" dirty="0" smtClean="0">
                <a:solidFill>
                  <a:srgbClr val="FEE725"/>
                </a:solidFill>
              </a:rPr>
              <a:t> 0  M I N U T E S </a:t>
            </a:r>
            <a:r>
              <a:rPr lang="en-GB" dirty="0" smtClean="0">
                <a:solidFill>
                  <a:srgbClr val="FEE725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496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864148"/>
            <a:ext cx="11039477" cy="5310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 smtClean="0"/>
              <a:t>These </a:t>
            </a:r>
            <a:r>
              <a:rPr lang="en-GB" sz="2400" dirty="0"/>
              <a:t>are all advertisements made by charities to promote their campaign. All of these organisations are </a:t>
            </a:r>
            <a:r>
              <a:rPr lang="en-GB" sz="2400" i="1" dirty="0"/>
              <a:t>trying</a:t>
            </a:r>
            <a:r>
              <a:rPr lang="en-GB" sz="2400" dirty="0"/>
              <a:t> to do a good thing, but in some ways falling short.  </a:t>
            </a:r>
          </a:p>
        </p:txBody>
      </p:sp>
      <p:pic>
        <p:nvPicPr>
          <p:cNvPr id="11" name="Picture 10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484" y="2622989"/>
            <a:ext cx="3773426" cy="2377440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2667168"/>
            <a:ext cx="3767327" cy="2333261"/>
          </a:xfrm>
          <a:prstGeom prst="rect">
            <a:avLst/>
          </a:prstGeom>
        </p:spPr>
      </p:pic>
      <p:pic>
        <p:nvPicPr>
          <p:cNvPr id="12" name="Picture 2" descr="http://cdn-www.drum.co.za/wp-content/uploads/2014/07/feedachilda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015" y="2649632"/>
            <a:ext cx="3773426" cy="23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81484" y="2364328"/>
            <a:ext cx="3773426" cy="4114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CAMPAIGN 2 – </a:t>
            </a:r>
            <a:r>
              <a:rPr lang="en-GB" sz="1600" b="1" dirty="0" smtClean="0"/>
              <a:t>Can’t make it sexy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8142346" y="2364328"/>
            <a:ext cx="3773426" cy="4114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CAMPAIGN 3 – Feed a Child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67281" y="2358194"/>
            <a:ext cx="3773426" cy="4114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CAMPAIGN 1 – Street 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27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2450" y="1825625"/>
            <a:ext cx="10801352" cy="1777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Watch each advertisement together as a class (they are all around 1 minute long) and then break into smaller groups to discuss the following ideas: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20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2" y="338328"/>
            <a:ext cx="10515600" cy="58386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19456" y="2526125"/>
            <a:ext cx="4191000" cy="3740532"/>
          </a:xfrm>
          <a:prstGeom prst="ellipse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1. Watch </a:t>
            </a:r>
            <a:r>
              <a:rPr lang="en-GB" sz="2400" b="1" dirty="0">
                <a:solidFill>
                  <a:schemeClr val="bg1"/>
                </a:solidFill>
              </a:rPr>
              <a:t>the advert and </a:t>
            </a:r>
            <a:r>
              <a:rPr lang="en-GB" sz="2400" b="1" dirty="0" smtClean="0">
                <a:solidFill>
                  <a:schemeClr val="bg1"/>
                </a:solidFill>
              </a:rPr>
              <a:t>think about the negative </a:t>
            </a:r>
            <a:r>
              <a:rPr lang="en-GB" sz="2400" b="1" dirty="0">
                <a:solidFill>
                  <a:schemeClr val="bg1"/>
                </a:solidFill>
              </a:rPr>
              <a:t>elements that </a:t>
            </a:r>
            <a:r>
              <a:rPr lang="en-GB" sz="2400" b="1" dirty="0" smtClean="0">
                <a:solidFill>
                  <a:schemeClr val="bg1"/>
                </a:solidFill>
              </a:rPr>
              <a:t>seen  </a:t>
            </a:r>
            <a:r>
              <a:rPr lang="en-GB" sz="2400" b="1" dirty="0" err="1" smtClean="0">
                <a:solidFill>
                  <a:schemeClr val="bg1"/>
                </a:solidFill>
              </a:rPr>
              <a:t>witin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the advertisement</a:t>
            </a:r>
          </a:p>
        </p:txBody>
      </p:sp>
      <p:sp>
        <p:nvSpPr>
          <p:cNvPr id="6" name="Oval 5"/>
          <p:cNvSpPr/>
          <p:nvPr/>
        </p:nvSpPr>
        <p:spPr>
          <a:xfrm>
            <a:off x="7718491" y="2721721"/>
            <a:ext cx="4390260" cy="39145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3. If time, find </a:t>
            </a:r>
            <a:r>
              <a:rPr lang="en-GB" sz="2400" b="1" dirty="0">
                <a:solidFill>
                  <a:schemeClr val="bg1"/>
                </a:solidFill>
              </a:rPr>
              <a:t>out more about the </a:t>
            </a:r>
            <a:r>
              <a:rPr lang="en-GB" sz="2400" b="1" dirty="0" smtClean="0">
                <a:solidFill>
                  <a:schemeClr val="bg1"/>
                </a:solidFill>
              </a:rPr>
              <a:t>campaign: research </a:t>
            </a:r>
            <a:r>
              <a:rPr lang="en-GB" sz="2400" b="1" dirty="0">
                <a:solidFill>
                  <a:schemeClr val="bg1"/>
                </a:solidFill>
              </a:rPr>
              <a:t>what it is trying to do, how it works, who is behind </a:t>
            </a:r>
            <a:r>
              <a:rPr lang="en-GB" sz="2400" b="1" dirty="0" smtClean="0">
                <a:solidFill>
                  <a:schemeClr val="bg1"/>
                </a:solidFill>
              </a:rPr>
              <a:t>it and the positive/negative </a:t>
            </a:r>
            <a:r>
              <a:rPr lang="en-GB" sz="2400" b="1" dirty="0">
                <a:solidFill>
                  <a:schemeClr val="bg1"/>
                </a:solidFill>
              </a:rPr>
              <a:t>elements</a:t>
            </a:r>
          </a:p>
        </p:txBody>
      </p:sp>
      <p:sp>
        <p:nvSpPr>
          <p:cNvPr id="7" name="Oval 6"/>
          <p:cNvSpPr/>
          <p:nvPr/>
        </p:nvSpPr>
        <p:spPr>
          <a:xfrm>
            <a:off x="3862769" y="158940"/>
            <a:ext cx="4227576" cy="37943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2. Explore </a:t>
            </a:r>
            <a:r>
              <a:rPr lang="en-GB" sz="2400" b="1" dirty="0">
                <a:solidFill>
                  <a:schemeClr val="bg1"/>
                </a:solidFill>
              </a:rPr>
              <a:t>the intention behind the </a:t>
            </a:r>
            <a:r>
              <a:rPr lang="en-GB" sz="2400" b="1" dirty="0" smtClean="0">
                <a:solidFill>
                  <a:schemeClr val="bg1"/>
                </a:solidFill>
              </a:rPr>
              <a:t>advertisement. 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Is </a:t>
            </a:r>
            <a:r>
              <a:rPr lang="en-GB" sz="2400" b="1" dirty="0">
                <a:solidFill>
                  <a:schemeClr val="bg1"/>
                </a:solidFill>
              </a:rPr>
              <a:t>it a </a:t>
            </a:r>
            <a:r>
              <a:rPr lang="en-GB" sz="2400" b="1" dirty="0" smtClean="0">
                <a:solidFill>
                  <a:schemeClr val="bg1"/>
                </a:solidFill>
              </a:rPr>
              <a:t>sustainable campaign</a:t>
            </a:r>
            <a:r>
              <a:rPr lang="en-GB" sz="2400" b="1" dirty="0">
                <a:solidFill>
                  <a:schemeClr val="bg1"/>
                </a:solidFill>
              </a:rPr>
              <a:t>? Why? </a:t>
            </a:r>
          </a:p>
        </p:txBody>
      </p:sp>
    </p:spTree>
    <p:extLst>
      <p:ext uri="{BB962C8B-B14F-4D97-AF65-F5344CB8AC3E}">
        <p14:creationId xmlns:p14="http://schemas.microsoft.com/office/powerpoint/2010/main" val="31695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CAMPAIGN </a:t>
            </a:r>
            <a:r>
              <a:rPr lang="en-GB" b="1" dirty="0" smtClean="0"/>
              <a:t>1:</a:t>
            </a:r>
            <a:r>
              <a:rPr lang="en-GB" dirty="0" smtClean="0"/>
              <a:t> </a:t>
            </a:r>
            <a:r>
              <a:rPr lang="en-GB" dirty="0"/>
              <a:t>“Street </a:t>
            </a:r>
            <a:r>
              <a:rPr lang="en-GB" dirty="0" smtClean="0"/>
              <a:t>King”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8" y="2130552"/>
            <a:ext cx="5367527" cy="35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5008" y="2370947"/>
            <a:ext cx="3136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hlinkClick r:id="rId3"/>
              </a:rPr>
              <a:t>A soft drinks advert promoting food aid for “Africa”.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1600" dirty="0"/>
              <a:t>(click on the link to watch the film)</a:t>
            </a:r>
          </a:p>
        </p:txBody>
      </p:sp>
    </p:spTree>
    <p:extLst>
      <p:ext uri="{BB962C8B-B14F-4D97-AF65-F5344CB8AC3E}">
        <p14:creationId xmlns:p14="http://schemas.microsoft.com/office/powerpoint/2010/main" val="140365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920982" cy="1325563"/>
          </a:xfrm>
        </p:spPr>
        <p:txBody>
          <a:bodyPr/>
          <a:lstStyle/>
          <a:p>
            <a:r>
              <a:rPr lang="en-GB" b="1" dirty="0"/>
              <a:t>CAMPAIGN 2: </a:t>
            </a:r>
            <a:r>
              <a:rPr lang="en-GB" dirty="0"/>
              <a:t>“We can’t make it </a:t>
            </a:r>
            <a:r>
              <a:rPr lang="en-GB" dirty="0" smtClean="0"/>
              <a:t>sexy”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52" y="2441448"/>
            <a:ext cx="5115688" cy="2883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5512" y="2809859"/>
            <a:ext cx="313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hlinkClick r:id="rId3"/>
              </a:rPr>
              <a:t>A campaign “making humanitarian issues sound sexy</a:t>
            </a:r>
            <a:r>
              <a:rPr lang="en-GB" sz="2400" dirty="0" smtClean="0"/>
              <a:t>”.</a:t>
            </a:r>
            <a:endParaRPr lang="en-GB" sz="2400" dirty="0"/>
          </a:p>
          <a:p>
            <a:pPr algn="ctr"/>
            <a:r>
              <a:rPr lang="en-GB" sz="1600" dirty="0"/>
              <a:t>(click on the link to watch the film)</a:t>
            </a:r>
          </a:p>
        </p:txBody>
      </p:sp>
    </p:spTree>
    <p:extLst>
      <p:ext uri="{BB962C8B-B14F-4D97-AF65-F5344CB8AC3E}">
        <p14:creationId xmlns:p14="http://schemas.microsoft.com/office/powerpoint/2010/main" val="17033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9072" y="1315459"/>
            <a:ext cx="4876231" cy="4724750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266" y="2705566"/>
            <a:ext cx="5013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white"/>
                </a:solidFill>
              </a:rPr>
              <a:t>B O T </a:t>
            </a:r>
            <a:r>
              <a:rPr lang="en-GB" sz="3600" b="1" dirty="0" err="1" smtClean="0">
                <a:solidFill>
                  <a:prstClr val="white"/>
                </a:solidFill>
              </a:rPr>
              <a:t>T</a:t>
            </a:r>
            <a:r>
              <a:rPr lang="en-GB" sz="3600" b="1" dirty="0" smtClean="0">
                <a:solidFill>
                  <a:prstClr val="white"/>
                </a:solidFill>
              </a:rPr>
              <a:t> O M S  U P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</a:rPr>
              <a:t> </a:t>
            </a:r>
            <a:endParaRPr lang="en-GB" sz="12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W E E K  4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8160" y="4554613"/>
            <a:ext cx="37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  M I N U T E S </a:t>
            </a:r>
            <a:endParaRPr lang="en-GB" sz="20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CAMPAIGN 3: “</a:t>
            </a:r>
            <a:r>
              <a:rPr lang="en-GB" dirty="0" smtClean="0"/>
              <a:t>Feed </a:t>
            </a:r>
            <a:r>
              <a:rPr lang="en-GB" dirty="0"/>
              <a:t>a </a:t>
            </a:r>
            <a:r>
              <a:rPr lang="en-GB" dirty="0" smtClean="0"/>
              <a:t>Child”</a:t>
            </a:r>
            <a:endParaRPr lang="en-GB" dirty="0"/>
          </a:p>
        </p:txBody>
      </p:sp>
      <p:pic>
        <p:nvPicPr>
          <p:cNvPr id="4098" name="Picture 2" descr="http://cdn-www.drum.co.za/wp-content/uploads/2014/07/feedachilda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287" y="1864358"/>
            <a:ext cx="6385687" cy="43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65008" y="2370947"/>
            <a:ext cx="31363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hlinkClick r:id="rId3"/>
              </a:rPr>
              <a:t>A campaign highlighting food depravation amongst South African children.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1600" dirty="0"/>
              <a:t>(click on the link to watch the film)</a:t>
            </a:r>
          </a:p>
        </p:txBody>
      </p:sp>
    </p:spTree>
    <p:extLst>
      <p:ext uri="{BB962C8B-B14F-4D97-AF65-F5344CB8AC3E}">
        <p14:creationId xmlns:p14="http://schemas.microsoft.com/office/powerpoint/2010/main" val="33402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22" y="2371724"/>
            <a:ext cx="11337851" cy="3243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It is easy to see how these campaigns are trying to make people in a positive way and have good intentions. </a:t>
            </a:r>
          </a:p>
          <a:p>
            <a:pPr marL="0" indent="0">
              <a:buNone/>
            </a:pPr>
            <a:r>
              <a:rPr lang="en-GB" sz="2400" dirty="0" smtClean="0"/>
              <a:t>However, it is much harder to watch these videos with a critical eye and try and assess how it is actually a negative and reductive way to support people.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93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99" y="1262099"/>
            <a:ext cx="113378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An example of a charity aid video that has been done well can be seen here in this short video (1.38 mins) from the charity </a:t>
            </a:r>
            <a:r>
              <a:rPr lang="en-GB" sz="2400" dirty="0" smtClean="0">
                <a:hlinkClick r:id="rId2"/>
              </a:rPr>
              <a:t>War Child </a:t>
            </a:r>
            <a:r>
              <a:rPr lang="en-GB" sz="2400" dirty="0" smtClean="0"/>
              <a:t>entitled: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None/>
            </a:pPr>
            <a:r>
              <a:rPr lang="en-GB" sz="3600" b="1" dirty="0" smtClean="0">
                <a:hlinkClick r:id="rId3"/>
              </a:rPr>
              <a:t>Batman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1600" b="1" dirty="0" smtClean="0"/>
              <a:t>(Click on the hyperlink above)</a:t>
            </a:r>
            <a:endParaRPr lang="en-GB" sz="1600" b="1" dirty="0"/>
          </a:p>
        </p:txBody>
      </p:sp>
      <p:pic>
        <p:nvPicPr>
          <p:cNvPr id="1026" name="Picture 2" descr="Image result for batman war chi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16176" r="1541" b="12816"/>
          <a:stretch/>
        </p:blipFill>
        <p:spPr bwMode="auto">
          <a:xfrm>
            <a:off x="5151496" y="2477386"/>
            <a:ext cx="6002059" cy="32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750" y="3843635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After watching, talk together about the </a:t>
            </a:r>
            <a:r>
              <a:rPr lang="en-GB" sz="2400" dirty="0" smtClean="0">
                <a:latin typeface="+mj-lt"/>
              </a:rPr>
              <a:t>strategies </a:t>
            </a:r>
            <a:r>
              <a:rPr lang="en-GB" sz="2400" dirty="0">
                <a:latin typeface="+mj-lt"/>
              </a:rPr>
              <a:t>it uses and why it is effective: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76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P O S I T I V E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V O L U N T E </a:t>
            </a:r>
            <a:r>
              <a:rPr lang="en-GB" sz="2400" b="1" dirty="0" err="1" smtClean="0">
                <a:solidFill>
                  <a:prstClr val="white"/>
                </a:solidFill>
              </a:rPr>
              <a:t>E</a:t>
            </a:r>
            <a:r>
              <a:rPr lang="en-GB" sz="2400" b="1" dirty="0" smtClean="0">
                <a:solidFill>
                  <a:prstClr val="white"/>
                </a:solidFill>
              </a:rPr>
              <a:t> R I N G </a:t>
            </a:r>
            <a:endParaRPr lang="en-GB" sz="1100" b="1" dirty="0" smtClean="0">
              <a:solidFill>
                <a:prstClr val="white"/>
              </a:solidFill>
            </a:endParaRPr>
          </a:p>
          <a:p>
            <a:pPr algn="ctr"/>
            <a:endParaRPr lang="en-GB" b="1" dirty="0" smtClean="0">
              <a:solidFill>
                <a:srgbClr val="35372F"/>
              </a:solidFill>
            </a:endParaRPr>
          </a:p>
          <a:p>
            <a:pPr algn="ctr"/>
            <a:endParaRPr lang="en-GB" b="1" dirty="0">
              <a:solidFill>
                <a:srgbClr val="FEE725"/>
              </a:solidFill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</a:rPr>
              <a:t> 5  M I N U T E S </a:t>
            </a:r>
            <a:r>
              <a:rPr lang="en-GB" dirty="0" smtClean="0">
                <a:solidFill>
                  <a:srgbClr val="FEE725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126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7" y="1266063"/>
            <a:ext cx="10515600" cy="4487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Being able to travel </a:t>
            </a:r>
            <a:r>
              <a:rPr lang="en-GB" sz="2400" b="1" dirty="0"/>
              <a:t>ethically</a:t>
            </a:r>
            <a:r>
              <a:rPr lang="en-GB" sz="2400" dirty="0"/>
              <a:t> is a </a:t>
            </a:r>
            <a:r>
              <a:rPr lang="en-GB" sz="2400" dirty="0" smtClean="0"/>
              <a:t>useful (and many would argue integral) </a:t>
            </a:r>
            <a:r>
              <a:rPr lang="en-GB" sz="2400" dirty="0"/>
              <a:t>part of any </a:t>
            </a:r>
            <a:r>
              <a:rPr lang="en-GB" sz="2400" dirty="0" smtClean="0"/>
              <a:t>trip or exploration, especially when going overseas.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Beyond </a:t>
            </a:r>
            <a:r>
              <a:rPr lang="en-GB" sz="2400" dirty="0"/>
              <a:t>that, being able to volunteer in an </a:t>
            </a:r>
            <a:r>
              <a:rPr lang="en-GB" sz="2400" b="1" dirty="0"/>
              <a:t>ethical </a:t>
            </a:r>
            <a:r>
              <a:rPr lang="en-GB" sz="2400" b="1" dirty="0" smtClean="0"/>
              <a:t>and sustainable organisation</a:t>
            </a:r>
            <a:r>
              <a:rPr lang="en-GB" sz="2400" dirty="0" smtClean="0"/>
              <a:t> </a:t>
            </a:r>
            <a:r>
              <a:rPr lang="en-GB" sz="2400" dirty="0"/>
              <a:t>is perhaps the most positive type of volunteering that we can do; whether at home or </a:t>
            </a:r>
            <a:r>
              <a:rPr lang="en-GB" sz="2400" dirty="0" smtClean="0"/>
              <a:t>abroad.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http://www.picserver.org/images/highway/phrases/eth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4071938"/>
            <a:ext cx="3465066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31" y="1038289"/>
            <a:ext cx="10515600" cy="568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Volunteering time </a:t>
            </a:r>
            <a:r>
              <a:rPr lang="en-GB" sz="2400" dirty="0"/>
              <a:t>can be a very positive contribution to offer the world and it is important </a:t>
            </a:r>
            <a:r>
              <a:rPr lang="en-GB" sz="2400" dirty="0" smtClean="0"/>
              <a:t>to remember that </a:t>
            </a:r>
            <a:r>
              <a:rPr lang="en-GB" sz="2400" dirty="0"/>
              <a:t>this </a:t>
            </a:r>
            <a:r>
              <a:rPr lang="en-GB" sz="2400" dirty="0" smtClean="0"/>
              <a:t>really can be a </a:t>
            </a:r>
            <a:r>
              <a:rPr lang="en-GB" sz="2400" b="1" dirty="0"/>
              <a:t>good thing to </a:t>
            </a:r>
            <a:r>
              <a:rPr lang="en-GB" sz="2400" b="1" dirty="0" smtClean="0"/>
              <a:t>do</a:t>
            </a:r>
            <a:r>
              <a:rPr lang="en-GB" sz="2400" dirty="0" smtClean="0"/>
              <a:t>. HOWEVER it </a:t>
            </a:r>
            <a:r>
              <a:rPr lang="en-GB" sz="2400" dirty="0"/>
              <a:t>is also important </a:t>
            </a:r>
            <a:r>
              <a:rPr lang="en-GB" sz="2400" dirty="0" smtClean="0"/>
              <a:t>to </a:t>
            </a:r>
            <a:r>
              <a:rPr lang="en-GB" sz="2400" dirty="0"/>
              <a:t>understand that </a:t>
            </a:r>
            <a:r>
              <a:rPr lang="en-GB" sz="2400" dirty="0" smtClean="0"/>
              <a:t>we all have </a:t>
            </a:r>
            <a:r>
              <a:rPr lang="en-GB" sz="2400" dirty="0"/>
              <a:t>a responsibility to </a:t>
            </a:r>
            <a:r>
              <a:rPr lang="en-GB" sz="2400" b="1" dirty="0"/>
              <a:t>do it </a:t>
            </a:r>
            <a:r>
              <a:rPr lang="en-GB" sz="2400" b="1" dirty="0" smtClean="0"/>
              <a:t>well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Volunteer, Volunteerism, Volunteering,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20" y="2405190"/>
            <a:ext cx="5268214" cy="39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2531" y="2529015"/>
            <a:ext cx="5433314" cy="510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+mj-lt"/>
              </a:rPr>
              <a:t>I</a:t>
            </a:r>
            <a:r>
              <a:rPr lang="en-GB" sz="2400" dirty="0" smtClean="0">
                <a:latin typeface="+mj-lt"/>
              </a:rPr>
              <a:t>f volunteering is an option, we have a responsibility to choose a good organisation, project or company to volunteer with – a project that is both </a:t>
            </a:r>
            <a:r>
              <a:rPr lang="en-GB" sz="2400" b="1" dirty="0" smtClean="0">
                <a:solidFill>
                  <a:srgbClr val="FB23C2"/>
                </a:solidFill>
                <a:latin typeface="+mj-lt"/>
              </a:rPr>
              <a:t>ETHICAL</a:t>
            </a:r>
            <a:r>
              <a:rPr lang="en-GB" sz="2400" dirty="0" smtClean="0">
                <a:solidFill>
                  <a:srgbClr val="FB23C2"/>
                </a:solidFill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and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SUSTAINABLE</a:t>
            </a:r>
            <a:r>
              <a:rPr lang="en-GB" sz="2400" dirty="0" smtClean="0">
                <a:latin typeface="+mj-lt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+mj-lt"/>
              </a:rPr>
              <a:t>Research, planning and critical thinking are key skills here!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9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2" y="1090422"/>
            <a:ext cx="10515600" cy="5143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more information, here are a range of articles exploring some of the criteria for ethical travel as well as the importance of ethical volunteering: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2"/>
              </a:rPr>
              <a:t>Ethical Travel Guide</a:t>
            </a: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3"/>
              </a:rPr>
              <a:t>Better Volunteering Better Care Network</a:t>
            </a:r>
            <a:r>
              <a:rPr lang="en-GB" sz="2400" b="1" dirty="0" smtClean="0"/>
              <a:t> (30 articles)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4"/>
              </a:rPr>
              <a:t>Beyond the emotional fundraising adverts</a:t>
            </a: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5"/>
              </a:rPr>
              <a:t>Seven worst international aid ideas</a:t>
            </a:r>
            <a:endParaRPr lang="en-GB" sz="2400" b="1" dirty="0" smtClean="0"/>
          </a:p>
          <a:p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81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34280" y="899133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874" y="2784000"/>
            <a:ext cx="501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VOLUNTOURISM</a:t>
            </a:r>
          </a:p>
          <a:p>
            <a:pPr algn="ctr"/>
            <a:endParaRPr lang="en-GB" sz="12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T H I S </a:t>
            </a:r>
            <a:r>
              <a:rPr lang="en-GB" b="1" dirty="0">
                <a:solidFill>
                  <a:srgbClr val="FEE725"/>
                </a:solidFill>
                <a:latin typeface="Foco" panose="020B0504050202020203" pitchFamily="34" charset="0"/>
              </a:rPr>
              <a:t> </a:t>
            </a:r>
            <a:r>
              <a:rPr lang="en-GB" b="1" dirty="0" err="1" smtClean="0">
                <a:solidFill>
                  <a:srgbClr val="FEE725"/>
                </a:solidFill>
                <a:latin typeface="Foco" panose="020B0504050202020203" pitchFamily="34" charset="0"/>
              </a:rPr>
              <a:t>S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O R T  O F  L E A R N I N G  </a:t>
            </a: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C A N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’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T  W A I T </a:t>
            </a:r>
          </a:p>
        </p:txBody>
      </p:sp>
    </p:spTree>
    <p:extLst>
      <p:ext uri="{BB962C8B-B14F-4D97-AF65-F5344CB8AC3E}">
        <p14:creationId xmlns:p14="http://schemas.microsoft.com/office/powerpoint/2010/main" val="8292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29293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In this lesson, students will: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33" y="1791910"/>
            <a:ext cx="99769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Think about and discuss some of the merits </a:t>
            </a:r>
            <a:r>
              <a:rPr lang="en-GB" dirty="0" smtClean="0"/>
              <a:t>ethical volunteering and grass roots support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Understand how working </a:t>
            </a:r>
            <a:r>
              <a:rPr lang="en-GB" i="1" dirty="0"/>
              <a:t>with</a:t>
            </a:r>
            <a:r>
              <a:rPr lang="en-GB" dirty="0"/>
              <a:t> communities and local areas is key to a positive </a:t>
            </a:r>
            <a:r>
              <a:rPr lang="en-GB" dirty="0" smtClean="0"/>
              <a:t>relationship and how positive global citizenship can have positive ripple effects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Explore and unravel some of the harmful and negative stereotypes perpetuated by charity </a:t>
            </a:r>
            <a:r>
              <a:rPr lang="en-GB" dirty="0" smtClean="0"/>
              <a:t>campaigns and understand how to counteract these with ethical, sustainable approaches to aid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1" y="4971927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UNLEARN!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6307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P R E  L E S </a:t>
            </a:r>
            <a:r>
              <a:rPr lang="en-GB" sz="2400" b="1" dirty="0" err="1" smtClean="0">
                <a:solidFill>
                  <a:prstClr val="white"/>
                </a:solidFill>
              </a:rPr>
              <a:t>S</a:t>
            </a:r>
            <a:r>
              <a:rPr lang="en-GB" sz="2400" b="1" dirty="0" smtClean="0">
                <a:solidFill>
                  <a:prstClr val="white"/>
                </a:solidFill>
              </a:rPr>
              <a:t> O N </a:t>
            </a:r>
          </a:p>
          <a:p>
            <a:pPr algn="ctr"/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</a:rPr>
              <a:t>R E F L E C T I O N S </a:t>
            </a:r>
            <a:endParaRPr lang="en-GB" sz="1100" b="1" dirty="0" smtClean="0">
              <a:solidFill>
                <a:prstClr val="white"/>
              </a:solidFill>
            </a:endParaRPr>
          </a:p>
          <a:p>
            <a:pPr algn="ctr"/>
            <a:endParaRPr lang="en-GB" b="1" dirty="0" smtClean="0">
              <a:solidFill>
                <a:srgbClr val="35372F"/>
              </a:solidFill>
            </a:endParaRPr>
          </a:p>
          <a:p>
            <a:pPr algn="ctr"/>
            <a:endParaRPr lang="en-GB" b="1" dirty="0">
              <a:solidFill>
                <a:srgbClr val="FEE725"/>
              </a:solidFill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</a:rPr>
              <a:t>3 </a:t>
            </a:r>
            <a:r>
              <a:rPr lang="en-GB" dirty="0" smtClean="0">
                <a:solidFill>
                  <a:srgbClr val="FEE725"/>
                </a:solidFill>
              </a:rPr>
              <a:t>– </a:t>
            </a:r>
            <a:r>
              <a:rPr lang="en-GB" b="1" dirty="0" smtClean="0">
                <a:solidFill>
                  <a:srgbClr val="FEE725"/>
                </a:solidFill>
              </a:rPr>
              <a:t>5  M I N U T E S </a:t>
            </a:r>
            <a:r>
              <a:rPr lang="en-GB" dirty="0" smtClean="0">
                <a:solidFill>
                  <a:srgbClr val="FEE725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298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0" y="1021970"/>
            <a:ext cx="1170704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 smtClean="0">
                <a:solidFill>
                  <a:srgbClr val="3537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solidFill>
                  <a:srgbClr val="3537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200" dirty="0" smtClean="0">
              <a:solidFill>
                <a:srgbClr val="35372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35372F"/>
                </a:solidFill>
              </a:rPr>
              <a:t>What does it mean for an organisation to be “grass roots”?</a:t>
            </a:r>
            <a:endParaRPr lang="en-GB" dirty="0">
              <a:solidFill>
                <a:srgbClr val="35372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35372F"/>
                </a:solidFill>
              </a:rPr>
              <a:t>What does it mean to be an ethical organisation and an ethical volunteer?</a:t>
            </a:r>
            <a:endParaRPr lang="en-GB" dirty="0">
              <a:solidFill>
                <a:srgbClr val="35372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35372F"/>
                </a:solidFill>
              </a:rPr>
              <a:t>How can we learn to practice global citizenship through ethical travel, tourism and volunteering?</a:t>
            </a:r>
            <a:endParaRPr lang="en-GB" dirty="0">
              <a:solidFill>
                <a:srgbClr val="35372F"/>
              </a:solidFill>
            </a:endParaRPr>
          </a:p>
          <a:p>
            <a:pPr marL="914405" lvl="2" indent="0">
              <a:buNone/>
            </a:pPr>
            <a:endParaRPr lang="en-GB" sz="2400" dirty="0">
              <a:solidFill>
                <a:srgbClr val="35372F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B O T </a:t>
            </a:r>
            <a:r>
              <a:rPr lang="en-GB" sz="2400" b="1" dirty="0" err="1" smtClean="0">
                <a:solidFill>
                  <a:prstClr val="white"/>
                </a:solidFill>
              </a:rPr>
              <a:t>T</a:t>
            </a:r>
            <a:r>
              <a:rPr lang="en-GB" sz="2400" b="1" dirty="0" smtClean="0">
                <a:solidFill>
                  <a:prstClr val="white"/>
                </a:solidFill>
              </a:rPr>
              <a:t> O M S  U P </a:t>
            </a:r>
            <a:endParaRPr lang="en-GB" sz="1100" b="1" dirty="0" smtClean="0">
              <a:solidFill>
                <a:prstClr val="white"/>
              </a:solidFill>
            </a:endParaRPr>
          </a:p>
          <a:p>
            <a:pPr algn="ctr"/>
            <a:endParaRPr lang="en-GB" b="1" dirty="0" smtClean="0">
              <a:solidFill>
                <a:srgbClr val="35372F"/>
              </a:solidFill>
            </a:endParaRPr>
          </a:p>
          <a:p>
            <a:pPr algn="ctr"/>
            <a:endParaRPr lang="en-GB" b="1" dirty="0">
              <a:solidFill>
                <a:srgbClr val="FEE725"/>
              </a:solidFill>
            </a:endParaRPr>
          </a:p>
          <a:p>
            <a:pPr algn="ctr"/>
            <a:r>
              <a:rPr lang="en-GB" b="1" dirty="0">
                <a:solidFill>
                  <a:srgbClr val="FEE725"/>
                </a:solidFill>
              </a:rPr>
              <a:t>1</a:t>
            </a:r>
            <a:r>
              <a:rPr lang="en-GB" b="1" dirty="0" smtClean="0">
                <a:solidFill>
                  <a:srgbClr val="FEE725"/>
                </a:solidFill>
              </a:rPr>
              <a:t> 5  M I N U T E S </a:t>
            </a:r>
            <a:r>
              <a:rPr lang="en-GB" dirty="0" smtClean="0">
                <a:solidFill>
                  <a:srgbClr val="FEE725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323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6143" y="1137798"/>
            <a:ext cx="11149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+mj-lt"/>
              </a:rPr>
              <a:t>Watch the </a:t>
            </a:r>
            <a:r>
              <a:rPr lang="en-GB" sz="2400" dirty="0" smtClean="0">
                <a:latin typeface="+mj-lt"/>
              </a:rPr>
              <a:t>short music video </a:t>
            </a:r>
            <a:r>
              <a:rPr lang="en-GB" sz="2400" dirty="0">
                <a:latin typeface="+mj-lt"/>
              </a:rPr>
              <a:t>(4.40mins) made </a:t>
            </a:r>
            <a:r>
              <a:rPr lang="en-GB" sz="2400" dirty="0" smtClean="0">
                <a:latin typeface="+mj-lt"/>
              </a:rPr>
              <a:t>by </a:t>
            </a:r>
            <a:r>
              <a:rPr lang="en-GB" sz="2400" dirty="0" smtClean="0">
                <a:latin typeface="+mj-lt"/>
                <a:hlinkClick r:id="rId2"/>
              </a:rPr>
              <a:t>Ugandan Microfinance organisation SYPO </a:t>
            </a:r>
            <a:r>
              <a:rPr lang="en-GB" sz="2400" dirty="0" smtClean="0">
                <a:latin typeface="+mj-lt"/>
              </a:rPr>
              <a:t>entitled:</a:t>
            </a:r>
            <a:endParaRPr lang="en-GB" sz="2400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6143" y="2049589"/>
            <a:ext cx="539800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4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Price Tag</a:t>
            </a:r>
            <a:endParaRPr lang="en-GB" altLang="en-US" sz="4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the link above for the hyperlink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i.ytimg.com/vi/I-KBT-ZkhTE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98" y="2542032"/>
            <a:ext cx="6129642" cy="3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0583" y="2030751"/>
            <a:ext cx="47884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following: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Picture 2" descr="https://i.ytimg.com/vi/I-KBT-ZkhT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2" y="1846085"/>
            <a:ext cx="6129642" cy="3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8025" y="939800"/>
            <a:ext cx="4876800" cy="5216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In some cases this sort of aid is actually disrespecting the cultural values, traditions and human dignity</a:t>
            </a:r>
            <a:r>
              <a:rPr lang="en-GB" sz="2400" dirty="0"/>
              <a:t> </a:t>
            </a:r>
            <a:r>
              <a:rPr lang="en-GB" sz="2400" dirty="0" smtClean="0"/>
              <a:t>of the people they are trying to “help”.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146" name="Picture 2" descr="https://cdn.pixabay.com/photo/2013/01/02/17/08/hierarchy-73338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" b="-70"/>
          <a:stretch/>
        </p:blipFill>
        <p:spPr bwMode="auto">
          <a:xfrm>
            <a:off x="4441827" y="0"/>
            <a:ext cx="38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33375" y="787240"/>
            <a:ext cx="5143500" cy="607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+mj-lt"/>
              </a:rPr>
              <a:t>Organisations that offer aid through “top-down” action are often failing to listen to the needs of the community.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+mj-lt"/>
              </a:rPr>
              <a:t>Some charities work by “deciding” what an area or a community might need, and then working to give this to them, rather than actually </a:t>
            </a:r>
            <a:r>
              <a:rPr lang="en-GB" sz="2400" i="1" dirty="0" smtClean="0">
                <a:latin typeface="+mj-lt"/>
              </a:rPr>
              <a:t>asking first</a:t>
            </a:r>
            <a:r>
              <a:rPr lang="en-GB" sz="2400" dirty="0" smtClean="0">
                <a:latin typeface="+mj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Custom 4">
      <a:dk1>
        <a:srgbClr val="35372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35372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1149</Words>
  <Application>Microsoft Office PowerPoint</Application>
  <PresentationFormat>Widescreen</PresentationFormat>
  <Paragraphs>120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Foco</vt:lpstr>
      <vt:lpstr>Tahoma</vt:lpstr>
      <vt:lpstr>Times New Roman</vt:lpstr>
      <vt:lpstr>2_Office Theme</vt:lpstr>
      <vt:lpstr>1_Office Theme</vt:lpstr>
      <vt:lpstr>PowerPoint Presentation</vt:lpstr>
      <vt:lpstr>PowerPoint Presentation</vt:lpstr>
      <vt:lpstr>In this lesson, students will: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 1: “Street King”</vt:lpstr>
      <vt:lpstr>CAMPAIGN 2: “We can’t make it sexy”</vt:lpstr>
      <vt:lpstr>CAMPAIGN 3: “Feed a Child”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307</cp:revision>
  <dcterms:created xsi:type="dcterms:W3CDTF">2016-10-17T21:56:29Z</dcterms:created>
  <dcterms:modified xsi:type="dcterms:W3CDTF">2018-09-22T20:53:24Z</dcterms:modified>
</cp:coreProperties>
</file>