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393" r:id="rId3"/>
    <p:sldId id="394" r:id="rId4"/>
    <p:sldId id="294" r:id="rId5"/>
    <p:sldId id="395" r:id="rId6"/>
    <p:sldId id="263" r:id="rId7"/>
    <p:sldId id="401" r:id="rId8"/>
    <p:sldId id="397" r:id="rId9"/>
    <p:sldId id="398" r:id="rId10"/>
    <p:sldId id="400" r:id="rId11"/>
    <p:sldId id="402" r:id="rId12"/>
    <p:sldId id="286" r:id="rId13"/>
    <p:sldId id="306" r:id="rId14"/>
    <p:sldId id="403" r:id="rId15"/>
    <p:sldId id="345" r:id="rId16"/>
    <p:sldId id="346" r:id="rId17"/>
    <p:sldId id="369" r:id="rId18"/>
    <p:sldId id="411" r:id="rId19"/>
    <p:sldId id="358" r:id="rId20"/>
    <p:sldId id="360" r:id="rId21"/>
    <p:sldId id="412" r:id="rId22"/>
    <p:sldId id="3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2"/>
    <a:srgbClr val="F9FCD0"/>
    <a:srgbClr val="FB23C2"/>
    <a:srgbClr val="3F8892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01/03/2018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9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22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4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/>
              <a:t>01/03/2018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/>
              <a:t>01/03/2018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>
            <a:lvl1pPr>
              <a:defRPr b="0">
                <a:latin typeface="+mj-lt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2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4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7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51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9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4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68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/>
                </a:solidFill>
              </a:rPr>
              <a:pPr/>
              <a:t>01/03/2018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8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4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1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70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89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09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0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/>
              <a:t>01/03/2018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9730"/>
            <a:ext cx="10925175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0925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50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 smtClean="0">
                <a:solidFill>
                  <a:srgbClr val="252823"/>
                </a:solidFill>
                <a:latin typeface="+mj-lt"/>
                <a:cs typeface="Foco"/>
              </a:rPr>
              <a:t>TOPIC: </a:t>
            </a:r>
            <a:r>
              <a:rPr lang="en-US" sz="1200" b="1" i="0" dirty="0" smtClean="0">
                <a:solidFill>
                  <a:srgbClr val="252823"/>
                </a:solidFill>
                <a:latin typeface="+mj-lt"/>
                <a:cs typeface="Foco"/>
              </a:rPr>
              <a:t>SOCIAL MEDIA</a:t>
            </a:r>
            <a:endParaRPr lang="en-US" sz="1200" b="1" dirty="0">
              <a:solidFill>
                <a:srgbClr val="252823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+mj-lt"/>
              </a:rPr>
              <a:t>COPYRIGHT@2018 </a:t>
            </a:r>
            <a:r>
              <a:rPr lang="en-US" sz="1200" baseline="0" dirty="0" smtClean="0">
                <a:solidFill>
                  <a:srgbClr val="252823"/>
                </a:solidFill>
                <a:latin typeface="+mj-lt"/>
              </a:rPr>
              <a:t>THOUGHTBOX EDUCATION</a:t>
            </a:r>
            <a:endParaRPr lang="en-US" sz="1200" dirty="0">
              <a:solidFill>
                <a:srgbClr val="252823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118" y="504420"/>
            <a:ext cx="11330414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117" y="1764536"/>
            <a:ext cx="113304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615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SOCIAL MEDIA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ppg_2nGo54" TargetMode="External"/><Relationship Id="rId2" Type="http://schemas.openxmlformats.org/officeDocument/2006/relationships/hyperlink" Target="https://www.uea.ac.uk/international-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IEnQ5V6Yc" TargetMode="External"/><Relationship Id="rId2" Type="http://schemas.openxmlformats.org/officeDocument/2006/relationships/hyperlink" Target="http://ericpickersgill.com/Remov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ewIEnQ5V6Y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aWJ72x1rI" TargetMode="External"/><Relationship Id="rId2" Type="http://schemas.openxmlformats.org/officeDocument/2006/relationships/hyperlink" Target="https://epipheo.com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547" y="2432570"/>
            <a:ext cx="46596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SOCIAL MEDIA</a:t>
            </a:r>
            <a:endParaRPr lang="en-GB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EE725"/>
                </a:solidFill>
              </a:rPr>
              <a:t>CULTURAL IDENTITY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6338" y="4292778"/>
            <a:ext cx="371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Y9&amp;10  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2800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GB" sz="28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8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44" y="179510"/>
            <a:ext cx="798136" cy="3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bg2">
              <a:lumMod val="10000"/>
              <a:alpha val="2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8021" y="3863340"/>
            <a:ext cx="3789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P O W E R  T O  </a:t>
            </a:r>
          </a:p>
          <a:p>
            <a:pPr algn="ctr"/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C H A N G E  T H E  W O R L D </a:t>
            </a: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</a:t>
            </a: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0 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943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12292" y="1492331"/>
            <a:ext cx="10567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Watch the short video (3.36 mins) made by the </a:t>
            </a:r>
            <a:r>
              <a:rPr lang="en-GB" sz="2400" u="sng" dirty="0">
                <a:latin typeface="+mj-lt"/>
                <a:hlinkClick r:id="rId2"/>
              </a:rPr>
              <a:t>School of International Development</a:t>
            </a:r>
            <a:r>
              <a:rPr lang="en-GB" sz="2400" dirty="0">
                <a:latin typeface="+mj-lt"/>
              </a:rPr>
              <a:t> at the University of East Anglia entitled</a:t>
            </a:r>
            <a:endParaRPr lang="en-GB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en-GB" sz="3200" b="1" u="sng" dirty="0" smtClean="0">
                <a:latin typeface="+mj-lt"/>
                <a:hlinkClick r:id="rId3"/>
              </a:rPr>
              <a:t>Does Social Media have</a:t>
            </a:r>
          </a:p>
          <a:p>
            <a:r>
              <a:rPr lang="en-GB" sz="3200" b="1" u="sng" dirty="0">
                <a:latin typeface="+mj-lt"/>
                <a:hlinkClick r:id="rId3"/>
              </a:rPr>
              <a:t>t</a:t>
            </a:r>
            <a:r>
              <a:rPr lang="en-GB" sz="3200" b="1" u="sng" dirty="0" smtClean="0">
                <a:latin typeface="+mj-lt"/>
                <a:hlinkClick r:id="rId3"/>
              </a:rPr>
              <a:t>he power to change</a:t>
            </a:r>
          </a:p>
          <a:p>
            <a:r>
              <a:rPr lang="en-GB" sz="3200" b="1" u="sng" dirty="0">
                <a:latin typeface="+mj-lt"/>
                <a:hlinkClick r:id="rId3"/>
              </a:rPr>
              <a:t>t</a:t>
            </a:r>
            <a:r>
              <a:rPr lang="en-GB" sz="3200" b="1" u="sng" dirty="0" smtClean="0">
                <a:latin typeface="+mj-lt"/>
                <a:hlinkClick r:id="rId3"/>
              </a:rPr>
              <a:t>he world?</a:t>
            </a:r>
            <a:endParaRPr lang="en-GB" sz="3200" b="1" u="sng" dirty="0" smtClean="0">
              <a:latin typeface="+mj-lt"/>
            </a:endParaRPr>
          </a:p>
          <a:p>
            <a:r>
              <a:rPr lang="en-GB" alt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the link above for the </a:t>
            </a:r>
            <a:r>
              <a:rPr lang="en-GB" alt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hyperlink</a:t>
            </a:r>
            <a:endParaRPr lang="en-GB" sz="2000" dirty="0"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09" y="2834214"/>
            <a:ext cx="4118546" cy="25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2609" y="2097729"/>
            <a:ext cx="47884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56" y="1945542"/>
            <a:ext cx="4990274" cy="30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975" y="1287500"/>
            <a:ext cx="3326727" cy="332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0871" y="2009806"/>
            <a:ext cx="2660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Is the spread of Social Media a positive addition to our lives? Why?</a:t>
            </a:r>
            <a:endParaRPr lang="en-GB" sz="2400" dirty="0">
              <a:solidFill>
                <a:schemeClr val="bg1"/>
              </a:solidFill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74" y="933197"/>
            <a:ext cx="3015601" cy="3015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851" y="1534035"/>
            <a:ext cx="2394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Why do you think that Social Media has become so popular across the world?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01" y="1780431"/>
            <a:ext cx="3188099" cy="318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17598" y="2503531"/>
            <a:ext cx="2640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What are some of the barriers that exist to using Social Media?</a:t>
            </a:r>
            <a:endParaRPr lang="en-GB" sz="2400" dirty="0">
              <a:solidFill>
                <a:schemeClr val="bg1"/>
              </a:solidFill>
              <a:latin typeface="+mj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2" y="1115568"/>
            <a:ext cx="10515600" cy="506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1. Refresh </a:t>
            </a:r>
            <a:r>
              <a:rPr lang="en-GB" sz="2400" dirty="0"/>
              <a:t>students with some of the ideas raised in the film and ask them to think about the positive and negative ripple effects </a:t>
            </a:r>
            <a:r>
              <a:rPr lang="en-GB" sz="2400" dirty="0" smtClean="0"/>
              <a:t>that social </a:t>
            </a:r>
            <a:r>
              <a:rPr lang="en-GB" sz="2400" dirty="0"/>
              <a:t>m</a:t>
            </a:r>
            <a:r>
              <a:rPr lang="en-GB" sz="2400" dirty="0" smtClean="0"/>
              <a:t>edia is causing across the world.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2. Now split </a:t>
            </a:r>
            <a:r>
              <a:rPr lang="en-GB" sz="2400" dirty="0"/>
              <a:t>the class up into small groups </a:t>
            </a:r>
            <a:r>
              <a:rPr lang="en-GB" sz="2400" dirty="0" smtClean="0"/>
              <a:t>(around three </a:t>
            </a:r>
            <a:r>
              <a:rPr lang="en-GB" sz="2400" dirty="0"/>
              <a:t>or </a:t>
            </a:r>
            <a:r>
              <a:rPr lang="en-GB" sz="2400" dirty="0" smtClean="0"/>
              <a:t>four students per group) </a:t>
            </a:r>
            <a:r>
              <a:rPr lang="en-GB" sz="2400" dirty="0"/>
              <a:t>and give each group one of the </a:t>
            </a:r>
            <a:r>
              <a:rPr lang="en-GB" sz="2400" dirty="0" smtClean="0"/>
              <a:t>statements about </a:t>
            </a:r>
            <a:r>
              <a:rPr lang="en-GB" sz="2400" dirty="0"/>
              <a:t>the </a:t>
            </a:r>
            <a:r>
              <a:rPr lang="en-GB" sz="2400" dirty="0" smtClean="0"/>
              <a:t>potential for </a:t>
            </a:r>
            <a:r>
              <a:rPr lang="en-GB" sz="2400" dirty="0"/>
              <a:t>s</a:t>
            </a:r>
            <a:r>
              <a:rPr lang="en-GB" sz="2400" dirty="0" smtClean="0"/>
              <a:t>ocial </a:t>
            </a:r>
            <a:r>
              <a:rPr lang="en-GB" sz="2400" dirty="0"/>
              <a:t>m</a:t>
            </a:r>
            <a:r>
              <a:rPr lang="en-GB" sz="2400" dirty="0" smtClean="0"/>
              <a:t>edia to change the world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3. Ask </a:t>
            </a:r>
            <a:r>
              <a:rPr lang="en-GB" sz="2400" dirty="0"/>
              <a:t>them to note down ways in which this is </a:t>
            </a:r>
            <a:r>
              <a:rPr lang="en-GB" sz="2400" b="1" dirty="0"/>
              <a:t>positive</a:t>
            </a:r>
            <a:r>
              <a:rPr lang="en-GB" sz="2400" dirty="0"/>
              <a:t> </a:t>
            </a:r>
            <a:r>
              <a:rPr lang="en-GB" sz="2400" dirty="0" smtClean="0"/>
              <a:t>addition to our societies.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6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29" y="333359"/>
            <a:ext cx="11357344" cy="119095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Social Media can help to: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022" y="1524317"/>
            <a:ext cx="11337851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Create </a:t>
            </a:r>
            <a:r>
              <a:rPr lang="en-GB" b="1" dirty="0"/>
              <a:t>a digital global </a:t>
            </a:r>
            <a:r>
              <a:rPr lang="en-GB" b="1" dirty="0" smtClean="0"/>
              <a:t>village!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Distribute </a:t>
            </a:r>
            <a:r>
              <a:rPr lang="en-GB" b="1" dirty="0"/>
              <a:t>vital information about </a:t>
            </a:r>
            <a:r>
              <a:rPr lang="en-GB" b="1" dirty="0" smtClean="0"/>
              <a:t>health!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Increase </a:t>
            </a:r>
            <a:r>
              <a:rPr lang="en-GB" b="1" dirty="0"/>
              <a:t>opportunities for global </a:t>
            </a:r>
            <a:r>
              <a:rPr lang="en-GB" b="1" dirty="0" smtClean="0"/>
              <a:t>education!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Allow </a:t>
            </a:r>
            <a:r>
              <a:rPr lang="en-GB" b="1" dirty="0"/>
              <a:t>people to report other people’s </a:t>
            </a:r>
            <a:r>
              <a:rPr lang="en-GB" b="1" dirty="0" smtClean="0"/>
              <a:t>activities! 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Influence </a:t>
            </a:r>
            <a:r>
              <a:rPr lang="en-GB" b="1" dirty="0"/>
              <a:t>the media through people’s opinions and </a:t>
            </a:r>
            <a:r>
              <a:rPr lang="en-GB" b="1" dirty="0" smtClean="0"/>
              <a:t>blogs!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Connect </a:t>
            </a:r>
            <a:r>
              <a:rPr lang="en-GB" b="1" dirty="0"/>
              <a:t>people within interest </a:t>
            </a:r>
            <a:r>
              <a:rPr lang="en-GB" b="1" dirty="0" smtClean="0"/>
              <a:t>groups!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Encourage </a:t>
            </a:r>
            <a:r>
              <a:rPr lang="en-GB" b="1" dirty="0"/>
              <a:t>cross-cultural </a:t>
            </a:r>
            <a:r>
              <a:rPr lang="en-GB" b="1" dirty="0" smtClean="0"/>
              <a:t>conversations!</a:t>
            </a:r>
            <a:endParaRPr lang="en-GB" b="1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Mobilise </a:t>
            </a:r>
            <a:r>
              <a:rPr lang="en-GB" b="1" dirty="0"/>
              <a:t>people to come together and take </a:t>
            </a:r>
            <a:r>
              <a:rPr lang="en-GB" b="1" dirty="0" smtClean="0"/>
              <a:t>action!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5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642" y="1359408"/>
            <a:ext cx="11445238" cy="5061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After thinking about and discussing the </a:t>
            </a:r>
            <a:r>
              <a:rPr lang="en-GB" sz="2400" b="1" dirty="0" smtClean="0"/>
              <a:t>positives</a:t>
            </a:r>
            <a:r>
              <a:rPr lang="en-GB" sz="2400" dirty="0" smtClean="0"/>
              <a:t> of this role, now ask students to think about some of the </a:t>
            </a:r>
            <a:r>
              <a:rPr lang="en-GB" sz="2400" b="1" dirty="0" smtClean="0"/>
              <a:t>negatives or problems</a:t>
            </a:r>
            <a:r>
              <a:rPr lang="en-GB" sz="2400" dirty="0" smtClean="0"/>
              <a:t> that this idea may bring to our societies.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Share thoughts with the class and discuss together.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09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bg2">
              <a:lumMod val="10000"/>
              <a:alpha val="2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8021" y="3863340"/>
            <a:ext cx="3789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S O  C L O S E  A N D  Y E T  </a:t>
            </a:r>
          </a:p>
          <a:p>
            <a:pPr algn="ctr"/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S O  F A R  </a:t>
            </a: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</a:t>
            </a:r>
          </a:p>
          <a:p>
            <a:pPr algn="ctr"/>
            <a:r>
              <a:rPr lang="en-GB" b="1" dirty="0">
                <a:solidFill>
                  <a:srgbClr val="FEE725"/>
                </a:solidFill>
                <a:latin typeface="Foco" panose="020B0504050202020203" pitchFamily="34" charset="0"/>
              </a:rPr>
              <a:t>1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 0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073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2" y="951746"/>
            <a:ext cx="1125219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416560" y="0"/>
            <a:ext cx="203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731" y="1448397"/>
            <a:ext cx="11627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Watch this short video (3.09 mins) put together by ThoughtBox using images from photographer </a:t>
            </a:r>
            <a:r>
              <a:rPr lang="en-GB" sz="2800" u="sng" dirty="0">
                <a:latin typeface="+mj-lt"/>
                <a:hlinkClick r:id="rId2"/>
              </a:rPr>
              <a:t>Eric </a:t>
            </a:r>
            <a:r>
              <a:rPr lang="en-GB" sz="2800" u="sng" dirty="0" err="1">
                <a:latin typeface="+mj-lt"/>
                <a:hlinkClick r:id="rId2"/>
              </a:rPr>
              <a:t>Pickersgall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entitled:</a:t>
            </a:r>
          </a:p>
          <a:p>
            <a:r>
              <a:rPr lang="en-GB" sz="3600" b="1" u="sng" dirty="0" smtClean="0">
                <a:latin typeface="+mj-lt"/>
                <a:hlinkClick r:id="rId3"/>
              </a:rPr>
              <a:t>Removed</a:t>
            </a:r>
            <a:endParaRPr lang="en-GB" sz="3600" b="1" u="sng" dirty="0" smtClean="0">
              <a:latin typeface="+mj-lt"/>
            </a:endParaRPr>
          </a:p>
          <a:p>
            <a:endParaRPr lang="en-GB" sz="3600" b="1" u="sng" dirty="0" smtClean="0">
              <a:latin typeface="+mj-lt"/>
            </a:endParaRPr>
          </a:p>
          <a:p>
            <a:r>
              <a:rPr lang="en-GB" altLang="en-US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the link above for the </a:t>
            </a:r>
            <a:r>
              <a:rPr lang="en-GB" altLang="en-US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hyperlink</a:t>
            </a:r>
            <a:endParaRPr lang="en-GB" sz="2400" dirty="0">
              <a:latin typeface="+mj-lt"/>
            </a:endParaRPr>
          </a:p>
        </p:txBody>
      </p:sp>
      <p:pic>
        <p:nvPicPr>
          <p:cNvPr id="10" name="Picture 9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602559"/>
            <a:ext cx="4601870" cy="27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2609" y="1913063"/>
            <a:ext cx="47884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767840"/>
            <a:ext cx="552399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6180" y="2731125"/>
            <a:ext cx="4659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alibri Light" panose="020F0302020204030204"/>
              </a:rPr>
              <a:t>T O  I N F I N I T Y  A N D  </a:t>
            </a:r>
          </a:p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Calibri Light" panose="020F0302020204030204"/>
              </a:rPr>
              <a:t>B E Y O N D  </a:t>
            </a:r>
          </a:p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W E </a:t>
            </a:r>
            <a:r>
              <a:rPr lang="en-GB" sz="2400" b="1" dirty="0" err="1" smtClean="0">
                <a:solidFill>
                  <a:srgbClr val="FEE725"/>
                </a:solidFill>
              </a:rPr>
              <a:t>E</a:t>
            </a:r>
            <a:r>
              <a:rPr lang="en-GB" sz="2400" b="1" dirty="0" smtClean="0">
                <a:solidFill>
                  <a:srgbClr val="FEE725"/>
                </a:solidFill>
              </a:rPr>
              <a:t> </a:t>
            </a:r>
            <a:r>
              <a:rPr lang="en-GB" sz="2400" b="1" smtClean="0">
                <a:solidFill>
                  <a:srgbClr val="FEE725"/>
                </a:solidFill>
              </a:rPr>
              <a:t>K   4</a:t>
            </a:r>
            <a:endParaRPr lang="en-GB" sz="2400" b="1" dirty="0" smtClean="0">
              <a:solidFill>
                <a:srgbClr val="FEE72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6971" y="4671547"/>
            <a:ext cx="37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 MINUTES</a:t>
            </a:r>
            <a:endParaRPr lang="en-GB" sz="20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6799525" y="4837196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5307659" y="4837196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44" y="179510"/>
            <a:ext cx="798136" cy="3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975" y="1287500"/>
            <a:ext cx="3326727" cy="332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0871" y="1886999"/>
            <a:ext cx="2660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What might the photographer Erik </a:t>
            </a:r>
            <a:r>
              <a:rPr lang="en-GB" sz="2400" dirty="0" err="1">
                <a:latin typeface="+mj-lt"/>
              </a:rPr>
              <a:t>Pickersgall</a:t>
            </a:r>
            <a:r>
              <a:rPr lang="en-GB" sz="2400" dirty="0">
                <a:latin typeface="+mj-lt"/>
              </a:rPr>
              <a:t> be trying to show with this project do you think?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74" y="933197"/>
            <a:ext cx="3015601" cy="3015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0434" y="1840832"/>
            <a:ext cx="2394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What do these images make you think about?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01" y="2000540"/>
            <a:ext cx="3188099" cy="318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58716" y="2675235"/>
            <a:ext cx="2640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Do think that we are becoming more or less connected through our use of social media? Why? </a:t>
            </a:r>
          </a:p>
        </p:txBody>
      </p:sp>
    </p:spTree>
    <p:extLst>
      <p:ext uri="{BB962C8B-B14F-4D97-AF65-F5344CB8AC3E}">
        <p14:creationId xmlns:p14="http://schemas.microsoft.com/office/powerpoint/2010/main" val="3778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547" y="2432570"/>
            <a:ext cx="46596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SOCIAL MEDIA</a:t>
            </a:r>
            <a:endParaRPr lang="en-GB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EE725"/>
                </a:solidFill>
              </a:rPr>
              <a:t>CULTURAL IDENTITY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6336" y="4995157"/>
            <a:ext cx="371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 SORT OF LEARNING</a:t>
            </a:r>
          </a:p>
          <a:p>
            <a:pPr algn="ctr"/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CAN’T WAIT</a:t>
            </a:r>
            <a:endParaRPr lang="en-GB" sz="20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80" y="379916"/>
            <a:ext cx="1222156" cy="4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1839469"/>
            <a:ext cx="9204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Think about and discuss the role that technology plays in our daily lives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Understand how our use of technology is a choice and we need to become wise in our decision making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Explore and unravel the impact that technology is having on our lives in ways that we may not think about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42690" y="1565339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2690" y="3025543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690" y="4485747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862" y="4918764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UNLEARN!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5655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bg2">
              <a:lumMod val="10000"/>
              <a:alpha val="2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9443" y="4229100"/>
            <a:ext cx="36209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P R E </a:t>
            </a:r>
            <a:r>
              <a:rPr lang="en-GB" sz="2400" dirty="0" smtClean="0">
                <a:solidFill>
                  <a:prstClr val="white"/>
                </a:solidFill>
                <a:latin typeface="Foco" panose="020B0504050202020203" pitchFamily="34" charset="0"/>
              </a:rPr>
              <a:t>–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L E S S O N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E F L E C T I O N S 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3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098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1453896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 (maybe write them up or read them aloud and ask students to think about their own responses):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 smtClean="0"/>
              <a:t>How reliant are we becoming on Social Media and is this a good thing</a:t>
            </a:r>
            <a:r>
              <a:rPr lang="en-GB" sz="2400" b="1" dirty="0" smtClean="0"/>
              <a:t>?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 smtClean="0"/>
              <a:t>Are we able to stay in control of the technology that we are using</a:t>
            </a:r>
            <a:r>
              <a:rPr lang="en-GB" sz="2400" b="1" dirty="0" smtClean="0"/>
              <a:t>?</a:t>
            </a:r>
            <a:endParaRPr lang="en-GB" sz="2400" dirty="0"/>
          </a:p>
          <a:p>
            <a:pPr marL="514350" lvl="0" indent="-514350">
              <a:buFont typeface="+mj-lt"/>
              <a:buAutoNum type="arabicPeriod"/>
            </a:pPr>
            <a:r>
              <a:rPr lang="en-GB" sz="2400" b="1" dirty="0"/>
              <a:t>Can we learn to use Social Media in a way to bring about social change?</a:t>
            </a:r>
            <a:endParaRPr lang="en-GB" sz="2400" dirty="0"/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2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81510"/>
          </a:xfrm>
          <a:prstGeom prst="rect">
            <a:avLst/>
          </a:prstGeom>
          <a:solidFill>
            <a:srgbClr val="AA168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bg2">
              <a:lumMod val="10000"/>
              <a:alpha val="26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2461" y="3893820"/>
            <a:ext cx="3620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A K E  A  L O </a:t>
            </a:r>
            <a:r>
              <a:rPr lang="en-GB" sz="2300" b="1" dirty="0" err="1" smtClean="0">
                <a:solidFill>
                  <a:prstClr val="white"/>
                </a:solidFill>
                <a:latin typeface="Foco" panose="020B0504050202020203" pitchFamily="34" charset="0"/>
              </a:rPr>
              <a:t>O</a:t>
            </a:r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K  </a:t>
            </a:r>
          </a:p>
          <a:p>
            <a:pPr algn="ctr"/>
            <a:r>
              <a:rPr lang="en-GB" sz="23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I N S I D E  Y O U R  B R A I N </a:t>
            </a: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0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439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4484" y="2089919"/>
            <a:ext cx="114508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Watch the </a:t>
            </a:r>
            <a:r>
              <a:rPr lang="en-GB" sz="24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short film (3.53 mins</a:t>
            </a:r>
            <a:r>
              <a:rPr lang="en-GB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4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made by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Ephipheo</a:t>
            </a:r>
            <a:r>
              <a:rPr lang="en-GB" sz="24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entitled:</a:t>
            </a:r>
          </a:p>
          <a:p>
            <a:endParaRPr lang="en-GB" sz="20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GB" sz="3200" b="1" u="sng" dirty="0" smtClean="0">
                <a:solidFill>
                  <a:prstClr val="black"/>
                </a:solidFill>
                <a:latin typeface="+mj-lt"/>
                <a:hlinkClick r:id="rId3"/>
              </a:rPr>
              <a:t>What the internet is doing </a:t>
            </a:r>
          </a:p>
          <a:p>
            <a:r>
              <a:rPr lang="en-GB" sz="3200" b="1" u="sng" dirty="0" smtClean="0">
                <a:solidFill>
                  <a:prstClr val="black"/>
                </a:solidFill>
                <a:latin typeface="+mj-lt"/>
                <a:hlinkClick r:id="rId3"/>
              </a:rPr>
              <a:t>to our brains</a:t>
            </a:r>
            <a:endParaRPr lang="en-GB" sz="3200" b="1" u="sng" dirty="0" smtClean="0">
              <a:solidFill>
                <a:prstClr val="black"/>
              </a:solidFill>
              <a:latin typeface="+mj-lt"/>
            </a:endParaRPr>
          </a:p>
          <a:p>
            <a:r>
              <a:rPr lang="en-GB" altLang="en-US" sz="1400" b="1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4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the link above for the </a:t>
            </a:r>
            <a:r>
              <a:rPr lang="en-GB" altLang="en-US" sz="1400" b="1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hyperlink</a:t>
            </a:r>
            <a:endParaRPr lang="en-GB" sz="2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0" name="Picture 9" descr="https://i.ytimg.com/vi/cKaWJ72x1rI/maxresdefaul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5755"/>
          <a:stretch/>
        </p:blipFill>
        <p:spPr bwMode="auto">
          <a:xfrm>
            <a:off x="7205647" y="2519680"/>
            <a:ext cx="4331795" cy="3416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1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250665" y="2180025"/>
            <a:ext cx="47884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consider the following questions:</a:t>
            </a:r>
            <a:endParaRPr lang="en-GB" altLang="en-US" sz="4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3" name="Picture 12" descr="https://i.ytimg.com/vi/cKaWJ72x1rI/maxresdefaul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5755"/>
          <a:stretch/>
        </p:blipFill>
        <p:spPr bwMode="auto">
          <a:xfrm>
            <a:off x="1468244" y="1610367"/>
            <a:ext cx="5153953" cy="364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7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975" y="1287500"/>
            <a:ext cx="3326727" cy="332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0871" y="2009806"/>
            <a:ext cx="2660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Are there thoughts or ideas in this film that </a:t>
            </a:r>
            <a:r>
              <a:rPr lang="en-GB" sz="2400" dirty="0" smtClean="0">
                <a:latin typeface="+mj-lt"/>
              </a:rPr>
              <a:t>you found inspiring, engaging or useful? Why</a:t>
            </a:r>
            <a:endParaRPr lang="en-GB" sz="2400" dirty="0">
              <a:latin typeface="+mj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74" y="933197"/>
            <a:ext cx="3015601" cy="3015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0434" y="1849100"/>
            <a:ext cx="2394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 Do you recognise any of your own behaviour here? 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4701" y="1849100"/>
            <a:ext cx="3188099" cy="318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17598" y="2503531"/>
            <a:ext cx="2640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Are there thoughts or ideas in this film that you </a:t>
            </a:r>
            <a:r>
              <a:rPr lang="en-GB" sz="2400" dirty="0" smtClean="0">
                <a:latin typeface="+mj-lt"/>
              </a:rPr>
              <a:t>found inspiring useless  or absurd</a:t>
            </a:r>
            <a:r>
              <a:rPr lang="en-GB" sz="2400" dirty="0">
                <a:latin typeface="+mj-lt"/>
              </a:rPr>
              <a:t>? Why?</a:t>
            </a:r>
          </a:p>
        </p:txBody>
      </p:sp>
    </p:spTree>
    <p:extLst>
      <p:ext uri="{BB962C8B-B14F-4D97-AF65-F5344CB8AC3E}">
        <p14:creationId xmlns:p14="http://schemas.microsoft.com/office/powerpoint/2010/main" val="4163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831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Foco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In this lesson, students will: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 can help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162</cp:revision>
  <dcterms:created xsi:type="dcterms:W3CDTF">2016-10-17T21:56:29Z</dcterms:created>
  <dcterms:modified xsi:type="dcterms:W3CDTF">2018-03-01T12:54:54Z</dcterms:modified>
  <cp:contentStatus/>
</cp:coreProperties>
</file>