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handoutMasterIdLst>
    <p:handoutMasterId r:id="rId17"/>
  </p:handoutMasterIdLst>
  <p:sldIdLst>
    <p:sldId id="807" r:id="rId2"/>
    <p:sldId id="808" r:id="rId3"/>
    <p:sldId id="813" r:id="rId4"/>
    <p:sldId id="810" r:id="rId5"/>
    <p:sldId id="814" r:id="rId6"/>
    <p:sldId id="917" r:id="rId7"/>
    <p:sldId id="918" r:id="rId8"/>
    <p:sldId id="920" r:id="rId9"/>
    <p:sldId id="921" r:id="rId10"/>
    <p:sldId id="922" r:id="rId11"/>
    <p:sldId id="916" r:id="rId12"/>
    <p:sldId id="878" r:id="rId13"/>
    <p:sldId id="879" r:id="rId14"/>
    <p:sldId id="8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739"/>
    <a:srgbClr val="FEE725"/>
    <a:srgbClr val="B31194"/>
    <a:srgbClr val="35372F"/>
    <a:srgbClr val="850D6E"/>
    <a:srgbClr val="151612"/>
    <a:srgbClr val="3A453A"/>
    <a:srgbClr val="C13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095" autoAdjust="0"/>
  </p:normalViewPr>
  <p:slideViewPr>
    <p:cSldViewPr snapToGrid="0" showGuides="1">
      <p:cViewPr varScale="1">
        <p:scale>
          <a:sx n="66" d="100"/>
          <a:sy n="66" d="100"/>
        </p:scale>
        <p:origin x="664" y="40"/>
      </p:cViewPr>
      <p:guideLst/>
    </p:cSldViewPr>
  </p:slideViewPr>
  <p:notesTextViewPr>
    <p:cViewPr>
      <p:scale>
        <a:sx n="1" d="1"/>
        <a:sy n="1" d="1"/>
      </p:scale>
      <p:origin x="0" y="0"/>
    </p:cViewPr>
  </p:notesTextViewPr>
  <p:notesViewPr>
    <p:cSldViewPr snapToGrid="0" showGuide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FB16B-70F8-43A3-BB80-E0F6B9799F4F}" type="datetimeFigureOut">
              <a:rPr lang="en-GB" smtClean="0"/>
              <a:t>06/07/2018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24D0F9-ED93-4CCE-8198-262F88F70885}" type="slidenum">
              <a:rPr lang="en-GB" smtClean="0"/>
              <a:t>‹#›</a:t>
            </a:fld>
            <a:endParaRPr lang="en-GB" dirty="0"/>
          </a:p>
        </p:txBody>
      </p:sp>
    </p:spTree>
    <p:extLst>
      <p:ext uri="{BB962C8B-B14F-4D97-AF65-F5344CB8AC3E}">
        <p14:creationId xmlns:p14="http://schemas.microsoft.com/office/powerpoint/2010/main" val="380138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1B58-0D01-494A-95EE-28D2FF385CED}" type="datetimeFigureOut">
              <a:rPr lang="en-GB" smtClean="0"/>
              <a:t>06/07/2018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252E-798C-4DBA-9397-81E6123FBAF4}" type="slidenum">
              <a:rPr lang="en-GB" smtClean="0"/>
              <a:t>‹#›</a:t>
            </a:fld>
            <a:endParaRPr lang="en-GB" dirty="0"/>
          </a:p>
        </p:txBody>
      </p:sp>
    </p:spTree>
    <p:extLst>
      <p:ext uri="{BB962C8B-B14F-4D97-AF65-F5344CB8AC3E}">
        <p14:creationId xmlns:p14="http://schemas.microsoft.com/office/powerpoint/2010/main" val="19729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30532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74542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3</a:t>
            </a:fld>
            <a:endParaRPr lang="en-GB" dirty="0"/>
          </a:p>
        </p:txBody>
      </p:sp>
    </p:spTree>
    <p:extLst>
      <p:ext uri="{BB962C8B-B14F-4D97-AF65-F5344CB8AC3E}">
        <p14:creationId xmlns:p14="http://schemas.microsoft.com/office/powerpoint/2010/main" val="352689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12</a:t>
            </a:fld>
            <a:endParaRPr lang="en-GB" dirty="0"/>
          </a:p>
        </p:txBody>
      </p:sp>
    </p:spTree>
    <p:extLst>
      <p:ext uri="{BB962C8B-B14F-4D97-AF65-F5344CB8AC3E}">
        <p14:creationId xmlns:p14="http://schemas.microsoft.com/office/powerpoint/2010/main" val="393179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5867111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3372157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050409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smtClean="0"/>
              <a:t>06/07/2018</a:t>
            </a:fld>
            <a:endParaRPr lang="en-GB" dirty="0"/>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95542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smtClean="0"/>
              <a:t>06/07/2018</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495442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06/07/2018</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14773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06/07/2018</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433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639676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1734557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6048731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092423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09983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062120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522294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007527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715150"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HOMELESSNESS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9498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fjTpsZ2BNC0" TargetMode="External"/><Relationship Id="rId2" Type="http://schemas.openxmlformats.org/officeDocument/2006/relationships/hyperlink" Target="http://www.law.nyu.edu/"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13738" y="537147"/>
            <a:ext cx="1430027" cy="573741"/>
          </a:xfrm>
          <a:prstGeom prst="rect">
            <a:avLst/>
          </a:prstGeom>
        </p:spPr>
      </p:pic>
      <p:sp>
        <p:nvSpPr>
          <p:cNvPr id="9" name="Oval 8"/>
          <p:cNvSpPr/>
          <p:nvPr/>
        </p:nvSpPr>
        <p:spPr>
          <a:xfrm>
            <a:off x="3534280" y="87025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617895" y="2481731"/>
            <a:ext cx="4788685" cy="1354217"/>
          </a:xfrm>
          <a:prstGeom prst="rect">
            <a:avLst/>
          </a:prstGeom>
          <a:noFill/>
        </p:spPr>
        <p:txBody>
          <a:bodyPr wrap="square" rtlCol="0">
            <a:spAutoFit/>
          </a:bodyPr>
          <a:lstStyle/>
          <a:p>
            <a:pPr algn="ctr"/>
            <a:r>
              <a:rPr lang="en-GB" sz="5400" b="1" dirty="0" smtClean="0">
                <a:solidFill>
                  <a:prstClr val="white"/>
                </a:solidFill>
              </a:rPr>
              <a:t>HOMELESSNESS</a:t>
            </a:r>
            <a:endParaRPr lang="en-GB" sz="2800" b="1" dirty="0" smtClean="0">
              <a:solidFill>
                <a:prstClr val="white"/>
              </a:solidFill>
            </a:endParaRPr>
          </a:p>
          <a:p>
            <a:pPr algn="ctr"/>
            <a:r>
              <a:rPr lang="en-GB" sz="2800" b="1" dirty="0" smtClean="0">
                <a:solidFill>
                  <a:srgbClr val="FEE725"/>
                </a:solidFill>
              </a:rPr>
              <a:t>SOCIAL PERSPECTIVES</a:t>
            </a:r>
          </a:p>
        </p:txBody>
      </p:sp>
      <p:sp>
        <p:nvSpPr>
          <p:cNvPr id="11" name="TextBox 10"/>
          <p:cNvSpPr txBox="1"/>
          <p:nvPr/>
        </p:nvSpPr>
        <p:spPr>
          <a:xfrm>
            <a:off x="4236971" y="4374056"/>
            <a:ext cx="3718051" cy="954107"/>
          </a:xfrm>
          <a:prstGeom prst="rect">
            <a:avLst/>
          </a:prstGeom>
          <a:noFill/>
        </p:spPr>
        <p:txBody>
          <a:bodyPr wrap="square" rtlCol="0">
            <a:spAutoFit/>
          </a:bodyPr>
          <a:lstStyle/>
          <a:p>
            <a:pPr algn="ctr"/>
            <a:r>
              <a:rPr lang="en-GB" sz="2800" b="1" dirty="0" smtClean="0">
                <a:solidFill>
                  <a:prstClr val="white"/>
                </a:solidFill>
                <a:ea typeface="Times New Roman" panose="02020603050405020304" pitchFamily="18" charset="0"/>
                <a:cs typeface="Times New Roman" panose="02020603050405020304" pitchFamily="18" charset="0"/>
              </a:rPr>
              <a:t>Y9&amp;10</a:t>
            </a:r>
          </a:p>
          <a:p>
            <a:pPr algn="ctr"/>
            <a:r>
              <a:rPr lang="en-GB" sz="2800" b="1" dirty="0" smtClean="0">
                <a:solidFill>
                  <a:prstClr val="white"/>
                </a:solidFill>
                <a:ea typeface="Times New Roman" panose="02020603050405020304" pitchFamily="18" charset="0"/>
                <a:cs typeface="Times New Roman" panose="02020603050405020304" pitchFamily="18" charset="0"/>
              </a:rPr>
              <a:t>13-15 </a:t>
            </a:r>
            <a:r>
              <a:rPr lang="en-GB" sz="2800" b="1" dirty="0">
                <a:solidFill>
                  <a:prstClr val="white"/>
                </a:solidFill>
                <a:ea typeface="Times New Roman" panose="02020603050405020304" pitchFamily="18" charset="0"/>
                <a:cs typeface="Times New Roman" panose="02020603050405020304" pitchFamily="18" charset="0"/>
              </a:rPr>
              <a:t>years</a:t>
            </a:r>
            <a:endParaRPr lang="en-GB" sz="28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3442674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ick 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45" y="2156060"/>
            <a:ext cx="941346" cy="18826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tick 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4500" y="398497"/>
            <a:ext cx="941346" cy="18826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tick 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6611" y="394249"/>
            <a:ext cx="941346" cy="18826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stick 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960092" y="4647399"/>
            <a:ext cx="827739" cy="1882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stick m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796532" y="2783349"/>
            <a:ext cx="1205122" cy="18826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stick 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0905" y="4647399"/>
            <a:ext cx="827739" cy="18826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3886" y="4158114"/>
            <a:ext cx="1713298" cy="1354217"/>
          </a:xfrm>
          <a:prstGeom prst="rect">
            <a:avLst/>
          </a:prstGeom>
          <a:noFill/>
        </p:spPr>
        <p:txBody>
          <a:bodyPr wrap="square" rtlCol="0">
            <a:spAutoFit/>
          </a:bodyPr>
          <a:lstStyle/>
          <a:p>
            <a:r>
              <a:rPr lang="en-GB" b="1" dirty="0" smtClean="0">
                <a:solidFill>
                  <a:prstClr val="black"/>
                </a:solidFill>
                <a:latin typeface="Calibri Light" panose="020F0302020204030204"/>
              </a:rPr>
              <a:t>Nowhere to go</a:t>
            </a:r>
          </a:p>
          <a:p>
            <a:r>
              <a:rPr lang="en-GB" sz="1600" dirty="0" smtClean="0">
                <a:solidFill>
                  <a:prstClr val="black"/>
                </a:solidFill>
                <a:latin typeface="Calibri Light" panose="020F0302020204030204"/>
              </a:rPr>
              <a:t>therefore forced to “commit a crime” by sleeping on the street etc.</a:t>
            </a:r>
            <a:endParaRPr lang="en-GB" sz="1600" dirty="0">
              <a:solidFill>
                <a:prstClr val="black"/>
              </a:solidFill>
              <a:latin typeface="Calibri Light" panose="020F0302020204030204"/>
            </a:endParaRPr>
          </a:p>
        </p:txBody>
      </p:sp>
      <p:sp>
        <p:nvSpPr>
          <p:cNvPr id="12" name="TextBox 11"/>
          <p:cNvSpPr txBox="1"/>
          <p:nvPr/>
        </p:nvSpPr>
        <p:spPr>
          <a:xfrm>
            <a:off x="1296711" y="1081646"/>
            <a:ext cx="2464068" cy="861774"/>
          </a:xfrm>
          <a:prstGeom prst="rect">
            <a:avLst/>
          </a:prstGeom>
          <a:noFill/>
        </p:spPr>
        <p:txBody>
          <a:bodyPr wrap="square" rtlCol="0">
            <a:spAutoFit/>
          </a:bodyPr>
          <a:lstStyle/>
          <a:p>
            <a:r>
              <a:rPr lang="en-GB" b="1" dirty="0" smtClean="0">
                <a:solidFill>
                  <a:prstClr val="black"/>
                </a:solidFill>
                <a:latin typeface="Calibri Light" panose="020F0302020204030204"/>
              </a:rPr>
              <a:t>Charged with an offence</a:t>
            </a:r>
          </a:p>
          <a:p>
            <a:r>
              <a:rPr lang="en-GB" sz="1600" dirty="0">
                <a:solidFill>
                  <a:prstClr val="black"/>
                </a:solidFill>
                <a:latin typeface="Calibri Light" panose="020F0302020204030204"/>
              </a:rPr>
              <a:t>b</a:t>
            </a:r>
            <a:r>
              <a:rPr lang="en-GB" sz="1600" dirty="0" smtClean="0">
                <a:solidFill>
                  <a:prstClr val="black"/>
                </a:solidFill>
                <a:latin typeface="Calibri Light" panose="020F0302020204030204"/>
              </a:rPr>
              <a:t>y police who issue a fine for the crime</a:t>
            </a:r>
            <a:endParaRPr lang="en-GB" sz="1600" dirty="0">
              <a:solidFill>
                <a:prstClr val="black"/>
              </a:solidFill>
              <a:latin typeface="Calibri Light" panose="020F0302020204030204"/>
            </a:endParaRPr>
          </a:p>
        </p:txBody>
      </p:sp>
      <p:sp>
        <p:nvSpPr>
          <p:cNvPr id="13" name="TextBox 12"/>
          <p:cNvSpPr txBox="1"/>
          <p:nvPr/>
        </p:nvSpPr>
        <p:spPr>
          <a:xfrm>
            <a:off x="5823216" y="1074996"/>
            <a:ext cx="2464068" cy="861774"/>
          </a:xfrm>
          <a:prstGeom prst="rect">
            <a:avLst/>
          </a:prstGeom>
          <a:noFill/>
        </p:spPr>
        <p:txBody>
          <a:bodyPr wrap="square" rtlCol="0">
            <a:spAutoFit/>
          </a:bodyPr>
          <a:lstStyle/>
          <a:p>
            <a:r>
              <a:rPr lang="en-GB" b="1" dirty="0" smtClean="0">
                <a:solidFill>
                  <a:prstClr val="black"/>
                </a:solidFill>
                <a:latin typeface="Calibri Light" panose="020F0302020204030204"/>
              </a:rPr>
              <a:t>Summoned to court</a:t>
            </a:r>
          </a:p>
          <a:p>
            <a:r>
              <a:rPr lang="en-GB" sz="1600" dirty="0" smtClean="0">
                <a:solidFill>
                  <a:prstClr val="black"/>
                </a:solidFill>
                <a:latin typeface="Calibri Light" panose="020F0302020204030204"/>
              </a:rPr>
              <a:t>because unable to pay for the initial fine</a:t>
            </a:r>
            <a:endParaRPr lang="en-GB" sz="1600" dirty="0">
              <a:solidFill>
                <a:prstClr val="black"/>
              </a:solidFill>
              <a:latin typeface="Calibri Light" panose="020F0302020204030204"/>
            </a:endParaRPr>
          </a:p>
        </p:txBody>
      </p:sp>
      <p:sp>
        <p:nvSpPr>
          <p:cNvPr id="14" name="TextBox 13"/>
          <p:cNvSpPr txBox="1"/>
          <p:nvPr/>
        </p:nvSpPr>
        <p:spPr>
          <a:xfrm>
            <a:off x="8916326" y="2591399"/>
            <a:ext cx="2464068" cy="1354217"/>
          </a:xfrm>
          <a:prstGeom prst="rect">
            <a:avLst/>
          </a:prstGeom>
          <a:noFill/>
        </p:spPr>
        <p:txBody>
          <a:bodyPr wrap="square" rtlCol="0">
            <a:spAutoFit/>
          </a:bodyPr>
          <a:lstStyle/>
          <a:p>
            <a:r>
              <a:rPr lang="en-GB" b="1" dirty="0" smtClean="0">
                <a:solidFill>
                  <a:prstClr val="black"/>
                </a:solidFill>
                <a:latin typeface="Calibri Light" panose="020F0302020204030204"/>
              </a:rPr>
              <a:t>No attendance in court</a:t>
            </a:r>
          </a:p>
          <a:p>
            <a:r>
              <a:rPr lang="en-GB" sz="1600" dirty="0">
                <a:solidFill>
                  <a:prstClr val="black"/>
                </a:solidFill>
                <a:latin typeface="Calibri Light" panose="020F0302020204030204"/>
              </a:rPr>
              <a:t>a</a:t>
            </a:r>
            <a:r>
              <a:rPr lang="en-GB" sz="1600" dirty="0" smtClean="0">
                <a:solidFill>
                  <a:prstClr val="black"/>
                </a:solidFill>
                <a:latin typeface="Calibri Light" panose="020F0302020204030204"/>
              </a:rPr>
              <a:t>s lacking </a:t>
            </a:r>
            <a:r>
              <a:rPr lang="en-GB" sz="1600" dirty="0">
                <a:solidFill>
                  <a:prstClr val="black"/>
                </a:solidFill>
                <a:latin typeface="Calibri Light" panose="020F0302020204030204"/>
              </a:rPr>
              <a:t>in money to pay court </a:t>
            </a:r>
            <a:r>
              <a:rPr lang="en-GB" sz="1600" dirty="0" smtClean="0">
                <a:solidFill>
                  <a:prstClr val="black"/>
                </a:solidFill>
                <a:latin typeface="Calibri Light" panose="020F0302020204030204"/>
              </a:rPr>
              <a:t>fees and </a:t>
            </a:r>
            <a:r>
              <a:rPr lang="en-GB" sz="1600" dirty="0">
                <a:solidFill>
                  <a:prstClr val="black"/>
                </a:solidFill>
              </a:rPr>
              <a:t>unable </a:t>
            </a:r>
            <a:r>
              <a:rPr lang="en-GB" sz="1600" dirty="0" smtClean="0">
                <a:solidFill>
                  <a:prstClr val="black"/>
                </a:solidFill>
                <a:latin typeface="Calibri Light" panose="020F0302020204030204"/>
              </a:rPr>
              <a:t>to leave possessions unattended</a:t>
            </a:r>
            <a:endParaRPr lang="en-GB" sz="1600" dirty="0">
              <a:solidFill>
                <a:prstClr val="black"/>
              </a:solidFill>
              <a:latin typeface="Calibri Light" panose="020F0302020204030204"/>
            </a:endParaRPr>
          </a:p>
        </p:txBody>
      </p:sp>
      <p:sp>
        <p:nvSpPr>
          <p:cNvPr id="16" name="TextBox 15"/>
          <p:cNvSpPr txBox="1"/>
          <p:nvPr/>
        </p:nvSpPr>
        <p:spPr>
          <a:xfrm>
            <a:off x="8641797" y="4965335"/>
            <a:ext cx="2464068" cy="1354217"/>
          </a:xfrm>
          <a:prstGeom prst="rect">
            <a:avLst/>
          </a:prstGeom>
          <a:noFill/>
        </p:spPr>
        <p:txBody>
          <a:bodyPr wrap="square" rtlCol="0">
            <a:spAutoFit/>
          </a:bodyPr>
          <a:lstStyle/>
          <a:p>
            <a:r>
              <a:rPr lang="en-GB" b="1" dirty="0" smtClean="0">
                <a:solidFill>
                  <a:prstClr val="black"/>
                </a:solidFill>
                <a:latin typeface="Calibri Light" panose="020F0302020204030204"/>
              </a:rPr>
              <a:t>Arrested and imprisoned</a:t>
            </a:r>
          </a:p>
          <a:p>
            <a:r>
              <a:rPr lang="en-GB" sz="1600" dirty="0">
                <a:solidFill>
                  <a:prstClr val="black"/>
                </a:solidFill>
                <a:latin typeface="Calibri Light" panose="020F0302020204030204"/>
              </a:rPr>
              <a:t>i</a:t>
            </a:r>
            <a:r>
              <a:rPr lang="en-GB" sz="1600" dirty="0" smtClean="0">
                <a:solidFill>
                  <a:prstClr val="black"/>
                </a:solidFill>
                <a:latin typeface="Calibri Light" panose="020F0302020204030204"/>
              </a:rPr>
              <a:t>n order to “pay” for the crime that has been committed (e.g. sleeping on the street)</a:t>
            </a:r>
            <a:endParaRPr lang="en-GB" sz="1600" dirty="0">
              <a:solidFill>
                <a:prstClr val="black"/>
              </a:solidFill>
              <a:latin typeface="Calibri Light" panose="020F0302020204030204"/>
            </a:endParaRPr>
          </a:p>
        </p:txBody>
      </p:sp>
      <p:sp>
        <p:nvSpPr>
          <p:cNvPr id="17" name="TextBox 16"/>
          <p:cNvSpPr txBox="1"/>
          <p:nvPr/>
        </p:nvSpPr>
        <p:spPr>
          <a:xfrm>
            <a:off x="4398644" y="4965335"/>
            <a:ext cx="2464068" cy="1600438"/>
          </a:xfrm>
          <a:prstGeom prst="rect">
            <a:avLst/>
          </a:prstGeom>
          <a:noFill/>
        </p:spPr>
        <p:txBody>
          <a:bodyPr wrap="square" rtlCol="0">
            <a:spAutoFit/>
          </a:bodyPr>
          <a:lstStyle/>
          <a:p>
            <a:r>
              <a:rPr lang="en-GB" b="1" dirty="0" smtClean="0">
                <a:solidFill>
                  <a:prstClr val="black"/>
                </a:solidFill>
                <a:latin typeface="Calibri Light" panose="020F0302020204030204"/>
              </a:rPr>
              <a:t>Criminal record</a:t>
            </a:r>
          </a:p>
          <a:p>
            <a:r>
              <a:rPr lang="en-GB" sz="1600" dirty="0" smtClean="0">
                <a:solidFill>
                  <a:prstClr val="black"/>
                </a:solidFill>
                <a:latin typeface="Calibri Light" panose="020F0302020204030204"/>
              </a:rPr>
              <a:t>meaning restrictions now occur on finding:</a:t>
            </a:r>
          </a:p>
          <a:p>
            <a:pPr marL="285750" indent="-285750">
              <a:buFontTx/>
              <a:buChar char="-"/>
            </a:pPr>
            <a:r>
              <a:rPr lang="en-GB" sz="1600" dirty="0" smtClean="0">
                <a:solidFill>
                  <a:prstClr val="black"/>
                </a:solidFill>
                <a:latin typeface="Calibri Light" panose="020F0302020204030204"/>
              </a:rPr>
              <a:t>Housing</a:t>
            </a:r>
          </a:p>
          <a:p>
            <a:pPr marL="285750" indent="-285750">
              <a:buFontTx/>
              <a:buChar char="-"/>
            </a:pPr>
            <a:r>
              <a:rPr lang="en-GB" sz="1600" dirty="0" smtClean="0">
                <a:solidFill>
                  <a:prstClr val="black"/>
                </a:solidFill>
                <a:latin typeface="Calibri Light" panose="020F0302020204030204"/>
              </a:rPr>
              <a:t>Employment</a:t>
            </a:r>
          </a:p>
          <a:p>
            <a:pPr marL="285750" indent="-285750">
              <a:buFontTx/>
              <a:buChar char="-"/>
            </a:pPr>
            <a:r>
              <a:rPr lang="en-GB" sz="1600" dirty="0" smtClean="0">
                <a:solidFill>
                  <a:prstClr val="black"/>
                </a:solidFill>
                <a:latin typeface="Calibri Light" panose="020F0302020204030204"/>
              </a:rPr>
              <a:t>Social support </a:t>
            </a:r>
            <a:endParaRPr lang="en-GB" sz="1600" dirty="0">
              <a:solidFill>
                <a:prstClr val="black"/>
              </a:solidFill>
              <a:latin typeface="Calibri Light" panose="020F0302020204030204"/>
            </a:endParaRPr>
          </a:p>
        </p:txBody>
      </p:sp>
      <p:cxnSp>
        <p:nvCxnSpPr>
          <p:cNvPr id="20" name="Straight Arrow Connector 19"/>
          <p:cNvCxnSpPr/>
          <p:nvPr/>
        </p:nvCxnSpPr>
        <p:spPr>
          <a:xfrm flipV="1">
            <a:off x="1720025" y="1936770"/>
            <a:ext cx="1347536" cy="1185229"/>
          </a:xfrm>
          <a:prstGeom prst="straightConnector1">
            <a:avLst/>
          </a:prstGeom>
          <a:ln w="38100">
            <a:solidFill>
              <a:srgbClr val="35373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268241" y="1503173"/>
            <a:ext cx="1485933" cy="2710"/>
          </a:xfrm>
          <a:prstGeom prst="straightConnector1">
            <a:avLst/>
          </a:prstGeom>
          <a:ln w="38100">
            <a:solidFill>
              <a:srgbClr val="353739"/>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960190" y="1503173"/>
            <a:ext cx="1415844" cy="980882"/>
          </a:xfrm>
          <a:prstGeom prst="straightConnector1">
            <a:avLst/>
          </a:prstGeom>
          <a:ln w="38100">
            <a:solidFill>
              <a:srgbClr val="35373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0138800" y="3971302"/>
            <a:ext cx="733903" cy="886689"/>
          </a:xfrm>
          <a:prstGeom prst="straightConnector1">
            <a:avLst/>
          </a:prstGeom>
          <a:ln w="38100">
            <a:solidFill>
              <a:srgbClr val="353739"/>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313308" y="5938422"/>
            <a:ext cx="1436187" cy="183"/>
          </a:xfrm>
          <a:prstGeom prst="straightConnector1">
            <a:avLst/>
          </a:prstGeom>
          <a:ln w="38100">
            <a:solidFill>
              <a:srgbClr val="353739"/>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080610" y="5399773"/>
            <a:ext cx="1389344" cy="538649"/>
          </a:xfrm>
          <a:prstGeom prst="straightConnector1">
            <a:avLst/>
          </a:prstGeom>
          <a:ln w="38100">
            <a:solidFill>
              <a:srgbClr val="35373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449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0640" y="1498367"/>
            <a:ext cx="6612107" cy="4351338"/>
          </a:xfrm>
        </p:spPr>
        <p:txBody>
          <a:bodyPr>
            <a:normAutofit/>
          </a:bodyPr>
          <a:lstStyle/>
          <a:p>
            <a:pPr marL="0" indent="0">
              <a:buNone/>
            </a:pPr>
            <a:r>
              <a:rPr lang="en-GB" dirty="0" smtClean="0"/>
              <a:t>What do you think? </a:t>
            </a:r>
          </a:p>
          <a:p>
            <a:pPr marL="0" indent="0">
              <a:buNone/>
            </a:pPr>
            <a:r>
              <a:rPr lang="en-GB" dirty="0" smtClean="0"/>
              <a:t>Reminding yourself of Maslow’s ‘Hierarchy of Needs’, talk with the person next to you and discuss whether you think we have a “right” to have a shelter or house to live in.</a:t>
            </a:r>
          </a:p>
          <a:p>
            <a:pPr marL="0" indent="0">
              <a:buNone/>
            </a:pPr>
            <a:endParaRPr lang="en-GB" dirty="0"/>
          </a:p>
          <a:p>
            <a:pPr marL="0" indent="0">
              <a:buNone/>
            </a:pPr>
            <a:r>
              <a:rPr lang="en-GB" dirty="0" smtClean="0"/>
              <a:t>Share your ideas with the class.</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476" y="3767010"/>
            <a:ext cx="1253457" cy="2579745"/>
          </a:xfrm>
          <a:prstGeom prst="rect">
            <a:avLst/>
          </a:prstGeom>
        </p:spPr>
      </p:pic>
      <p:sp>
        <p:nvSpPr>
          <p:cNvPr id="8" name="Oval Callout 7"/>
          <p:cNvSpPr/>
          <p:nvPr/>
        </p:nvSpPr>
        <p:spPr>
          <a:xfrm>
            <a:off x="1357161" y="1027405"/>
            <a:ext cx="3108960" cy="2973889"/>
          </a:xfrm>
          <a:prstGeom prst="wedgeEllipseCallout">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353739"/>
                </a:solidFill>
              </a:rPr>
              <a:t>Is </a:t>
            </a:r>
            <a:r>
              <a:rPr lang="en-GB" sz="2800" dirty="0" smtClean="0">
                <a:solidFill>
                  <a:srgbClr val="353739"/>
                </a:solidFill>
              </a:rPr>
              <a:t>it a </a:t>
            </a:r>
            <a:r>
              <a:rPr lang="en-GB" sz="2800" b="1" dirty="0" smtClean="0">
                <a:solidFill>
                  <a:srgbClr val="353739"/>
                </a:solidFill>
              </a:rPr>
              <a:t>human</a:t>
            </a:r>
            <a:r>
              <a:rPr lang="en-GB" sz="2800" dirty="0" smtClean="0">
                <a:solidFill>
                  <a:srgbClr val="353739"/>
                </a:solidFill>
              </a:rPr>
              <a:t> </a:t>
            </a:r>
            <a:r>
              <a:rPr lang="en-GB" sz="2800" b="1" dirty="0" smtClean="0">
                <a:solidFill>
                  <a:srgbClr val="353739"/>
                </a:solidFill>
              </a:rPr>
              <a:t>right </a:t>
            </a:r>
            <a:r>
              <a:rPr lang="en-GB" sz="2800" dirty="0" smtClean="0">
                <a:solidFill>
                  <a:srgbClr val="353739"/>
                </a:solidFill>
              </a:rPr>
              <a:t>to have housing?</a:t>
            </a:r>
            <a:endParaRPr lang="en-GB" sz="2800" dirty="0">
              <a:solidFill>
                <a:srgbClr val="353739"/>
              </a:solidFill>
            </a:endParaRPr>
          </a:p>
        </p:txBody>
      </p:sp>
    </p:spTree>
    <p:extLst>
      <p:ext uri="{BB962C8B-B14F-4D97-AF65-F5344CB8AC3E}">
        <p14:creationId xmlns:p14="http://schemas.microsoft.com/office/powerpoint/2010/main" val="205457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0640" y="1498367"/>
            <a:ext cx="6612107" cy="4351338"/>
          </a:xfrm>
        </p:spPr>
        <p:txBody>
          <a:bodyPr>
            <a:normAutofit/>
          </a:bodyPr>
          <a:lstStyle/>
          <a:p>
            <a:pPr marL="0" indent="0">
              <a:buNone/>
            </a:pPr>
            <a:r>
              <a:rPr lang="en-GB" u="sng" dirty="0" smtClean="0"/>
              <a:t>According to </a:t>
            </a:r>
            <a:r>
              <a:rPr lang="en-GB" b="1" u="sng" dirty="0" smtClean="0"/>
              <a:t>Article </a:t>
            </a:r>
            <a:r>
              <a:rPr lang="en-GB" b="1" u="sng" dirty="0"/>
              <a:t>25 of the Universal Human Rights </a:t>
            </a:r>
            <a:r>
              <a:rPr lang="en-GB" b="1" u="sng" dirty="0" smtClean="0"/>
              <a:t>Declaration:</a:t>
            </a:r>
            <a:br>
              <a:rPr lang="en-GB" b="1" u="sng" dirty="0" smtClean="0"/>
            </a:br>
            <a:r>
              <a:rPr lang="en-GB" b="1" dirty="0" smtClean="0"/>
              <a:t/>
            </a:r>
            <a:br>
              <a:rPr lang="en-GB" b="1" dirty="0" smtClean="0"/>
            </a:br>
            <a:r>
              <a:rPr lang="en-GB" dirty="0" smtClean="0"/>
              <a:t>Everyone </a:t>
            </a:r>
            <a:r>
              <a:rPr lang="en-GB" dirty="0"/>
              <a:t>has the right to </a:t>
            </a:r>
            <a:r>
              <a:rPr lang="en-GB" dirty="0" smtClean="0"/>
              <a:t>a </a:t>
            </a:r>
            <a:r>
              <a:rPr lang="en-GB" dirty="0"/>
              <a:t>standard of living adequate for the health and well-being of himself and of his family, including food, clothing, housing and medical care’. </a:t>
            </a:r>
            <a:endParaRPr lang="en-GB" dirty="0" smtClean="0"/>
          </a:p>
          <a:p>
            <a:pPr marL="0" indent="0">
              <a:buNone/>
            </a:pPr>
            <a:endParaRPr lang="en-GB" dirty="0"/>
          </a:p>
          <a:p>
            <a:pPr marL="0" indent="0">
              <a:buNone/>
            </a:pPr>
            <a:r>
              <a:rPr lang="en-GB" dirty="0" smtClean="0"/>
              <a:t>So in other words, YES, it is a human right to have housing.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76" y="3767010"/>
            <a:ext cx="1253457" cy="2579745"/>
          </a:xfrm>
          <a:prstGeom prst="rect">
            <a:avLst/>
          </a:prstGeom>
        </p:spPr>
      </p:pic>
      <p:sp>
        <p:nvSpPr>
          <p:cNvPr id="5" name="Oval Callout 4"/>
          <p:cNvSpPr/>
          <p:nvPr/>
        </p:nvSpPr>
        <p:spPr>
          <a:xfrm>
            <a:off x="1357161" y="1027405"/>
            <a:ext cx="3108960" cy="2973889"/>
          </a:xfrm>
          <a:prstGeom prst="wedgeEllipseCallout">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353739"/>
                </a:solidFill>
              </a:rPr>
              <a:t>Is </a:t>
            </a:r>
            <a:r>
              <a:rPr lang="en-GB" sz="2800" dirty="0" smtClean="0">
                <a:solidFill>
                  <a:srgbClr val="353739"/>
                </a:solidFill>
              </a:rPr>
              <a:t>it a </a:t>
            </a:r>
            <a:r>
              <a:rPr lang="en-GB" sz="2800" b="1" dirty="0" smtClean="0">
                <a:solidFill>
                  <a:srgbClr val="353739"/>
                </a:solidFill>
              </a:rPr>
              <a:t>human</a:t>
            </a:r>
            <a:r>
              <a:rPr lang="en-GB" sz="2800" dirty="0" smtClean="0">
                <a:solidFill>
                  <a:srgbClr val="353739"/>
                </a:solidFill>
              </a:rPr>
              <a:t> </a:t>
            </a:r>
            <a:r>
              <a:rPr lang="en-GB" sz="2800" b="1" dirty="0" smtClean="0">
                <a:solidFill>
                  <a:srgbClr val="353739"/>
                </a:solidFill>
              </a:rPr>
              <a:t>right </a:t>
            </a:r>
            <a:r>
              <a:rPr lang="en-GB" sz="2800" dirty="0" smtClean="0">
                <a:solidFill>
                  <a:srgbClr val="353739"/>
                </a:solidFill>
              </a:rPr>
              <a:t>to have housing?</a:t>
            </a:r>
            <a:endParaRPr lang="en-GB" sz="2800" dirty="0">
              <a:solidFill>
                <a:srgbClr val="353739"/>
              </a:solidFill>
            </a:endParaRPr>
          </a:p>
        </p:txBody>
      </p:sp>
    </p:spTree>
    <p:extLst>
      <p:ext uri="{BB962C8B-B14F-4D97-AF65-F5344CB8AC3E}">
        <p14:creationId xmlns:p14="http://schemas.microsoft.com/office/powerpoint/2010/main" val="97959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5901" y="3824761"/>
            <a:ext cx="1253457" cy="2579745"/>
          </a:xfrm>
          <a:prstGeom prst="rect">
            <a:avLst/>
          </a:prstGeom>
        </p:spPr>
      </p:pic>
      <p:sp>
        <p:nvSpPr>
          <p:cNvPr id="6" name="Oval Callout 5"/>
          <p:cNvSpPr/>
          <p:nvPr/>
        </p:nvSpPr>
        <p:spPr>
          <a:xfrm>
            <a:off x="4812630" y="1046655"/>
            <a:ext cx="3108960" cy="2973889"/>
          </a:xfrm>
          <a:prstGeom prst="wedgeEllipseCallout">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353739"/>
                </a:solidFill>
                <a:latin typeface="+mj-lt"/>
              </a:rPr>
              <a:t>So why do we have so many homeless people across the world?</a:t>
            </a:r>
            <a:endParaRPr lang="en-GB" sz="2800" dirty="0">
              <a:solidFill>
                <a:srgbClr val="353739"/>
              </a:solidFill>
              <a:latin typeface="+mj-lt"/>
            </a:endParaRPr>
          </a:p>
        </p:txBody>
      </p:sp>
    </p:spTree>
    <p:extLst>
      <p:ext uri="{BB962C8B-B14F-4D97-AF65-F5344CB8AC3E}">
        <p14:creationId xmlns:p14="http://schemas.microsoft.com/office/powerpoint/2010/main" val="250378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6166559"/>
            <a:ext cx="1430027" cy="573741"/>
          </a:xfrm>
          <a:prstGeom prst="rect">
            <a:avLst/>
          </a:prstGeom>
        </p:spPr>
      </p:pic>
      <p:sp>
        <p:nvSpPr>
          <p:cNvPr id="14" name="Oval 13"/>
          <p:cNvSpPr/>
          <p:nvPr/>
        </p:nvSpPr>
        <p:spPr>
          <a:xfrm>
            <a:off x="3534280" y="899133"/>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534280" y="2719992"/>
            <a:ext cx="5013841" cy="1754326"/>
          </a:xfrm>
          <a:prstGeom prst="rect">
            <a:avLst/>
          </a:prstGeom>
          <a:noFill/>
        </p:spPr>
        <p:txBody>
          <a:bodyPr wrap="square" rtlCol="0">
            <a:spAutoFit/>
          </a:bodyPr>
          <a:lstStyle/>
          <a:p>
            <a:pPr algn="ctr"/>
            <a:r>
              <a:rPr lang="en-GB" sz="5400" b="1" dirty="0" smtClean="0">
                <a:solidFill>
                  <a:prstClr val="white"/>
                </a:solidFill>
              </a:rPr>
              <a:t>HOMELESSNESS</a:t>
            </a:r>
          </a:p>
          <a:p>
            <a:pPr algn="ctr"/>
            <a:endParaRPr lang="en-GB" sz="1400" b="1" dirty="0" smtClean="0">
              <a:solidFill>
                <a:prstClr val="white"/>
              </a:solidFill>
            </a:endParaRPr>
          </a:p>
          <a:p>
            <a:pPr algn="ctr"/>
            <a:r>
              <a:rPr lang="en-GB" sz="2000" b="1" dirty="0" smtClean="0">
                <a:solidFill>
                  <a:srgbClr val="FEE725"/>
                </a:solidFill>
              </a:rPr>
              <a:t>T H I S </a:t>
            </a:r>
            <a:r>
              <a:rPr lang="en-GB" sz="2000" b="1" dirty="0">
                <a:solidFill>
                  <a:srgbClr val="FEE725"/>
                </a:solidFill>
              </a:rPr>
              <a:t> </a:t>
            </a:r>
            <a:r>
              <a:rPr lang="en-GB" sz="2000" b="1" dirty="0" smtClean="0">
                <a:solidFill>
                  <a:srgbClr val="FEE725"/>
                </a:solidFill>
              </a:rPr>
              <a:t>S O R T  O F  L E A R N I N G  </a:t>
            </a:r>
          </a:p>
          <a:p>
            <a:pPr algn="ctr"/>
            <a:r>
              <a:rPr lang="en-GB" sz="2000" b="1" dirty="0" smtClean="0">
                <a:solidFill>
                  <a:srgbClr val="FEE725"/>
                </a:solidFill>
              </a:rPr>
              <a:t>C A N</a:t>
            </a:r>
            <a:r>
              <a:rPr lang="en-GB" sz="2000" dirty="0" smtClean="0">
                <a:solidFill>
                  <a:srgbClr val="FEE725"/>
                </a:solidFill>
              </a:rPr>
              <a:t> ’ </a:t>
            </a:r>
            <a:r>
              <a:rPr lang="en-GB" sz="2000" b="1" dirty="0" smtClean="0">
                <a:solidFill>
                  <a:srgbClr val="FEE725"/>
                </a:solidFill>
              </a:rPr>
              <a:t>T  W A I T </a:t>
            </a:r>
          </a:p>
        </p:txBody>
      </p:sp>
    </p:spTree>
    <p:extLst>
      <p:ext uri="{BB962C8B-B14F-4D97-AF65-F5344CB8AC3E}">
        <p14:creationId xmlns:p14="http://schemas.microsoft.com/office/powerpoint/2010/main" val="2102796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Oval 5"/>
          <p:cNvSpPr/>
          <p:nvPr/>
        </p:nvSpPr>
        <p:spPr>
          <a:xfrm>
            <a:off x="3534280" y="870257"/>
            <a:ext cx="5123435" cy="5168286"/>
          </a:xfrm>
          <a:prstGeom prst="ellipse">
            <a:avLst/>
          </a:prstGeom>
          <a:solidFill>
            <a:schemeClr val="tx1">
              <a:alpha val="22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3589072" y="2773680"/>
            <a:ext cx="5013841" cy="1754326"/>
          </a:xfrm>
          <a:prstGeom prst="rect">
            <a:avLst/>
          </a:prstGeom>
          <a:noFill/>
        </p:spPr>
        <p:txBody>
          <a:bodyPr wrap="square" rtlCol="0">
            <a:spAutoFit/>
          </a:bodyPr>
          <a:lstStyle/>
          <a:p>
            <a:pPr algn="ctr"/>
            <a:r>
              <a:rPr lang="en-GB" sz="2800" b="1" dirty="0" smtClean="0">
                <a:solidFill>
                  <a:prstClr val="white"/>
                </a:solidFill>
                <a:latin typeface="Foco" panose="020B0504050202020203" pitchFamily="34" charset="0"/>
              </a:rPr>
              <a:t>L I V I N G  O N  </a:t>
            </a:r>
          </a:p>
          <a:p>
            <a:pPr algn="ctr"/>
            <a:r>
              <a:rPr lang="en-GB" sz="2800" b="1" dirty="0" smtClean="0">
                <a:solidFill>
                  <a:prstClr val="white"/>
                </a:solidFill>
                <a:latin typeface="Foco" panose="020B0504050202020203" pitchFamily="34" charset="0"/>
              </a:rPr>
              <a:t>T H E  </a:t>
            </a:r>
            <a:r>
              <a:rPr lang="en-GB" sz="2800" b="1" dirty="0" err="1" smtClean="0">
                <a:solidFill>
                  <a:prstClr val="white"/>
                </a:solidFill>
                <a:latin typeface="Foco" panose="020B0504050202020203" pitchFamily="34" charset="0"/>
              </a:rPr>
              <a:t>E</a:t>
            </a:r>
            <a:r>
              <a:rPr lang="en-GB" sz="2800" b="1" dirty="0" smtClean="0">
                <a:solidFill>
                  <a:prstClr val="white"/>
                </a:solidFill>
                <a:latin typeface="Foco" panose="020B0504050202020203" pitchFamily="34" charset="0"/>
              </a:rPr>
              <a:t> D G E</a:t>
            </a:r>
          </a:p>
          <a:p>
            <a:pPr algn="ctr"/>
            <a:r>
              <a:rPr lang="en-GB" sz="2800" b="1" dirty="0" smtClean="0">
                <a:solidFill>
                  <a:prstClr val="white"/>
                </a:solidFill>
                <a:latin typeface="Foco" panose="020B0504050202020203" pitchFamily="34" charset="0"/>
              </a:rPr>
              <a:t>  </a:t>
            </a:r>
            <a:endParaRPr lang="en-GB" sz="1200" b="1" dirty="0" smtClean="0">
              <a:solidFill>
                <a:prstClr val="white"/>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3 </a:t>
            </a:r>
          </a:p>
        </p:txBody>
      </p:sp>
      <p:sp>
        <p:nvSpPr>
          <p:cNvPr id="9" name="TextBox 8"/>
          <p:cNvSpPr txBox="1"/>
          <p:nvPr/>
        </p:nvSpPr>
        <p:spPr>
          <a:xfrm>
            <a:off x="4236968" y="5223682"/>
            <a:ext cx="3718051"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1 5</a:t>
            </a:r>
            <a:r>
              <a:rPr lang="en-GB" sz="2000" b="1" dirty="0" smtClean="0">
                <a:solidFill>
                  <a:prstClr val="white"/>
                </a:solidFill>
                <a:ea typeface="Times New Roman" panose="02020603050405020304" pitchFamily="18" charset="0"/>
                <a:cs typeface="Times New Roman" panose="02020603050405020304" pitchFamily="18" charset="0"/>
              </a:rPr>
              <a:t>  </a:t>
            </a:r>
            <a:r>
              <a:rPr lang="en-GB" sz="2000" b="1" dirty="0" smtClean="0">
                <a:solidFill>
                  <a:prstClr val="white"/>
                </a:solidFill>
                <a:ea typeface="Times New Roman" panose="02020603050405020304" pitchFamily="18" charset="0"/>
                <a:cs typeface="Times New Roman" panose="02020603050405020304" pitchFamily="18" charset="0"/>
              </a:rPr>
              <a:t>M I N U T E S </a:t>
            </a:r>
            <a:endParaRPr lang="en-GB" sz="2000" dirty="0">
              <a:solidFill>
                <a:prstClr val="white"/>
              </a:solidFill>
              <a:ea typeface="Times New Roman" panose="02020603050405020304" pitchFamily="18" charset="0"/>
            </a:endParaRPr>
          </a:p>
        </p:txBody>
      </p:sp>
      <p:sp>
        <p:nvSpPr>
          <p:cNvPr id="10" name="Oval 9"/>
          <p:cNvSpPr/>
          <p:nvPr/>
        </p:nvSpPr>
        <p:spPr>
          <a:xfrm flipH="1">
            <a:off x="7015699" y="537484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p:cNvSpPr/>
          <p:nvPr/>
        </p:nvSpPr>
        <p:spPr>
          <a:xfrm flipH="1">
            <a:off x="5109555" y="538933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Tree>
    <p:extLst>
      <p:ext uri="{BB962C8B-B14F-4D97-AF65-F5344CB8AC3E}">
        <p14:creationId xmlns:p14="http://schemas.microsoft.com/office/powerpoint/2010/main" val="4076288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smtClean="0"/>
              <a:t>In this lesson, students will:</a:t>
            </a:r>
            <a:endParaRPr lang="en-GB" dirty="0"/>
          </a:p>
        </p:txBody>
      </p:sp>
      <p:sp>
        <p:nvSpPr>
          <p:cNvPr id="3" name="Content Placeholder 2"/>
          <p:cNvSpPr>
            <a:spLocks noGrp="1"/>
          </p:cNvSpPr>
          <p:nvPr>
            <p:ph idx="1"/>
          </p:nvPr>
        </p:nvSpPr>
        <p:spPr>
          <a:xfrm>
            <a:off x="1839433" y="1750813"/>
            <a:ext cx="9976928" cy="4351338"/>
          </a:xfrm>
        </p:spPr>
        <p:txBody>
          <a:bodyPr>
            <a:normAutofit lnSpcReduction="10000"/>
          </a:bodyPr>
          <a:lstStyle/>
          <a:p>
            <a:pPr marL="0" indent="0">
              <a:buNone/>
            </a:pPr>
            <a:r>
              <a:rPr lang="en-GB" dirty="0"/>
              <a:t>Think about the notion of displacement </a:t>
            </a:r>
            <a:r>
              <a:rPr lang="en-GB" dirty="0" smtClean="0"/>
              <a:t>and of human rights and </a:t>
            </a:r>
            <a:r>
              <a:rPr lang="en-GB" dirty="0"/>
              <a:t>what it means </a:t>
            </a:r>
            <a:r>
              <a:rPr lang="en-GB" dirty="0" smtClean="0"/>
              <a:t>when being homeless becomes a crime</a:t>
            </a:r>
            <a:endParaRPr lang="en-GB" dirty="0"/>
          </a:p>
          <a:p>
            <a:pPr marL="0" indent="0">
              <a:buNone/>
            </a:pPr>
            <a:endParaRPr lang="en-GB" dirty="0"/>
          </a:p>
          <a:p>
            <a:pPr marL="0" indent="0">
              <a:buNone/>
            </a:pPr>
            <a:r>
              <a:rPr lang="en-GB" dirty="0" smtClean="0"/>
              <a:t>Understand some of the impacts </a:t>
            </a:r>
            <a:r>
              <a:rPr lang="en-GB" dirty="0"/>
              <a:t>of being removed </a:t>
            </a:r>
            <a:r>
              <a:rPr lang="en-GB" dirty="0" smtClean="0"/>
              <a:t>from your home</a:t>
            </a:r>
            <a:r>
              <a:rPr lang="en-GB" dirty="0"/>
              <a:t>, country </a:t>
            </a:r>
            <a:r>
              <a:rPr lang="en-GB" dirty="0" smtClean="0"/>
              <a:t>or identity through no choice, and losing rights to find a way out</a:t>
            </a:r>
            <a:endParaRPr lang="en-GB" dirty="0"/>
          </a:p>
          <a:p>
            <a:pPr marL="0" indent="0">
              <a:buNone/>
            </a:pPr>
            <a:endParaRPr lang="en-GB" dirty="0"/>
          </a:p>
          <a:p>
            <a:pPr marL="0" indent="0">
              <a:buNone/>
            </a:pPr>
            <a:r>
              <a:rPr lang="en-GB" dirty="0"/>
              <a:t>Explore and unravel some of the ways that our identity is linked to our home and explore stories of people exploring new ideas surrounding homelessness</a:t>
            </a:r>
          </a:p>
        </p:txBody>
      </p:sp>
      <p:sp>
        <p:nvSpPr>
          <p:cNvPr id="26" name="Oval 25"/>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THINK!</a:t>
            </a:r>
            <a:endParaRPr lang="en-GB" sz="1600" b="1" dirty="0">
              <a:solidFill>
                <a:srgbClr val="FEE725"/>
              </a:solidFill>
              <a:latin typeface="+mj-lt"/>
            </a:endParaRPr>
          </a:p>
        </p:txBody>
      </p:sp>
      <p:sp>
        <p:nvSpPr>
          <p:cNvPr id="27" name="Oval 26"/>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FEEL!</a:t>
            </a:r>
            <a:endParaRPr lang="en-GB" sz="1600" b="1" dirty="0">
              <a:solidFill>
                <a:srgbClr val="FEE725"/>
              </a:solidFill>
              <a:latin typeface="+mj-lt"/>
            </a:endParaRPr>
          </a:p>
        </p:txBody>
      </p:sp>
      <p:sp>
        <p:nvSpPr>
          <p:cNvPr id="28" name="Oval 27"/>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4" name="TextBox 3"/>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mj-lt"/>
              </a:rPr>
              <a:t>UNLEARN!</a:t>
            </a:r>
            <a:endParaRPr lang="en-GB" sz="1600" b="1" dirty="0">
              <a:solidFill>
                <a:srgbClr val="FEE725"/>
              </a:solidFill>
              <a:latin typeface="+mj-lt"/>
            </a:endParaRPr>
          </a:p>
        </p:txBody>
      </p:sp>
    </p:spTree>
    <p:extLst>
      <p:ext uri="{BB962C8B-B14F-4D97-AF65-F5344CB8AC3E}">
        <p14:creationId xmlns:p14="http://schemas.microsoft.com/office/powerpoint/2010/main" val="284630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L E S S O N </a:t>
            </a:r>
          </a:p>
          <a:p>
            <a:pPr algn="ctr"/>
            <a:r>
              <a:rPr lang="en-GB" sz="2400" b="1" dirty="0">
                <a:solidFill>
                  <a:prstClr val="white"/>
                </a:solidFill>
                <a:latin typeface="Foco" panose="020B0504050202020203" pitchFamily="34" charset="0"/>
              </a:rPr>
              <a:t> </a:t>
            </a: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666363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046602"/>
            <a:ext cx="11337851" cy="5130361"/>
          </a:xfrm>
        </p:spPr>
        <p:txBody>
          <a:bodyPr/>
          <a:lstStyle/>
          <a:p>
            <a:pPr marL="228597" indent="0">
              <a:lnSpc>
                <a:spcPct val="115000"/>
              </a:lnSpc>
              <a:spcAft>
                <a:spcPts val="1000"/>
              </a:spcAft>
              <a:buNone/>
            </a:pPr>
            <a:r>
              <a:rPr lang="en-GB" dirty="0">
                <a:solidFill>
                  <a:srgbClr val="353739"/>
                </a:solidFill>
                <a:ea typeface="Calibri" panose="020F0502020204030204" pitchFamily="34" charset="0"/>
                <a:cs typeface="Times New Roman" panose="02020603050405020304" pitchFamily="18" charset="0"/>
              </a:rPr>
              <a:t>Introduce the following REFLECTIVE QUESTIONS for students to consider during the lesson:</a:t>
            </a:r>
          </a:p>
          <a:p>
            <a:pPr marL="514350" lvl="0" indent="-514350">
              <a:buFont typeface="+mj-lt"/>
              <a:buAutoNum type="arabicPeriod"/>
            </a:pPr>
            <a:r>
              <a:rPr lang="en-GB" b="1" dirty="0"/>
              <a:t>What does the term ‘displaced’ mean?</a:t>
            </a:r>
            <a:endParaRPr lang="en-GB" dirty="0"/>
          </a:p>
          <a:p>
            <a:pPr marL="514350" lvl="0" indent="-514350">
              <a:buFont typeface="+mj-lt"/>
              <a:buAutoNum type="arabicPeriod"/>
            </a:pPr>
            <a:r>
              <a:rPr lang="en-GB" b="1" dirty="0" smtClean="0"/>
              <a:t>How </a:t>
            </a:r>
            <a:r>
              <a:rPr lang="en-GB" b="1" dirty="0"/>
              <a:t>many of the different causes of homelessness are actually linked?</a:t>
            </a:r>
            <a:endParaRPr lang="en-GB" dirty="0"/>
          </a:p>
          <a:p>
            <a:pPr marL="514350" lvl="0" indent="-514350">
              <a:buFont typeface="+mj-lt"/>
              <a:buAutoNum type="arabicPeriod"/>
            </a:pPr>
            <a:r>
              <a:rPr lang="en-GB" b="1" dirty="0"/>
              <a:t>How might the rise in displaced people affect us all</a:t>
            </a:r>
            <a:r>
              <a:rPr lang="en-GB" b="1" dirty="0" smtClean="0"/>
              <a:t>?</a:t>
            </a:r>
          </a:p>
          <a:p>
            <a:pPr marL="514350" lvl="0" indent="-514350">
              <a:buFont typeface="+mj-lt"/>
              <a:buAutoNum type="arabicPeriod"/>
            </a:pPr>
            <a:r>
              <a:rPr lang="en-GB" b="1" dirty="0" smtClean="0"/>
              <a:t>What human rights do people have when they become homeless?</a:t>
            </a:r>
            <a:endParaRPr lang="en-GB" b="1" dirty="0"/>
          </a:p>
          <a:p>
            <a:pPr marL="514350" lvl="0" indent="-514350">
              <a:buFont typeface="+mj-lt"/>
              <a:buAutoNum type="arabicPeriod"/>
            </a:pPr>
            <a:r>
              <a:rPr lang="en-GB" b="1" dirty="0" smtClean="0"/>
              <a:t>What are some of the social, emotional, political and psychological effects of making homelessness a crime? </a:t>
            </a:r>
            <a:endParaRPr lang="en-GB" dirty="0"/>
          </a:p>
          <a:p>
            <a:pPr marL="0" lvl="0" indent="0">
              <a:buNone/>
            </a:pPr>
            <a:endParaRPr lang="en-GB" dirty="0"/>
          </a:p>
        </p:txBody>
      </p:sp>
    </p:spTree>
    <p:extLst>
      <p:ext uri="{BB962C8B-B14F-4D97-AF65-F5344CB8AC3E}">
        <p14:creationId xmlns:p14="http://schemas.microsoft.com/office/powerpoint/2010/main" val="1142677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3674443"/>
            <a:ext cx="3754810" cy="2031325"/>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W H E N  D I D </a:t>
            </a:r>
          </a:p>
          <a:p>
            <a:pPr algn="ctr"/>
            <a:r>
              <a:rPr lang="en-GB" sz="2400" b="1" dirty="0" smtClean="0">
                <a:solidFill>
                  <a:prstClr val="white"/>
                </a:solidFill>
                <a:latin typeface="Foco" panose="020B0504050202020203" pitchFamily="34" charset="0"/>
              </a:rPr>
              <a:t> H O M E L E S </a:t>
            </a:r>
            <a:r>
              <a:rPr lang="en-GB" sz="2400" b="1" dirty="0" err="1" smtClean="0">
                <a:solidFill>
                  <a:prstClr val="white"/>
                </a:solidFill>
                <a:latin typeface="Foco" panose="020B0504050202020203" pitchFamily="34" charset="0"/>
              </a:rPr>
              <a:t>S</a:t>
            </a:r>
            <a:r>
              <a:rPr lang="en-GB" sz="2400" b="1" dirty="0" smtClean="0">
                <a:solidFill>
                  <a:prstClr val="white"/>
                </a:solidFill>
                <a:latin typeface="Foco" panose="020B0504050202020203" pitchFamily="34" charset="0"/>
              </a:rPr>
              <a:t> N E S </a:t>
            </a:r>
            <a:r>
              <a:rPr lang="en-GB" sz="2400" b="1" dirty="0" err="1" smtClean="0">
                <a:solidFill>
                  <a:prstClr val="white"/>
                </a:solidFill>
                <a:latin typeface="Foco" panose="020B0504050202020203" pitchFamily="34" charset="0"/>
              </a:rPr>
              <a:t>S</a:t>
            </a:r>
            <a:r>
              <a:rPr lang="en-GB" sz="2400" b="1" dirty="0" smtClean="0">
                <a:solidFill>
                  <a:prstClr val="white"/>
                </a:solidFill>
                <a:latin typeface="Foco" panose="020B0504050202020203" pitchFamily="34" charset="0"/>
              </a:rPr>
              <a:t>  </a:t>
            </a:r>
          </a:p>
          <a:p>
            <a:pPr algn="ctr"/>
            <a:r>
              <a:rPr lang="en-GB" sz="2400" b="1" dirty="0" smtClean="0">
                <a:solidFill>
                  <a:prstClr val="white"/>
                </a:solidFill>
                <a:latin typeface="Foco" panose="020B0504050202020203" pitchFamily="34" charset="0"/>
              </a:rPr>
              <a:t>B E C O M E  A  C R I M E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1 5  </a:t>
            </a:r>
            <a:r>
              <a:rPr lang="en-GB" b="1" dirty="0" smtClean="0">
                <a:solidFill>
                  <a:srgbClr val="FEE725"/>
                </a:solidFill>
                <a:latin typeface="Foco" panose="020B0504050202020203" pitchFamily="34" charset="0"/>
              </a:rPr>
              <a:t>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32803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895" y="832527"/>
            <a:ext cx="11337851" cy="4351338"/>
          </a:xfrm>
        </p:spPr>
        <p:txBody>
          <a:bodyPr>
            <a:normAutofit/>
          </a:bodyPr>
          <a:lstStyle/>
          <a:p>
            <a:pPr marL="0" indent="0">
              <a:buNone/>
            </a:pPr>
            <a:r>
              <a:rPr lang="en-GB" sz="2400" dirty="0" smtClean="0"/>
              <a:t>A growing number of cities across the world are making it "illegal to be homeless,“ by banning homeless residents from sitting or lying down in public, loitering, sleeping in vehicles, and begging for money or food.</a:t>
            </a:r>
          </a:p>
          <a:p>
            <a:pPr marL="0" indent="0">
              <a:buNone/>
            </a:pPr>
            <a:endParaRPr lang="en-GB" sz="2400" dirty="0" smtClean="0"/>
          </a:p>
          <a:p>
            <a:pPr marL="0" indent="0">
              <a:buNone/>
            </a:pPr>
            <a:endParaRPr lang="en-GB" sz="2400" dirty="0" smtClean="0"/>
          </a:p>
          <a:p>
            <a:pPr marL="0" indent="0">
              <a:buNone/>
            </a:pPr>
            <a:endParaRPr lang="en-GB" sz="2400"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8510" y="2378362"/>
            <a:ext cx="3572190" cy="3572190"/>
          </a:xfrm>
          <a:prstGeom prst="rect">
            <a:avLst/>
          </a:prstGeom>
        </p:spPr>
      </p:pic>
      <p:sp>
        <p:nvSpPr>
          <p:cNvPr id="5" name="TextBox 4"/>
          <p:cNvSpPr txBox="1"/>
          <p:nvPr/>
        </p:nvSpPr>
        <p:spPr>
          <a:xfrm>
            <a:off x="4811181" y="3010295"/>
            <a:ext cx="2886847" cy="2308324"/>
          </a:xfrm>
          <a:prstGeom prst="rect">
            <a:avLst/>
          </a:prstGeom>
          <a:noFill/>
        </p:spPr>
        <p:txBody>
          <a:bodyPr wrap="square" rtlCol="0">
            <a:spAutoFit/>
          </a:bodyPr>
          <a:lstStyle/>
          <a:p>
            <a:pPr algn="ctr"/>
            <a:r>
              <a:rPr lang="en-GB" sz="2400" dirty="0">
                <a:solidFill>
                  <a:prstClr val="black"/>
                </a:solidFill>
                <a:latin typeface="Calibri Light" panose="020F0302020204030204"/>
              </a:rPr>
              <a:t>Why do you think authorities have chosen to target homeless communities through these new laws? </a:t>
            </a:r>
          </a:p>
        </p:txBody>
      </p:sp>
    </p:spTree>
    <p:extLst>
      <p:ext uri="{BB962C8B-B14F-4D97-AF65-F5344CB8AC3E}">
        <p14:creationId xmlns:p14="http://schemas.microsoft.com/office/powerpoint/2010/main" val="381570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197664"/>
            <a:ext cx="11636683" cy="4351338"/>
          </a:xfrm>
        </p:spPr>
        <p:txBody>
          <a:bodyPr>
            <a:normAutofit/>
          </a:bodyPr>
          <a:lstStyle/>
          <a:p>
            <a:pPr marL="0" indent="0">
              <a:buNone/>
            </a:pPr>
            <a:r>
              <a:rPr lang="en-GB" dirty="0"/>
              <a:t>Watch the short video </a:t>
            </a:r>
            <a:r>
              <a:rPr lang="en-GB" dirty="0" smtClean="0"/>
              <a:t>(1.44 </a:t>
            </a:r>
            <a:r>
              <a:rPr lang="en-GB" dirty="0"/>
              <a:t>mins) made by </a:t>
            </a:r>
            <a:r>
              <a:rPr lang="en-GB" dirty="0" smtClean="0"/>
              <a:t>the </a:t>
            </a:r>
            <a:r>
              <a:rPr lang="en-GB" u="sng" dirty="0" smtClean="0">
                <a:hlinkClick r:id="rId2"/>
              </a:rPr>
              <a:t>NYU School of Law </a:t>
            </a:r>
            <a:r>
              <a:rPr lang="en-GB" dirty="0" smtClean="0"/>
              <a:t>entitled:</a:t>
            </a:r>
            <a:endParaRPr lang="en-GB" dirty="0"/>
          </a:p>
          <a:p>
            <a:pPr marL="0" indent="0">
              <a:buNone/>
            </a:pPr>
            <a:r>
              <a:rPr lang="en-GB" sz="4000" b="1" u="sng" dirty="0" smtClean="0">
                <a:hlinkClick r:id="rId3"/>
              </a:rPr>
              <a:t>How homelessness becomes a crime</a:t>
            </a:r>
            <a:endParaRPr lang="en-GB" sz="4000" b="1" u="sng" dirty="0" smtClean="0"/>
          </a:p>
          <a:p>
            <a:pPr marL="0" indent="0">
              <a:buNone/>
            </a:pPr>
            <a:r>
              <a:rPr lang="en-GB" sz="1800" dirty="0" smtClean="0"/>
              <a:t>(click on the link) </a:t>
            </a:r>
            <a:endParaRPr lang="en-GB" sz="1800" dirty="0"/>
          </a:p>
          <a:p>
            <a:pPr marL="0" indent="0" eaLnBrk="0" fontAlgn="base" hangingPunct="0">
              <a:lnSpc>
                <a:spcPct val="100000"/>
              </a:lnSpc>
              <a:spcBef>
                <a:spcPct val="0"/>
              </a:spcBef>
              <a:spcAft>
                <a:spcPct val="0"/>
              </a:spcAft>
              <a:buNone/>
            </a:pPr>
            <a:endParaRPr lang="en-GB" altLang="en-US" sz="4400" dirty="0">
              <a:ea typeface="Calibri" panose="020F0502020204030204" pitchFamily="34" charset="0"/>
              <a:cs typeface="Times New Roman" panose="02020603050405020304" pitchFamily="18" charset="0"/>
            </a:endParaRPr>
          </a:p>
          <a:p>
            <a:pPr marL="0" indent="0">
              <a:buNone/>
            </a:pPr>
            <a:endParaRPr lang="en-GB" dirty="0"/>
          </a:p>
          <a:p>
            <a:pPr marL="0" indent="0">
              <a:buNone/>
            </a:pPr>
            <a:endParaRPr lang="en-GB" dirty="0"/>
          </a:p>
        </p:txBody>
      </p:sp>
      <p:pic>
        <p:nvPicPr>
          <p:cNvPr id="1028" name="Picture 4" descr="Image result for how homelessness becomes a cr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011" y="3022274"/>
            <a:ext cx="4225858" cy="3169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777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400" dirty="0" smtClean="0"/>
              <a:t>Take a look at the following diagram which shows how criminalising homelessness will simply create a vicious cycle and actually serve to increase homelessness.</a:t>
            </a:r>
          </a:p>
          <a:p>
            <a:pPr marL="0" indent="0">
              <a:buNone/>
            </a:pPr>
            <a:endParaRPr lang="en-GB" sz="2400" dirty="0"/>
          </a:p>
          <a:p>
            <a:pPr marL="0" indent="0">
              <a:buNone/>
            </a:pPr>
            <a:r>
              <a:rPr lang="en-GB" sz="2400" dirty="0" smtClean="0"/>
              <a:t>Discuss your thoughts on this and what your own responses and reactions might be. </a:t>
            </a:r>
            <a:endParaRPr lang="en-GB" sz="2400" dirty="0"/>
          </a:p>
        </p:txBody>
      </p:sp>
    </p:spTree>
    <p:extLst>
      <p:ext uri="{BB962C8B-B14F-4D97-AF65-F5344CB8AC3E}">
        <p14:creationId xmlns:p14="http://schemas.microsoft.com/office/powerpoint/2010/main" val="788308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2496</TotalTime>
  <Words>617</Words>
  <Application>Microsoft Office PowerPoint</Application>
  <PresentationFormat>Widescreen</PresentationFormat>
  <Paragraphs>78</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Foco</vt:lpstr>
      <vt:lpstr>Times New Roman</vt:lpstr>
      <vt:lpstr>2_Office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332</cp:revision>
  <dcterms:created xsi:type="dcterms:W3CDTF">2017-09-06T17:09:35Z</dcterms:created>
  <dcterms:modified xsi:type="dcterms:W3CDTF">2018-07-06T06:47:46Z</dcterms:modified>
</cp:coreProperties>
</file>