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24"/>
  </p:notesMasterIdLst>
  <p:handoutMasterIdLst>
    <p:handoutMasterId r:id="rId25"/>
  </p:handoutMasterIdLst>
  <p:sldIdLst>
    <p:sldId id="486" r:id="rId2"/>
    <p:sldId id="487" r:id="rId3"/>
    <p:sldId id="488" r:id="rId4"/>
    <p:sldId id="489" r:id="rId5"/>
    <p:sldId id="490" r:id="rId6"/>
    <p:sldId id="491" r:id="rId7"/>
    <p:sldId id="492" r:id="rId8"/>
    <p:sldId id="493" r:id="rId9"/>
    <p:sldId id="494" r:id="rId10"/>
    <p:sldId id="495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D2"/>
    <a:srgbClr val="3F8892"/>
    <a:srgbClr val="C412C0"/>
    <a:srgbClr val="FF0000"/>
    <a:srgbClr val="A7DDE1"/>
    <a:srgbClr val="B482DA"/>
    <a:srgbClr val="CBCBCB"/>
    <a:srgbClr val="FB23C2"/>
    <a:srgbClr val="F9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11939-E9DC-4B76-AA6C-2F50C6A2849D}" type="datetimeFigureOut">
              <a:rPr lang="en-GB" smtClean="0"/>
              <a:t>26/08/2018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6A184-380F-4DA2-A48B-89D28F86972D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3847" cy="6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6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E1E27-8D30-46C7-8C62-681E48BE9B1E}" type="datetimeFigureOut">
              <a:rPr lang="en-GB" smtClean="0"/>
              <a:t>26/08/2018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C18C5-F3FA-4D0A-A9B9-2971BB5756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3520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1C18C5-F3FA-4D0A-A9B9-2971BB5756E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6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B252E-798C-4DBA-9397-81E6123FBAF4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4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833" y="1122363"/>
            <a:ext cx="1129177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833" y="3602038"/>
            <a:ext cx="1129177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60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5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3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61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0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6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79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4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7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3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30" y="455279"/>
            <a:ext cx="11357344" cy="11909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22" y="1825625"/>
            <a:ext cx="113378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35372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6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6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26/08/2018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59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26/08/2018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71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26/08/2018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30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26/08/2018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16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9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26/08/2018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7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77" y="667486"/>
            <a:ext cx="11342429" cy="29061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077" y="3572541"/>
            <a:ext cx="11342429" cy="15282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5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94" y="489098"/>
            <a:ext cx="11313981" cy="11909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794" y="1814993"/>
            <a:ext cx="557500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3770" y="1814993"/>
            <a:ext cx="557500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2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37" y="499730"/>
            <a:ext cx="11355572" cy="11909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3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51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755" y="58338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751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26/08/2018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499730"/>
            <a:ext cx="11267189" cy="119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825625"/>
            <a:ext cx="112671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45374" y="68744"/>
            <a:ext cx="1921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52823"/>
                </a:solidFill>
                <a:latin typeface="Foco"/>
                <a:cs typeface="Foco"/>
              </a:rPr>
              <a:t>TOPIC: </a:t>
            </a:r>
            <a:r>
              <a:rPr lang="en-US" sz="1200" b="1" dirty="0" smtClean="0">
                <a:solidFill>
                  <a:srgbClr val="252823"/>
                </a:solidFill>
                <a:latin typeface="Foco"/>
                <a:cs typeface="Foco"/>
              </a:rPr>
              <a:t>GLOBAL CULTURES</a:t>
            </a:r>
            <a:endParaRPr lang="en-US" sz="1200" b="1" dirty="0">
              <a:solidFill>
                <a:srgbClr val="252823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28625" y="344105"/>
            <a:ext cx="11349908" cy="1638"/>
          </a:xfrm>
          <a:prstGeom prst="line">
            <a:avLst/>
          </a:prstGeom>
          <a:ln>
            <a:solidFill>
              <a:srgbClr val="252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B_Logo_v1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8" y="6109816"/>
            <a:ext cx="1440364" cy="55069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779705" y="6541834"/>
            <a:ext cx="3113445" cy="28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52823"/>
                </a:solidFill>
              </a:rPr>
              <a:t>COPYRIGHT@2018 THOUGHTBOX EDUCATION</a:t>
            </a:r>
            <a:endParaRPr lang="en-US" sz="1200" dirty="0">
              <a:solidFill>
                <a:srgbClr val="252823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754372" y="6534030"/>
            <a:ext cx="10024161" cy="7804"/>
          </a:xfrm>
          <a:prstGeom prst="line">
            <a:avLst/>
          </a:prstGeom>
          <a:ln>
            <a:solidFill>
              <a:srgbClr val="252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2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UO59Emi3eo" TargetMode="External"/><Relationship Id="rId2" Type="http://schemas.openxmlformats.org/officeDocument/2006/relationships/hyperlink" Target="https://www.youtube.com/channel/UC3LeOpWTLFDIYz4_sgAGgk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jQmP152bU4" TargetMode="External"/><Relationship Id="rId2" Type="http://schemas.openxmlformats.org/officeDocument/2006/relationships/hyperlink" Target="https://www.youtube.com/channel/UCUv8dqCeYKczXIhnL4-UyQ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youtu.be/57KW6RO8Rc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18" y="181547"/>
            <a:ext cx="1430027" cy="57374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06084" y="1385582"/>
            <a:ext cx="5123435" cy="5168286"/>
          </a:xfrm>
          <a:prstGeom prst="ellipse">
            <a:avLst/>
          </a:prstGeom>
          <a:solidFill>
            <a:schemeClr val="bg2">
              <a:lumMod val="10000"/>
              <a:alpha val="34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7766" y="2686684"/>
            <a:ext cx="512175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</a:rPr>
              <a:t>G L O B A L </a:t>
            </a:r>
          </a:p>
          <a:p>
            <a:pPr algn="ctr"/>
            <a:r>
              <a:rPr lang="en-GB" sz="5400" b="1" dirty="0" smtClean="0">
                <a:solidFill>
                  <a:prstClr val="white"/>
                </a:solidFill>
              </a:rPr>
              <a:t>C U L T U R E S</a:t>
            </a:r>
          </a:p>
          <a:p>
            <a:pPr algn="ctr"/>
            <a:endParaRPr lang="en-GB" sz="1400" b="1" dirty="0" smtClean="0">
              <a:solidFill>
                <a:prstClr val="white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EE725"/>
                </a:solidFill>
              </a:rPr>
              <a:t>CULTURAL IDENTITIES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8775" y="5210447"/>
            <a:ext cx="3718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Y9&amp;10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13-15 </a:t>
            </a:r>
            <a:r>
              <a:rPr lang="en-GB" sz="24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en-GB" sz="2400" b="1" dirty="0">
              <a:solidFill>
                <a:prstClr val="white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4562475"/>
            <a:ext cx="11247474" cy="1976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Turn to the person next to you and come up with a definition of culture – think about how you understand your own culture in comparison to people from other countries.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1304923"/>
            <a:ext cx="2724150" cy="2724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1933" y="2066833"/>
            <a:ext cx="2382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does culture mean to you?</a:t>
            </a:r>
            <a:endParaRPr lang="en-GB" sz="24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93581" y="2559357"/>
            <a:ext cx="3958720" cy="3930343"/>
          </a:xfrm>
          <a:prstGeom prst="ellipse">
            <a:avLst/>
          </a:prstGeom>
          <a:solidFill>
            <a:schemeClr val="tx1">
              <a:alpha val="66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5593" y="4251960"/>
            <a:ext cx="37548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C U L T U R A L  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S T E R E O T Y P I N G</a:t>
            </a:r>
            <a:endParaRPr lang="en-GB" sz="11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 smtClean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1 5  M I N U T E S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020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995680"/>
            <a:ext cx="10226038" cy="5046346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457200" indent="-4572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GB" sz="1400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457205" lvl="1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0525" y="1336883"/>
            <a:ext cx="109891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Watch the short film (1.50mins) made by </a:t>
            </a:r>
            <a:r>
              <a:rPr lang="en-GB" sz="2400" u="sng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Positive Revolution TV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entitled:</a:t>
            </a:r>
          </a:p>
          <a:p>
            <a:r>
              <a:rPr lang="en-GB" sz="3200" b="1" u="sng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Avoid stereotypes whilst communicating</a:t>
            </a:r>
            <a:r>
              <a:rPr lang="en-GB" sz="3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b="1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2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(click </a:t>
            </a:r>
            <a:r>
              <a:rPr lang="en-GB" sz="1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the </a:t>
            </a:r>
            <a:r>
              <a:rPr lang="en-GB" sz="12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 above)</a:t>
            </a:r>
            <a:endParaRPr lang="en-GB" sz="1200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 descr="https://i.ytimg.com/vi/xScA3OoX26Y/hqdefault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498" y="2730498"/>
            <a:ext cx="4470210" cy="313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995680"/>
            <a:ext cx="10226038" cy="5046346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457200" indent="-4572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GB" sz="1400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457205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4556" y="1444706"/>
            <a:ext cx="43296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Allow students a few minutes to respond to the </a:t>
            </a:r>
            <a:r>
              <a:rPr lang="en-GB" sz="24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 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people sitting near to them</a:t>
            </a:r>
            <a:r>
              <a:rPr lang="en-GB" sz="24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GB" sz="2400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4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sharing their initial responses, ask them to </a:t>
            </a:r>
            <a:r>
              <a:rPr lang="en-GB" sz="24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 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GB" sz="24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following questions:</a:t>
            </a:r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 descr="https://i.ytimg.com/vi/xScA3OoX26Y/hqdefault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790" y="1950713"/>
            <a:ext cx="4470210" cy="313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04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077200" y="639921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7" y="1577388"/>
            <a:ext cx="3489911" cy="348991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13" y="1790699"/>
            <a:ext cx="2874685" cy="28746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52775" y="2090974"/>
            <a:ext cx="2828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is “Where are you from?” often one of the first questions we ask someone we meet someone for the first time?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2399" y="2258545"/>
            <a:ext cx="2331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some of the benefits and limitations of asking this question?</a:t>
            </a:r>
            <a:endParaRPr lang="en-GB" sz="24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1122" y="1315271"/>
            <a:ext cx="1133785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Discuss </a:t>
            </a:r>
            <a:r>
              <a:rPr lang="en-GB" dirty="0"/>
              <a:t>together other questions we </a:t>
            </a:r>
            <a:r>
              <a:rPr lang="en-GB" b="1" dirty="0"/>
              <a:t>could</a:t>
            </a:r>
            <a:r>
              <a:rPr lang="en-GB" dirty="0"/>
              <a:t> ask people when we first meet them, </a:t>
            </a:r>
            <a:r>
              <a:rPr lang="en-GB" dirty="0" smtClean="0"/>
              <a:t>questions that would </a:t>
            </a:r>
            <a:r>
              <a:rPr lang="en-GB" dirty="0"/>
              <a:t>avoid </a:t>
            </a:r>
            <a:r>
              <a:rPr lang="en-GB" dirty="0" smtClean="0"/>
              <a:t>us trying to use </a:t>
            </a:r>
            <a:r>
              <a:rPr lang="en-GB" dirty="0"/>
              <a:t>stereotypes and assumptions.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Share any ideas with the </a:t>
            </a:r>
            <a:r>
              <a:rPr lang="en-GB" dirty="0"/>
              <a:t>class.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38" y="2929082"/>
            <a:ext cx="2874685" cy="2874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7624" y="3396928"/>
            <a:ext cx="2331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stereotypes sometimes be useful when meeting people for the first time?</a:t>
            </a:r>
            <a:endParaRPr lang="en-GB" sz="24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250" y="1002030"/>
            <a:ext cx="10877552" cy="504310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400" dirty="0" smtClean="0"/>
              <a:t>Popular entertainment </a:t>
            </a:r>
            <a:r>
              <a:rPr lang="en-GB" sz="2400" dirty="0"/>
              <a:t>and news media </a:t>
            </a:r>
            <a:r>
              <a:rPr lang="en-GB" sz="2400" dirty="0" smtClean="0"/>
              <a:t>are very powerful in creating </a:t>
            </a:r>
            <a:r>
              <a:rPr lang="en-GB" sz="2400" dirty="0"/>
              <a:t>and </a:t>
            </a:r>
            <a:r>
              <a:rPr lang="en-GB" sz="2400" dirty="0" smtClean="0"/>
              <a:t>spreading </a:t>
            </a:r>
            <a:r>
              <a:rPr lang="en-GB" sz="2400" b="1" dirty="0">
                <a:solidFill>
                  <a:srgbClr val="3F8892"/>
                </a:solidFill>
              </a:rPr>
              <a:t>negative cultural stereotypes</a:t>
            </a:r>
            <a:r>
              <a:rPr lang="en-GB" sz="2400" dirty="0"/>
              <a:t>, especially about </a:t>
            </a:r>
            <a:r>
              <a:rPr lang="en-GB" sz="2400" dirty="0" smtClean="0"/>
              <a:t>racial, cultural and ethnic </a:t>
            </a:r>
            <a:r>
              <a:rPr lang="en-GB" sz="2400" dirty="0"/>
              <a:t>groups. </a:t>
            </a:r>
            <a:endParaRPr lang="en-GB" sz="2400" dirty="0" smtClean="0"/>
          </a:p>
          <a:p>
            <a:pPr marL="0" indent="0" fontAlgn="base">
              <a:buNone/>
            </a:pPr>
            <a:r>
              <a:rPr lang="en-GB" sz="2400" dirty="0" smtClean="0"/>
              <a:t>Characters from non-dominant racial or cultural groups often fall </a:t>
            </a:r>
            <a:r>
              <a:rPr lang="en-GB" sz="2400" dirty="0"/>
              <a:t>into </a:t>
            </a:r>
            <a:r>
              <a:rPr lang="en-GB" sz="2400" b="1" dirty="0" smtClean="0">
                <a:solidFill>
                  <a:srgbClr val="3F8892"/>
                </a:solidFill>
              </a:rPr>
              <a:t>single stereotypes</a:t>
            </a:r>
            <a:r>
              <a:rPr lang="en-GB" sz="2400" dirty="0" smtClean="0"/>
              <a:t>, </a:t>
            </a:r>
            <a:r>
              <a:rPr lang="en-GB" sz="2400" dirty="0"/>
              <a:t>and their </a:t>
            </a:r>
            <a:r>
              <a:rPr lang="en-GB" sz="2400" dirty="0" smtClean="0"/>
              <a:t>storylines often follow the same narratives</a:t>
            </a:r>
            <a:r>
              <a:rPr lang="en-GB" sz="2400" dirty="0"/>
              <a:t>. 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-141633" y="6356350"/>
            <a:ext cx="4256433" cy="365125"/>
          </a:xfrm>
          <a:prstGeom prst="rect">
            <a:avLst/>
          </a:prstGeom>
        </p:spPr>
        <p:txBody>
          <a:bodyPr/>
          <a:lstStyle/>
          <a:p>
            <a:endParaRPr lang="en-GB" sz="2400" dirty="0">
              <a:solidFill>
                <a:prstClr val="black">
                  <a:tint val="75000"/>
                </a:prst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175" y="2923311"/>
            <a:ext cx="715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doing this, the media representations of different cultures actively </a:t>
            </a:r>
            <a:r>
              <a:rPr lang="en-GB" sz="2400" b="1" dirty="0">
                <a:solidFill>
                  <a:srgbClr val="3F889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reinforces stereotypes </a:t>
            </a:r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makes them more readily available in our minds.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57" y="3240295"/>
            <a:ext cx="3223311" cy="3116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4730" y="3708141"/>
            <a:ext cx="2411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you think of any examples of cultures or types of people who are stereotyped into roles?</a:t>
            </a:r>
          </a:p>
        </p:txBody>
      </p:sp>
    </p:spTree>
    <p:extLst>
      <p:ext uri="{BB962C8B-B14F-4D97-AF65-F5344CB8AC3E}">
        <p14:creationId xmlns:p14="http://schemas.microsoft.com/office/powerpoint/2010/main" val="712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052" y="812292"/>
            <a:ext cx="11429998" cy="532657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What sort of roles do the following people usually get cast at within films or dramas (serving to perpetuate the cultural stereotype)?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43842" y="2535904"/>
          <a:ext cx="11704320" cy="2462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864"/>
                <a:gridCol w="2340864"/>
                <a:gridCol w="2601928"/>
                <a:gridCol w="2079800"/>
                <a:gridCol w="2340864"/>
              </a:tblGrid>
              <a:tr h="6766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Young black men</a:t>
                      </a:r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Young white men</a:t>
                      </a:r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Old Chinese men</a:t>
                      </a:r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482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Muslim</a:t>
                      </a:r>
                      <a:r>
                        <a:rPr lang="en-GB" sz="2000" b="1" baseline="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men</a:t>
                      </a:r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Muslim women</a:t>
                      </a:r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A7DDE1"/>
                    </a:solidFill>
                  </a:tcPr>
                </a:tc>
              </a:tr>
              <a:tr h="1786129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4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2" y="895350"/>
            <a:ext cx="10515600" cy="49577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As well as promoting cultural stereotypes, the media also works to promote mono-culture (telling the world that one culture (e.g. western) is superior to all other cultures. </a:t>
            </a:r>
          </a:p>
          <a:p>
            <a:pPr marL="0" indent="0">
              <a:buNone/>
            </a:pPr>
            <a:r>
              <a:rPr lang="en-GB" dirty="0" smtClean="0"/>
              <a:t>Across the world, people are exposed on a daily basis to:</a:t>
            </a:r>
          </a:p>
          <a:p>
            <a:pPr marL="0" indent="0">
              <a:buNone/>
            </a:pPr>
            <a:endParaRPr lang="en-GB" dirty="0" smtClean="0"/>
          </a:p>
          <a:p>
            <a:pPr marL="457205" lvl="1" indent="0">
              <a:buNone/>
            </a:pPr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</a:rPr>
              <a:t>American movies!</a:t>
            </a:r>
          </a:p>
          <a:p>
            <a:pPr marL="457205" lvl="1" indent="0">
              <a:buNone/>
            </a:pPr>
            <a:r>
              <a:rPr lang="en-GB" sz="2800" b="1" dirty="0" smtClean="0">
                <a:solidFill>
                  <a:srgbClr val="FF0000"/>
                </a:solidFill>
              </a:rPr>
              <a:t>Western music!</a:t>
            </a:r>
          </a:p>
          <a:p>
            <a:pPr marL="457205" lvl="1" indent="0">
              <a:buNone/>
            </a:pPr>
            <a:r>
              <a:rPr lang="en-GB" sz="2800" b="1" dirty="0" smtClean="0">
                <a:solidFill>
                  <a:srgbClr val="00B050"/>
                </a:solidFill>
              </a:rPr>
              <a:t>The BBC!</a:t>
            </a:r>
          </a:p>
          <a:p>
            <a:pPr marL="457205" lvl="1" indent="0">
              <a:buNone/>
            </a:pPr>
            <a:r>
              <a:rPr lang="en-GB" sz="2800" b="1" dirty="0" smtClean="0">
                <a:solidFill>
                  <a:srgbClr val="C412C0"/>
                </a:solidFill>
              </a:rPr>
              <a:t>Western consumer products!</a:t>
            </a:r>
          </a:p>
          <a:p>
            <a:pPr marL="457205" lvl="1" indent="0">
              <a:buNone/>
            </a:pP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Images of western celebrities!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 descr="http://esq.h-cdn.co/assets/16/26/1467233684-fw-flag-sm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63" y="3191438"/>
            <a:ext cx="5032375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1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2" y="1081548"/>
            <a:ext cx="10515600" cy="5095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Although this in itself is not a bad thing, it is a monopoly. </a:t>
            </a:r>
          </a:p>
          <a:p>
            <a:pPr marL="0" indent="0">
              <a:buNone/>
            </a:pPr>
            <a:r>
              <a:rPr lang="en-GB" dirty="0" smtClean="0"/>
              <a:t>For example, we are </a:t>
            </a:r>
            <a:r>
              <a:rPr lang="en-GB" b="1" i="1" u="sng" dirty="0" smtClean="0"/>
              <a:t>not</a:t>
            </a:r>
            <a:r>
              <a:rPr lang="en-GB" dirty="0" smtClean="0"/>
              <a:t> all equally being exposed to, for example: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5" lvl="1" indent="0">
              <a:buNone/>
            </a:pPr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</a:rPr>
              <a:t>South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American movies </a:t>
            </a:r>
            <a:endParaRPr lang="en-GB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5" lvl="1" indent="0">
              <a:buNone/>
            </a:pPr>
            <a:r>
              <a:rPr lang="en-GB" sz="2800" b="1" dirty="0">
                <a:solidFill>
                  <a:srgbClr val="FF0000"/>
                </a:solidFill>
              </a:rPr>
              <a:t>Japanese </a:t>
            </a:r>
            <a:r>
              <a:rPr lang="en-GB" sz="2800" b="1" dirty="0" smtClean="0">
                <a:solidFill>
                  <a:srgbClr val="FF0000"/>
                </a:solidFill>
              </a:rPr>
              <a:t>music</a:t>
            </a:r>
          </a:p>
          <a:p>
            <a:pPr marL="457205" lvl="1" indent="0">
              <a:buNone/>
            </a:pPr>
            <a:r>
              <a:rPr lang="en-GB" sz="2800" b="1" dirty="0">
                <a:solidFill>
                  <a:srgbClr val="00B050"/>
                </a:solidFill>
              </a:rPr>
              <a:t>Indian news channels</a:t>
            </a:r>
            <a:endParaRPr lang="en-GB" sz="2800" b="1" dirty="0" smtClean="0">
              <a:solidFill>
                <a:srgbClr val="00B050"/>
              </a:solidFill>
            </a:endParaRPr>
          </a:p>
          <a:p>
            <a:pPr marL="457205" lvl="1" indent="0">
              <a:buNone/>
            </a:pPr>
            <a:r>
              <a:rPr lang="en-GB" sz="2800" b="1" dirty="0">
                <a:solidFill>
                  <a:srgbClr val="C412C0"/>
                </a:solidFill>
              </a:rPr>
              <a:t>M</a:t>
            </a:r>
            <a:r>
              <a:rPr lang="en-GB" sz="2800" b="1" dirty="0" smtClean="0">
                <a:solidFill>
                  <a:srgbClr val="C412C0"/>
                </a:solidFill>
              </a:rPr>
              <a:t>iddle eastern products</a:t>
            </a:r>
          </a:p>
          <a:p>
            <a:pPr marL="457205" lvl="1" indent="0">
              <a:buNone/>
            </a:pP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Images of African celebrities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 descr="http://www.cfi-icf.ca/uploads/events/21/LAFF-LOGO-for-we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94" y="2930013"/>
            <a:ext cx="4952836" cy="23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534280" y="870257"/>
            <a:ext cx="5123435" cy="5168286"/>
          </a:xfrm>
          <a:prstGeom prst="ellipse">
            <a:avLst/>
          </a:prstGeom>
          <a:solidFill>
            <a:schemeClr val="tx1">
              <a:alpha val="65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9072" y="2773680"/>
            <a:ext cx="501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W H A T  I S  C U L T U R E ?</a:t>
            </a:r>
          </a:p>
          <a:p>
            <a:pPr algn="ctr"/>
            <a:r>
              <a:rPr lang="en-GB" sz="28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 </a:t>
            </a:r>
            <a:endParaRPr lang="en-GB" sz="12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r>
              <a:rPr lang="en-GB" sz="2400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W E E K 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6968" y="5223682"/>
            <a:ext cx="371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1 5  </a:t>
            </a:r>
            <a:r>
              <a:rPr lang="en-GB" sz="2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I N U T E S </a:t>
            </a:r>
            <a:endParaRPr lang="en-GB" sz="2000" dirty="0">
              <a:solidFill>
                <a:prstClr val="white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7015699" y="5374846"/>
            <a:ext cx="60959" cy="68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5109555" y="5389331"/>
            <a:ext cx="60959" cy="68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699" y="120619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Media, advertising and consumerism </a:t>
            </a:r>
            <a:r>
              <a:rPr lang="en-GB" b="1" dirty="0" smtClean="0"/>
              <a:t>doesn’t directly tell us </a:t>
            </a:r>
            <a:r>
              <a:rPr lang="en-GB" dirty="0" smtClean="0"/>
              <a:t>that one culture (e.g. western) is better than any other, but by focusing constantly on </a:t>
            </a:r>
            <a:r>
              <a:rPr lang="en-GB" b="1" dirty="0" smtClean="0"/>
              <a:t>one culture</a:t>
            </a:r>
            <a:r>
              <a:rPr lang="en-GB" dirty="0" smtClean="0"/>
              <a:t>, it promotes this above all others.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78" y="2693878"/>
            <a:ext cx="3237438" cy="323743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61" y="2781483"/>
            <a:ext cx="3062227" cy="30622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1134" y="3547772"/>
            <a:ext cx="2828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is western popular culture so well-exposed to the world?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4920" y="3225394"/>
            <a:ext cx="2331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might the impact of this be on people’s perceptions of their own culture?</a:t>
            </a:r>
          </a:p>
        </p:txBody>
      </p:sp>
    </p:spTree>
    <p:extLst>
      <p:ext uri="{BB962C8B-B14F-4D97-AF65-F5344CB8AC3E}">
        <p14:creationId xmlns:p14="http://schemas.microsoft.com/office/powerpoint/2010/main" val="6630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050" y="1371600"/>
            <a:ext cx="11620500" cy="5253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order to transform </a:t>
            </a:r>
            <a:r>
              <a:rPr lang="en-GB" sz="2400" dirty="0" smtClean="0"/>
              <a:t>our stereotypes, it is important to transform our popular culture into </a:t>
            </a:r>
            <a:r>
              <a:rPr lang="en-GB" sz="2400" dirty="0"/>
              <a:t>one </a:t>
            </a:r>
            <a:r>
              <a:rPr lang="en-GB" sz="2400" dirty="0" smtClean="0"/>
              <a:t>that celebrates cultural diversity and that allows different cultures and people to be represented in many roles, just as westerners are.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i.ytimg.com/vi/5oyGGwjPbLw/hqdefaul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0282" y="2803535"/>
            <a:ext cx="4105656" cy="31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" y="6166559"/>
            <a:ext cx="1430027" cy="57374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32298" y="765544"/>
            <a:ext cx="5847906" cy="5709684"/>
          </a:xfrm>
          <a:prstGeom prst="ellipse">
            <a:avLst/>
          </a:prstGeom>
          <a:solidFill>
            <a:schemeClr val="bg2">
              <a:lumMod val="10000"/>
              <a:alpha val="21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8861" y="3209090"/>
            <a:ext cx="56947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prstClr val="white"/>
                </a:solidFill>
              </a:rPr>
              <a:t>GLOBAL CULTURES</a:t>
            </a:r>
          </a:p>
          <a:p>
            <a:pPr algn="ctr"/>
            <a:endParaRPr lang="en-GB" sz="1400" b="1" dirty="0" smtClean="0">
              <a:solidFill>
                <a:prstClr val="white"/>
              </a:solidFill>
            </a:endParaRPr>
          </a:p>
          <a:p>
            <a:pPr algn="ctr"/>
            <a:r>
              <a:rPr lang="en-GB" sz="2000" b="1" dirty="0" smtClean="0">
                <a:solidFill>
                  <a:srgbClr val="FEE725"/>
                </a:solidFill>
              </a:rPr>
              <a:t>T H I S </a:t>
            </a:r>
            <a:r>
              <a:rPr lang="en-GB" sz="2000" b="1" dirty="0">
                <a:solidFill>
                  <a:srgbClr val="FEE725"/>
                </a:solidFill>
              </a:rPr>
              <a:t> </a:t>
            </a:r>
            <a:r>
              <a:rPr lang="en-GB" sz="2000" b="1" dirty="0" smtClean="0">
                <a:solidFill>
                  <a:srgbClr val="FEE725"/>
                </a:solidFill>
              </a:rPr>
              <a:t>S O R T  O F  L E A R N I N G  </a:t>
            </a:r>
          </a:p>
          <a:p>
            <a:pPr algn="ctr"/>
            <a:r>
              <a:rPr lang="en-GB" sz="2000" b="1" dirty="0" smtClean="0">
                <a:solidFill>
                  <a:srgbClr val="FEE725"/>
                </a:solidFill>
              </a:rPr>
              <a:t>C A N</a:t>
            </a:r>
            <a:r>
              <a:rPr lang="en-GB" sz="2000" dirty="0" smtClean="0">
                <a:solidFill>
                  <a:srgbClr val="FEE725"/>
                </a:solidFill>
              </a:rPr>
              <a:t> ’ </a:t>
            </a:r>
            <a:r>
              <a:rPr lang="en-GB" sz="2000" b="1" dirty="0" smtClean="0">
                <a:solidFill>
                  <a:srgbClr val="FEE725"/>
                </a:solidFill>
              </a:rPr>
              <a:t>T  W A I T </a:t>
            </a:r>
          </a:p>
        </p:txBody>
      </p:sp>
    </p:spTree>
    <p:extLst>
      <p:ext uri="{BB962C8B-B14F-4D97-AF65-F5344CB8AC3E}">
        <p14:creationId xmlns:p14="http://schemas.microsoft.com/office/powerpoint/2010/main" val="27289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69" y="370312"/>
            <a:ext cx="11357344" cy="1190958"/>
          </a:xfrm>
        </p:spPr>
        <p:txBody>
          <a:bodyPr/>
          <a:lstStyle/>
          <a:p>
            <a:r>
              <a:rPr lang="en-GB" dirty="0"/>
              <a:t>In this lesson, students will: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335" y="1815910"/>
            <a:ext cx="10095857" cy="459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Think about and discuss the concept of globalisation and its effect upon culture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Understand the impact of development and globalisation upon the loss of our own cultural identities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Explore and unravel some the positives and negatives of globalisation, thinking about the impact of monoculture upon communities and cultural identities</a:t>
            </a:r>
          </a:p>
        </p:txBody>
      </p:sp>
      <p:sp>
        <p:nvSpPr>
          <p:cNvPr id="8" name="Oval 7"/>
          <p:cNvSpPr/>
          <p:nvPr/>
        </p:nvSpPr>
        <p:spPr>
          <a:xfrm>
            <a:off x="370369" y="1618502"/>
            <a:ext cx="1177268" cy="1201367"/>
          </a:xfrm>
          <a:prstGeom prst="ellipse">
            <a:avLst/>
          </a:prstGeom>
          <a:solidFill>
            <a:srgbClr val="35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b="1" dirty="0" smtClean="0">
                <a:solidFill>
                  <a:srgbClr val="FEE725"/>
                </a:solidFill>
                <a:latin typeface="Foco"/>
              </a:rPr>
              <a:t>THINK!</a:t>
            </a:r>
            <a:endParaRPr lang="en-GB" sz="1600" b="1" dirty="0">
              <a:solidFill>
                <a:srgbClr val="FEE725"/>
              </a:solidFill>
              <a:latin typeface="Foco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0369" y="3078706"/>
            <a:ext cx="1177268" cy="1201367"/>
          </a:xfrm>
          <a:prstGeom prst="ellipse">
            <a:avLst/>
          </a:prstGeom>
          <a:solidFill>
            <a:srgbClr val="35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b="1" dirty="0" smtClean="0">
                <a:solidFill>
                  <a:srgbClr val="FEE725"/>
                </a:solidFill>
                <a:latin typeface="Foco"/>
              </a:rPr>
              <a:t>FEEL!</a:t>
            </a:r>
            <a:endParaRPr lang="en-GB" sz="1600" b="1" dirty="0">
              <a:solidFill>
                <a:srgbClr val="FEE725"/>
              </a:solidFill>
              <a:latin typeface="Foco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70369" y="4538910"/>
            <a:ext cx="1177268" cy="1201367"/>
          </a:xfrm>
          <a:prstGeom prst="ellipse">
            <a:avLst/>
          </a:prstGeom>
          <a:solidFill>
            <a:srgbClr val="35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b="1" dirty="0">
              <a:solidFill>
                <a:srgbClr val="FEE72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541" y="4971927"/>
            <a:ext cx="121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EE725"/>
                </a:solidFill>
                <a:latin typeface="Foco"/>
              </a:rPr>
              <a:t>CONNECT!</a:t>
            </a:r>
            <a:endParaRPr lang="en-GB" sz="1600" b="1" dirty="0">
              <a:solidFill>
                <a:srgbClr val="FEE725"/>
              </a:solidFill>
              <a:latin typeface="Foco"/>
            </a:endParaRPr>
          </a:p>
        </p:txBody>
      </p:sp>
    </p:spTree>
    <p:extLst>
      <p:ext uri="{BB962C8B-B14F-4D97-AF65-F5344CB8AC3E}">
        <p14:creationId xmlns:p14="http://schemas.microsoft.com/office/powerpoint/2010/main" val="25605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93581" y="2559357"/>
            <a:ext cx="3958720" cy="3930343"/>
          </a:xfrm>
          <a:prstGeom prst="ellipse">
            <a:avLst/>
          </a:prstGeom>
          <a:solidFill>
            <a:schemeClr val="tx1">
              <a:alpha val="30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5593" y="4251960"/>
            <a:ext cx="37548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P R E  L E S S O N </a:t>
            </a:r>
          </a:p>
          <a:p>
            <a:pPr algn="ctr"/>
            <a:r>
              <a:rPr lang="en-GB" sz="2400" b="1" dirty="0">
                <a:solidFill>
                  <a:prstClr val="white"/>
                </a:solidFill>
                <a:latin typeface="Foco" panose="020B0504050202020203" pitchFamily="34" charset="0"/>
              </a:rPr>
              <a:t> </a:t>
            </a:r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R E F L E C T I O N S </a:t>
            </a:r>
            <a:endParaRPr lang="en-GB" sz="11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 smtClean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3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– </a:t>
            </a:r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5  M I N U T E S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272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247" y="1185228"/>
            <a:ext cx="10889510" cy="4988243"/>
          </a:xfrm>
        </p:spPr>
        <p:txBody>
          <a:bodyPr>
            <a:normAutofit/>
          </a:bodyPr>
          <a:lstStyle/>
          <a:p>
            <a:pPr marL="228597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dirty="0">
                <a:ea typeface="Calibri" panose="020F0502020204030204" pitchFamily="34" charset="0"/>
              </a:rPr>
              <a:t>Introduce the following REFLECTIVE QUESTIONS for students to consider during the lesson: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b="1" dirty="0"/>
              <a:t>What is culture and why is it important?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b="1" dirty="0"/>
              <a:t>What are some of the biggest threats to cultures across the world?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b="1" dirty="0"/>
              <a:t>What are cultural stereotypes and where do they come from?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b="1" dirty="0"/>
              <a:t>What is globalisation and how is it affecting cultural diversity?</a:t>
            </a:r>
          </a:p>
        </p:txBody>
      </p:sp>
    </p:spTree>
    <p:extLst>
      <p:ext uri="{BB962C8B-B14F-4D97-AF65-F5344CB8AC3E}">
        <p14:creationId xmlns:p14="http://schemas.microsoft.com/office/powerpoint/2010/main" val="13672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93581" y="2559357"/>
            <a:ext cx="3958720" cy="3930343"/>
          </a:xfrm>
          <a:prstGeom prst="ellipse">
            <a:avLst/>
          </a:prstGeom>
          <a:solidFill>
            <a:schemeClr val="tx1">
              <a:alpha val="66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5593" y="4251960"/>
            <a:ext cx="37548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W H A T  I S  C U L T U R E ? </a:t>
            </a:r>
            <a:endParaRPr lang="en-GB" sz="11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 smtClean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2 0  M I N U T E S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307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995680"/>
            <a:ext cx="10226038" cy="5046346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457200" indent="-4572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GB" sz="1400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457205" lvl="1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2292" y="1336883"/>
            <a:ext cx="105674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Watch the short video </a:t>
            </a:r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(1.16mins</a:t>
            </a:r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put </a:t>
            </a:r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together the </a:t>
            </a:r>
            <a:r>
              <a:rPr lang="en-GB" sz="2400" u="sng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Bureau of Educational and Cultural Affairs</a:t>
            </a:r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entitled:</a:t>
            </a:r>
          </a:p>
          <a:p>
            <a:endParaRPr lang="en-GB" sz="3200" b="1" u="sng" dirty="0" smtClean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  <a:hlinkClick r:id="rId3"/>
            </a:endParaRPr>
          </a:p>
          <a:p>
            <a:r>
              <a:rPr lang="en-GB" sz="3200" b="1" u="sng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What is Culture?</a:t>
            </a:r>
            <a:endParaRPr lang="en-GB" sz="3200" dirty="0" smtClean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400" b="1" dirty="0" smtClean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200" b="1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(click </a:t>
            </a:r>
            <a:r>
              <a:rPr lang="en-GB" sz="1200" b="1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the </a:t>
            </a:r>
            <a:r>
              <a:rPr lang="en-GB" sz="1200" b="1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 above)</a:t>
            </a:r>
            <a:endParaRPr lang="en-GB" sz="1200" b="1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dirty="0" smtClean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https://i.ytimg.com/vi/57KW6RO8Rcs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107" y="2479758"/>
            <a:ext cx="5963335" cy="335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995680"/>
            <a:ext cx="10226038" cy="5046346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457200" indent="-4572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GB" sz="1400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457205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50023" y="1182443"/>
            <a:ext cx="48657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 smtClean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Allow students a few minutes to respond to the </a:t>
            </a:r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 </a:t>
            </a:r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people sitting near to them</a:t>
            </a:r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GB" sz="2400" dirty="0" smtClean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</a:t>
            </a:r>
            <a:r>
              <a:rPr lang="en-GB" sz="2400" dirty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sharing their initial responses, </a:t>
            </a:r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 at four of the definitions of culture that were given (shown on the following slide).</a:t>
            </a:r>
          </a:p>
          <a:p>
            <a:r>
              <a:rPr lang="en-GB" sz="2400" dirty="0" smtClean="0">
                <a:solidFill>
                  <a:srgbClr val="3537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Discuss each one and what you think it may mean:</a:t>
            </a:r>
            <a:endParaRPr lang="en-GB" sz="24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solidFill>
                <a:srgbClr val="35372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https://i.ytimg.com/vi/57KW6RO8Rcs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6" y="1841664"/>
            <a:ext cx="5963335" cy="335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955293" y="716511"/>
            <a:ext cx="3621024" cy="3438144"/>
          </a:xfrm>
          <a:prstGeom prst="wedgeEllipseCallout">
            <a:avLst/>
          </a:prstGeom>
          <a:solidFill>
            <a:srgbClr val="C41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I understand culture as a treasure that is a part of our collective memory of our perception of ourselves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296838" y="3045540"/>
            <a:ext cx="3028012" cy="2833847"/>
          </a:xfrm>
          <a:prstGeom prst="wedgeEllipseCallou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3F8892"/>
                </a:solidFill>
              </a:rPr>
              <a:t>Culture is </a:t>
            </a:r>
            <a:r>
              <a:rPr lang="en-GB" sz="2400" b="1" dirty="0">
                <a:solidFill>
                  <a:srgbClr val="3F8892"/>
                </a:solidFill>
              </a:rPr>
              <a:t>the acquired pair of glasses through which we see life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038596" y="1170012"/>
            <a:ext cx="2706624" cy="2531142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Culture is something that unites people</a:t>
            </a:r>
          </a:p>
        </p:txBody>
      </p:sp>
    </p:spTree>
    <p:extLst>
      <p:ext uri="{BB962C8B-B14F-4D97-AF65-F5344CB8AC3E}">
        <p14:creationId xmlns:p14="http://schemas.microsoft.com/office/powerpoint/2010/main" val="12319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Custom 4">
      <a:dk1>
        <a:srgbClr val="35372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</TotalTime>
  <Words>920</Words>
  <Application>Microsoft Office PowerPoint</Application>
  <PresentationFormat>Widescreen</PresentationFormat>
  <Paragraphs>118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Foco</vt:lpstr>
      <vt:lpstr>Tahoma</vt:lpstr>
      <vt:lpstr>Times New Roman</vt:lpstr>
      <vt:lpstr>3_Office Theme</vt:lpstr>
      <vt:lpstr>PowerPoint Presentation</vt:lpstr>
      <vt:lpstr>PowerPoint Presentation</vt:lpstr>
      <vt:lpstr>In this lesson, students will: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Musson</dc:creator>
  <cp:lastModifiedBy>Rachel Musson</cp:lastModifiedBy>
  <cp:revision>240</cp:revision>
  <dcterms:created xsi:type="dcterms:W3CDTF">2016-10-17T21:56:29Z</dcterms:created>
  <dcterms:modified xsi:type="dcterms:W3CDTF">2018-08-26T18:46:17Z</dcterms:modified>
  <cp:contentStatus/>
</cp:coreProperties>
</file>