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712" r:id="rId2"/>
  </p:sldMasterIdLst>
  <p:notesMasterIdLst>
    <p:notesMasterId r:id="rId20"/>
  </p:notesMasterIdLst>
  <p:handoutMasterIdLst>
    <p:handoutMasterId r:id="rId21"/>
  </p:handoutMasterIdLst>
  <p:sldIdLst>
    <p:sldId id="400" r:id="rId3"/>
    <p:sldId id="401" r:id="rId4"/>
    <p:sldId id="402" r:id="rId5"/>
    <p:sldId id="403" r:id="rId6"/>
    <p:sldId id="404" r:id="rId7"/>
    <p:sldId id="405" r:id="rId8"/>
    <p:sldId id="343" r:id="rId9"/>
    <p:sldId id="345" r:id="rId10"/>
    <p:sldId id="406" r:id="rId11"/>
    <p:sldId id="386" r:id="rId12"/>
    <p:sldId id="388" r:id="rId13"/>
    <p:sldId id="387" r:id="rId14"/>
    <p:sldId id="360" r:id="rId15"/>
    <p:sldId id="346" r:id="rId16"/>
    <p:sldId id="399" r:id="rId17"/>
    <p:sldId id="398" r:id="rId18"/>
    <p:sldId id="40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892"/>
    <a:srgbClr val="C412C0"/>
    <a:srgbClr val="FB23C2"/>
    <a:srgbClr val="A7DDE1"/>
    <a:srgbClr val="B482DA"/>
    <a:srgbClr val="CBCBCB"/>
    <a:srgbClr val="FF0000"/>
    <a:srgbClr val="F9FCD0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28/08/2018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28/08/2018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C18C5-F3FA-4D0A-A9B9-2971BB5756E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9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4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3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2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29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3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40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41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3537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8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2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02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1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18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7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09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35372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0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5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5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2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4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1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1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4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3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18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34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5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11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19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35372F"/>
                </a:solidFill>
              </a:rPr>
              <a:t> </a:t>
            </a:r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86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00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04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72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46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30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33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DA75472-A2B2-4D99-9D5D-B76258FC68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4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98" y="365126"/>
            <a:ext cx="10866290" cy="1316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98" y="2505075"/>
            <a:ext cx="550847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F0EC0FD-F6C7-44DD-B05F-9F722E41B7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28/08/2018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DB531D-2584-48E8-974B-990AB77A0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9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9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5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srgbClr val="35372F"/>
                </a:solidFill>
              </a:rPr>
              <a:pPr/>
              <a:t>28/08/2018</a:t>
            </a:fld>
            <a:endParaRPr lang="en-GB" dirty="0">
              <a:solidFill>
                <a:srgbClr val="353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srgbClr val="35372F"/>
                </a:solidFill>
              </a:rPr>
              <a:pPr/>
              <a:t>‹#›</a:t>
            </a:fld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0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99730"/>
            <a:ext cx="11267189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825625"/>
            <a:ext cx="112671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921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GLOBAL CULTURES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4410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4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99730"/>
            <a:ext cx="11267189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825625"/>
            <a:ext cx="112671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921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GLOBAL CULTURES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4410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2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D9Ihs241z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guardian.com/world/2014/jan/24/africa-clinton" TargetMode="External"/><Relationship Id="rId3" Type="http://schemas.openxmlformats.org/officeDocument/2006/relationships/hyperlink" Target="http://www.humanosphere.org/world-politics/2014/11/africans-geldof-dont-need-another-band-aid-solution/" TargetMode="External"/><Relationship Id="rId7" Type="http://schemas.openxmlformats.org/officeDocument/2006/relationships/hyperlink" Target="http://mussonsmusings.blogspot.com/2014/11/thoughts.html" TargetMode="External"/><Relationship Id="rId2" Type="http://schemas.openxmlformats.org/officeDocument/2006/relationships/hyperlink" Target="http://ghanaculturepolitics.com/africa-top-10-problems-not-the-ones-you-were-thinking-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guardian.com/global-development-professionals-network/2013/aug/23/aspen-new-voices-africa-fellowship" TargetMode="External"/><Relationship Id="rId5" Type="http://schemas.openxmlformats.org/officeDocument/2006/relationships/hyperlink" Target="http://granta.com/how-to-write-about-africa/" TargetMode="External"/><Relationship Id="rId4" Type="http://schemas.openxmlformats.org/officeDocument/2006/relationships/hyperlink" Target="http://www.theguardian.com/world/2014/nov/11/band-aid-30-patronising-bob-geldof-ebola-do-they-know-its-christmas" TargetMode="External"/><Relationship Id="rId9" Type="http://schemas.openxmlformats.org/officeDocument/2006/relationships/hyperlink" Target="https://www.instagram.com/barbiesavior/?hl=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SElmEmEjb4" TargetMode="External"/><Relationship Id="rId2" Type="http://schemas.openxmlformats.org/officeDocument/2006/relationships/hyperlink" Target="http://mamahop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18" y="181547"/>
            <a:ext cx="1430027" cy="5737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906084" y="1385582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766" y="2686684"/>
            <a:ext cx="512175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</a:rPr>
              <a:t>G L O B A L </a:t>
            </a:r>
          </a:p>
          <a:p>
            <a:pPr algn="ctr"/>
            <a:r>
              <a:rPr lang="en-GB" sz="5400" b="1" dirty="0" smtClean="0">
                <a:solidFill>
                  <a:prstClr val="white"/>
                </a:solidFill>
              </a:rPr>
              <a:t>C U L T U R E S</a:t>
            </a:r>
          </a:p>
          <a:p>
            <a:pPr algn="ctr"/>
            <a:endParaRPr lang="en-GB" sz="14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EE725"/>
                </a:solidFill>
              </a:rPr>
              <a:t>CULTURAL IDENTITIES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8775" y="5210447"/>
            <a:ext cx="371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Y11-13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15-18 </a:t>
            </a:r>
            <a:r>
              <a:rPr lang="en-GB" sz="24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GB" sz="24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950" y="1133856"/>
            <a:ext cx="10991852" cy="504310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 smtClean="0"/>
              <a:t>Popular entertainment </a:t>
            </a:r>
            <a:r>
              <a:rPr lang="en-GB" dirty="0"/>
              <a:t>and news media </a:t>
            </a:r>
            <a:r>
              <a:rPr lang="en-GB" dirty="0" smtClean="0"/>
              <a:t>are very instrumental and powerful in creating </a:t>
            </a:r>
            <a:r>
              <a:rPr lang="en-GB" dirty="0"/>
              <a:t>and perpetuating negative cultural stereotypes, especially about </a:t>
            </a:r>
            <a:r>
              <a:rPr lang="en-GB" dirty="0" smtClean="0"/>
              <a:t>racial, cultural and ethnic </a:t>
            </a:r>
            <a:r>
              <a:rPr lang="en-GB" dirty="0"/>
              <a:t>groups. </a:t>
            </a:r>
            <a:endParaRPr lang="en-GB" dirty="0" smtClean="0"/>
          </a:p>
          <a:p>
            <a:pPr marL="0" indent="0" fontAlgn="base">
              <a:buNone/>
            </a:pPr>
            <a:r>
              <a:rPr lang="en-GB" dirty="0" smtClean="0"/>
              <a:t>In </a:t>
            </a:r>
            <a:r>
              <a:rPr lang="en-GB" dirty="0"/>
              <a:t>television and film, characters from </a:t>
            </a:r>
            <a:r>
              <a:rPr lang="en-GB" dirty="0" smtClean="0"/>
              <a:t>non-dominant </a:t>
            </a:r>
            <a:r>
              <a:rPr lang="en-GB" dirty="0"/>
              <a:t>racial and ethnic groups often fall into </a:t>
            </a:r>
            <a:r>
              <a:rPr lang="en-GB" b="1" dirty="0"/>
              <a:t>formulaic </a:t>
            </a:r>
            <a:r>
              <a:rPr lang="en-GB" b="1" dirty="0" smtClean="0"/>
              <a:t>stereotypes</a:t>
            </a:r>
            <a:r>
              <a:rPr lang="en-GB" dirty="0" smtClean="0"/>
              <a:t>, </a:t>
            </a:r>
            <a:r>
              <a:rPr lang="en-GB" dirty="0"/>
              <a:t>and their storylines </a:t>
            </a:r>
            <a:r>
              <a:rPr lang="en-GB" dirty="0" smtClean="0"/>
              <a:t>follow the same old narratives</a:t>
            </a:r>
            <a:r>
              <a:rPr lang="en-GB" dirty="0"/>
              <a:t>. </a:t>
            </a:r>
            <a:endParaRPr lang="en-GB" dirty="0" smtClean="0"/>
          </a:p>
          <a:p>
            <a:pPr marL="0" indent="0" fontAlgn="base">
              <a:buNone/>
            </a:pPr>
            <a:r>
              <a:rPr lang="en-GB" dirty="0" smtClean="0"/>
              <a:t>The </a:t>
            </a:r>
            <a:r>
              <a:rPr lang="en-GB" dirty="0"/>
              <a:t>consistency of these representations reinforces stereotypes and makes them more readily available in our minds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7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2" y="850392"/>
            <a:ext cx="10515600" cy="532657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sort of roles do the following people usually play (and thus perpetuate as a stereotype)?: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29378"/>
              </p:ext>
            </p:extLst>
          </p:nvPr>
        </p:nvGraphicFramePr>
        <p:xfrm>
          <a:off x="243842" y="2212847"/>
          <a:ext cx="11704320" cy="324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864"/>
                <a:gridCol w="2340864"/>
                <a:gridCol w="2601928"/>
                <a:gridCol w="2079800"/>
                <a:gridCol w="2340864"/>
              </a:tblGrid>
              <a:tr h="67665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Young black men</a:t>
                      </a:r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Young white men</a:t>
                      </a:r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Old Chinese men</a:t>
                      </a:r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482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Muslim</a:t>
                      </a:r>
                      <a:r>
                        <a:rPr lang="en-GB" sz="2000" b="1" baseline="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 men</a:t>
                      </a:r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Muslim women</a:t>
                      </a:r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7DDE1"/>
                    </a:solidFill>
                  </a:tcPr>
                </a:tc>
              </a:tr>
              <a:tr h="2570945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2" y="914400"/>
            <a:ext cx="11372848" cy="5253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order to transform </a:t>
            </a:r>
            <a:r>
              <a:rPr lang="en-GB" sz="2400" dirty="0" smtClean="0"/>
              <a:t>our stereotypes, it is important to transform our cultural </a:t>
            </a:r>
            <a:r>
              <a:rPr lang="en-GB" sz="2400" dirty="0"/>
              <a:t>landscape into one </a:t>
            </a:r>
            <a:r>
              <a:rPr lang="en-GB" sz="2400" dirty="0" smtClean="0"/>
              <a:t>that celebrates diversity through equality and that allows different cultures and people to be represented in all of the complicated roles that they inhabit, </a:t>
            </a:r>
            <a:r>
              <a:rPr lang="en-GB" sz="2400" dirty="0"/>
              <a:t>rather than relying on tired stereotypes.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https://i.ytimg.com/vi/5oyGGwjPbLw/hq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9450" y="2197654"/>
            <a:ext cx="4657725" cy="35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2" y="2756279"/>
            <a:ext cx="6513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Popular culture plays a vital role in this work, as it can be used to promote more nuanced and varied representations and can heavily influence people’s perceptions and understanding of cultural diversity. </a:t>
            </a:r>
          </a:p>
        </p:txBody>
      </p:sp>
    </p:spTree>
    <p:extLst>
      <p:ext uri="{BB962C8B-B14F-4D97-AF65-F5344CB8AC3E}">
        <p14:creationId xmlns:p14="http://schemas.microsoft.com/office/powerpoint/2010/main" val="33735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950" y="556907"/>
            <a:ext cx="11201019" cy="53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stereotypes that prevail about particular countries or cultures often come because of a limited amount of information that we have been exposed to about that place, culture or community.</a:t>
            </a:r>
          </a:p>
          <a:p>
            <a:pPr marL="0" indent="0">
              <a:buNone/>
            </a:pPr>
            <a:r>
              <a:rPr lang="en-GB" sz="2400" dirty="0" smtClean="0"/>
              <a:t>Think about her own response to Mexico and Mexicans – this was a product of a single story being repeated constantly by the media.</a:t>
            </a:r>
          </a:p>
          <a:p>
            <a:pPr marL="0" indent="0">
              <a:buNone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What is the stereotypes that are perpetuated  about the following places:</a:t>
            </a:r>
          </a:p>
          <a:p>
            <a:pPr marL="1428761" lvl="2" indent="-514350">
              <a:buAutoNum type="arabicPeriod"/>
            </a:pPr>
            <a:r>
              <a:rPr lang="en-GB" sz="2400" b="1" dirty="0" smtClean="0">
                <a:solidFill>
                  <a:srgbClr val="C412C0"/>
                </a:solidFill>
              </a:rPr>
              <a:t>Syria</a:t>
            </a:r>
          </a:p>
          <a:p>
            <a:pPr marL="1428761" lvl="2" indent="-514350">
              <a:buAutoNum type="arabicPeriod"/>
            </a:pPr>
            <a:r>
              <a:rPr lang="en-GB" sz="2400" b="1" dirty="0" smtClean="0">
                <a:solidFill>
                  <a:srgbClr val="7030A0"/>
                </a:solidFill>
              </a:rPr>
              <a:t>Russia</a:t>
            </a:r>
          </a:p>
          <a:p>
            <a:pPr marL="1428761" lvl="2" indent="-514350">
              <a:buAutoNum type="arabicPeriod"/>
            </a:pPr>
            <a:r>
              <a:rPr lang="en-GB" sz="2400" b="1" dirty="0" smtClean="0">
                <a:solidFill>
                  <a:srgbClr val="3F8892"/>
                </a:solidFill>
              </a:rPr>
              <a:t>North Korea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1949" y="4515408"/>
            <a:ext cx="11458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Think about your own subconscious prejudice, and question whether you have started to believe that all people from these places are the same as the characters in your head…</a:t>
            </a:r>
          </a:p>
        </p:txBody>
      </p:sp>
    </p:spTree>
    <p:extLst>
      <p:ext uri="{BB962C8B-B14F-4D97-AF65-F5344CB8AC3E}">
        <p14:creationId xmlns:p14="http://schemas.microsoft.com/office/powerpoint/2010/main" val="42750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200078"/>
            <a:ext cx="11049002" cy="1338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Would you agree with these thoughts here? </a:t>
            </a:r>
            <a:r>
              <a:rPr lang="en-GB" sz="2400" dirty="0" smtClean="0"/>
              <a:t>Try and think of some of the many examples where this “single story” is being perpetuated in our modern media or popular culture.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498338" y="1499140"/>
            <a:ext cx="3447288" cy="3163824"/>
          </a:xfrm>
          <a:prstGeom prst="wedgeEllipseCallout">
            <a:avLst/>
          </a:prstGeom>
          <a:solidFill>
            <a:srgbClr val="FB2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Show a people as one thing – as only one thing – over and over again and that is what they become.</a:t>
            </a:r>
            <a:endParaRPr lang="en-GB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834898" y="832421"/>
            <a:ext cx="3925822" cy="3593275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problem with stereotypes is not that they are untrue but that they are incomplete. They make one story become the only story.</a:t>
            </a:r>
            <a:r>
              <a:rPr lang="en-GB" sz="1600" dirty="0" smtClean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solidFill>
                <a:srgbClr val="FFFF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Take it further	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Watch the incredibly inspiring and insightful Ted Talk (18.49mins) by writer and activist </a:t>
            </a:r>
            <a:r>
              <a:rPr lang="en-GB" dirty="0" err="1" smtClean="0"/>
              <a:t>Chimamana</a:t>
            </a:r>
            <a:r>
              <a:rPr lang="en-GB" dirty="0" smtClean="0"/>
              <a:t> </a:t>
            </a:r>
            <a:r>
              <a:rPr lang="en-GB" dirty="0" err="1" smtClean="0"/>
              <a:t>Adiche</a:t>
            </a:r>
            <a:r>
              <a:rPr lang="en-GB" dirty="0" smtClean="0"/>
              <a:t> entitled: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 smtClean="0">
                <a:hlinkClick r:id="rId2"/>
              </a:rPr>
              <a:t>The danger of a single </a:t>
            </a:r>
            <a:r>
              <a:rPr lang="en-GB" sz="3200" b="1" dirty="0">
                <a:hlinkClick r:id="rId2"/>
              </a:rPr>
              <a:t>s</a:t>
            </a:r>
            <a:r>
              <a:rPr lang="en-GB" sz="3200" b="1" dirty="0" smtClean="0">
                <a:hlinkClick r:id="rId2"/>
              </a:rPr>
              <a:t>tory</a:t>
            </a:r>
            <a:endParaRPr lang="en-GB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ttps://gpscom123.files.wordpress.com/2015/09/nigerian-author-quote.jpg?w=300&amp;h=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12" y="2681334"/>
            <a:ext cx="4540123" cy="32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6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Take it further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530" y="1558925"/>
            <a:ext cx="11337851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GB" dirty="0"/>
              <a:t>If time allows, read one of the following articles which discuss the negativity and challenges of perpetuating stereotypes of the continent of Africa. </a:t>
            </a:r>
          </a:p>
          <a:p>
            <a:pPr marL="0" lvl="0" indent="0">
              <a:buNone/>
            </a:pPr>
            <a:r>
              <a:rPr lang="en-GB" dirty="0"/>
              <a:t>Discuss ideas raised within small groups:  </a:t>
            </a:r>
          </a:p>
          <a:p>
            <a:pPr lvl="0"/>
            <a:r>
              <a:rPr lang="en-GB" u="sng" dirty="0">
                <a:hlinkClick r:id="rId2"/>
              </a:rPr>
              <a:t>Top 10 Problems with Africa (not the ones you were thinking)</a:t>
            </a:r>
            <a:endParaRPr lang="en-GB" dirty="0"/>
          </a:p>
          <a:p>
            <a:pPr lvl="0"/>
            <a:r>
              <a:rPr lang="en-GB" u="sng" dirty="0">
                <a:hlinkClick r:id="rId3"/>
              </a:rPr>
              <a:t>Africans to Geldof: We don't need another Band Aid solution</a:t>
            </a:r>
            <a:endParaRPr lang="en-GB" dirty="0"/>
          </a:p>
          <a:p>
            <a:pPr lvl="0"/>
            <a:r>
              <a:rPr lang="en-GB" u="sng" dirty="0">
                <a:hlinkClick r:id="rId4"/>
              </a:rPr>
              <a:t>Band Aid 30L Clumsy, patronising and wrong in so many ways</a:t>
            </a:r>
            <a:endParaRPr lang="en-GB" dirty="0"/>
          </a:p>
          <a:p>
            <a:pPr lvl="0"/>
            <a:r>
              <a:rPr lang="en-GB" u="sng" dirty="0">
                <a:hlinkClick r:id="rId5"/>
              </a:rPr>
              <a:t>How to write about Africa</a:t>
            </a:r>
            <a:endParaRPr lang="en-GB" dirty="0"/>
          </a:p>
          <a:p>
            <a:pPr lvl="0"/>
            <a:r>
              <a:rPr lang="en-GB" u="sng" dirty="0">
                <a:hlinkClick r:id="rId6"/>
              </a:rPr>
              <a:t>Is there a space for African experts?</a:t>
            </a:r>
            <a:r>
              <a:rPr lang="en-GB" dirty="0"/>
              <a:t> </a:t>
            </a:r>
          </a:p>
          <a:p>
            <a:pPr lvl="0"/>
            <a:r>
              <a:rPr lang="en-GB" u="sng" dirty="0">
                <a:hlinkClick r:id="rId7"/>
              </a:rPr>
              <a:t>How do you Challenge a Stereotype</a:t>
            </a:r>
            <a:r>
              <a:rPr lang="en-GB" u="sng" dirty="0"/>
              <a:t>?</a:t>
            </a:r>
          </a:p>
          <a:p>
            <a:r>
              <a:rPr lang="en-GB" dirty="0">
                <a:hlinkClick r:id="rId8"/>
              </a:rPr>
              <a:t>Talking about Africa</a:t>
            </a:r>
            <a:endParaRPr lang="en-GB" dirty="0"/>
          </a:p>
          <a:p>
            <a:pPr lvl="0"/>
            <a:r>
              <a:rPr lang="en-GB" u="sng" dirty="0">
                <a:hlinkClick r:id="rId9"/>
              </a:rPr>
              <a:t>Barbie Saviour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9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20" y="6166559"/>
            <a:ext cx="1430027" cy="57374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232298" y="765544"/>
            <a:ext cx="5847906" cy="5709684"/>
          </a:xfrm>
          <a:prstGeom prst="ellipse">
            <a:avLst/>
          </a:prstGeom>
          <a:solidFill>
            <a:schemeClr val="bg2">
              <a:lumMod val="10000"/>
              <a:alpha val="21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8861" y="3209090"/>
            <a:ext cx="56947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prstClr val="white"/>
                </a:solidFill>
              </a:rPr>
              <a:t>GLOBAL CULTURES</a:t>
            </a:r>
          </a:p>
          <a:p>
            <a:pPr algn="ctr"/>
            <a:endParaRPr lang="en-GB" sz="14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FEE725"/>
                </a:solidFill>
              </a:rPr>
              <a:t>T H I S </a:t>
            </a:r>
            <a:r>
              <a:rPr lang="en-GB" sz="2000" b="1" dirty="0">
                <a:solidFill>
                  <a:srgbClr val="FEE725"/>
                </a:solidFill>
              </a:rPr>
              <a:t> </a:t>
            </a:r>
            <a:r>
              <a:rPr lang="en-GB" sz="2000" b="1" dirty="0" smtClean="0">
                <a:solidFill>
                  <a:srgbClr val="FEE725"/>
                </a:solidFill>
              </a:rPr>
              <a:t>S O R T  O F  L E A R N I N G  </a:t>
            </a:r>
          </a:p>
          <a:p>
            <a:pPr algn="ctr"/>
            <a:r>
              <a:rPr lang="en-GB" sz="2000" b="1" dirty="0" smtClean="0">
                <a:solidFill>
                  <a:srgbClr val="FEE725"/>
                </a:solidFill>
              </a:rPr>
              <a:t>C A N</a:t>
            </a:r>
            <a:r>
              <a:rPr lang="en-GB" sz="2000" dirty="0" smtClean="0">
                <a:solidFill>
                  <a:srgbClr val="FEE725"/>
                </a:solidFill>
              </a:rPr>
              <a:t> ’ </a:t>
            </a:r>
            <a:r>
              <a:rPr lang="en-GB" sz="2000" b="1" dirty="0" smtClean="0">
                <a:solidFill>
                  <a:srgbClr val="FEE725"/>
                </a:solidFill>
              </a:rPr>
              <a:t>T  W A I T </a:t>
            </a:r>
          </a:p>
        </p:txBody>
      </p:sp>
    </p:spTree>
    <p:extLst>
      <p:ext uri="{BB962C8B-B14F-4D97-AF65-F5344CB8AC3E}">
        <p14:creationId xmlns:p14="http://schemas.microsoft.com/office/powerpoint/2010/main" val="29304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34280" y="870257"/>
            <a:ext cx="5123435" cy="5168286"/>
          </a:xfrm>
          <a:prstGeom prst="ellipse">
            <a:avLst/>
          </a:prstGeom>
          <a:solidFill>
            <a:schemeClr val="tx1">
              <a:alpha val="65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9072" y="2773680"/>
            <a:ext cx="5013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T H E  S I N G L E  S T O R Y</a:t>
            </a:r>
          </a:p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endParaRPr lang="en-GB" sz="12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W E E K 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6968" y="5223682"/>
            <a:ext cx="371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1 5  </a:t>
            </a:r>
            <a:r>
              <a:rPr lang="en-GB" sz="20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 I N U T E S </a:t>
            </a:r>
            <a:endParaRPr lang="en-GB" sz="20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7015699" y="5374846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5109555" y="5389331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9" y="370312"/>
            <a:ext cx="11357344" cy="1190958"/>
          </a:xfrm>
        </p:spPr>
        <p:txBody>
          <a:bodyPr/>
          <a:lstStyle/>
          <a:p>
            <a:r>
              <a:rPr lang="en-GB" dirty="0"/>
              <a:t>In this lesson, students will: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335" y="1815910"/>
            <a:ext cx="10095857" cy="459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Think about and discuss what it means to stereotype and the concept of cultural stereotypes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Understand and explore how our cultural stereotypes can directly impact the lives of people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Explore and unravel some of the stereotypes that exist within different communities, cultures and countries and think about how we can learn to re-think our preconceived assumptions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70369" y="1618502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THINK!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0369" y="3078706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FEEL!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0369" y="4538910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541" y="4971927"/>
            <a:ext cx="121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  <a:latin typeface="Foco"/>
              </a:rPr>
              <a:t>CONNECT!</a:t>
            </a:r>
            <a:endParaRPr lang="en-GB" sz="1600" b="1" dirty="0">
              <a:solidFill>
                <a:srgbClr val="FEE725"/>
              </a:solidFill>
              <a:latin typeface="Foco"/>
            </a:endParaRPr>
          </a:p>
        </p:txBody>
      </p:sp>
    </p:spTree>
    <p:extLst>
      <p:ext uri="{BB962C8B-B14F-4D97-AF65-F5344CB8AC3E}">
        <p14:creationId xmlns:p14="http://schemas.microsoft.com/office/powerpoint/2010/main" val="17497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30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P R E  L E S S O N </a:t>
            </a:r>
          </a:p>
          <a:p>
            <a:pPr algn="ctr"/>
            <a:r>
              <a:rPr lang="en-GB" sz="2400" b="1" dirty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R E F L E C T I O N S </a:t>
            </a:r>
            <a:endParaRPr lang="en-GB" sz="11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3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–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5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475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2" y="1368108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ea typeface="Calibri" panose="020F0502020204030204" pitchFamily="34" charset="0"/>
              </a:rPr>
              <a:t>I</a:t>
            </a:r>
            <a:r>
              <a:rPr lang="en-GB" dirty="0" smtClean="0">
                <a:effectLst/>
                <a:ea typeface="Calibri" panose="020F0502020204030204" pitchFamily="34" charset="0"/>
              </a:rPr>
              <a:t>ntroduce the following REFLECTIVE QUESTIONS for students to consider during the lesson:</a:t>
            </a:r>
            <a:endParaRPr lang="en-GB" dirty="0">
              <a:ea typeface="Calibri" panose="020F0502020204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What is </a:t>
            </a:r>
            <a:r>
              <a:rPr lang="en-GB" dirty="0" smtClean="0"/>
              <a:t>a cultural stereotype and how are they created?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Is culture something that defines us?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How might stereotypes be restricting our ability to practise global citizenship?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Who or what is creating stereotypes or “single stories” about cultural identities?</a:t>
            </a:r>
          </a:p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dirty="0" smtClean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353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30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S T E P </a:t>
            </a:r>
            <a:r>
              <a:rPr lang="en-GB" sz="2400" b="1" dirty="0" err="1" smtClean="0">
                <a:solidFill>
                  <a:prstClr val="white"/>
                </a:solidFill>
                <a:latin typeface="Foco" panose="020B0504050202020203" pitchFamily="34" charset="0"/>
              </a:rPr>
              <a:t>P</a:t>
            </a:r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 I N G  O U T 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O F  </a:t>
            </a:r>
            <a:r>
              <a:rPr lang="en-GB" sz="2400" b="1" dirty="0" err="1" smtClean="0">
                <a:solidFill>
                  <a:prstClr val="white"/>
                </a:solidFill>
                <a:latin typeface="Foco" panose="020B0504050202020203" pitchFamily="34" charset="0"/>
              </a:rPr>
              <a:t>F</a:t>
            </a:r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 I C T I O N</a:t>
            </a:r>
            <a:endParaRPr lang="en-GB" sz="11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1 0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196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416" y="1129227"/>
            <a:ext cx="1109929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+mj-lt"/>
              </a:rPr>
              <a:t>Watch the short video (2.40mins) made by </a:t>
            </a:r>
            <a:r>
              <a:rPr lang="en-GB" sz="2400" dirty="0" smtClean="0">
                <a:solidFill>
                  <a:prstClr val="black"/>
                </a:solidFill>
                <a:latin typeface="+mj-lt"/>
                <a:hlinkClick r:id="rId2"/>
              </a:rPr>
              <a:t>Mama Hope 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entitled: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  <a:p>
            <a:r>
              <a:rPr lang="en-GB" sz="3200" b="1" dirty="0" smtClean="0">
                <a:solidFill>
                  <a:prstClr val="black"/>
                </a:solidFill>
                <a:latin typeface="+mj-lt"/>
                <a:hlinkClick r:id="rId3"/>
              </a:rPr>
              <a:t>African Men – Hollywood Stereotypes</a:t>
            </a:r>
            <a:endParaRPr lang="en-GB" sz="3600" b="1" u="sng" dirty="0" smtClean="0">
              <a:solidFill>
                <a:prstClr val="black"/>
              </a:solidFill>
              <a:latin typeface="+mj-lt"/>
            </a:endParaRPr>
          </a:p>
          <a:p>
            <a:endParaRPr lang="en-GB" sz="1400" b="1" dirty="0" smtClean="0">
              <a:solidFill>
                <a:prstClr val="black"/>
              </a:solidFill>
              <a:latin typeface="+mj-lt"/>
            </a:endParaRPr>
          </a:p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(click </a:t>
            </a:r>
            <a:r>
              <a:rPr lang="en-GB" sz="1200" b="1" dirty="0">
                <a:solidFill>
                  <a:prstClr val="black"/>
                </a:solidFill>
                <a:latin typeface="+mj-lt"/>
              </a:rPr>
              <a:t>on the </a:t>
            </a:r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link above)</a:t>
            </a:r>
            <a:endParaRPr lang="en-GB" sz="1200" b="1" dirty="0">
              <a:solidFill>
                <a:prstClr val="black"/>
              </a:solidFill>
              <a:latin typeface="+mj-lt"/>
            </a:endParaRPr>
          </a:p>
          <a:p>
            <a:endParaRPr lang="en-GB" sz="2000" dirty="0" smtClean="0">
              <a:solidFill>
                <a:prstClr val="black"/>
              </a:solidFill>
              <a:latin typeface="+mj-lt"/>
            </a:endParaRPr>
          </a:p>
          <a:p>
            <a:endParaRPr lang="en-GB" sz="2000" dirty="0">
              <a:solidFill>
                <a:prstClr val="black"/>
              </a:solidFill>
              <a:latin typeface="+mj-lt"/>
            </a:endParaRPr>
          </a:p>
          <a:p>
            <a:endParaRPr lang="en-GB" sz="2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" name="Picture 2" descr="http://images.huffingtonpost.com/2015-07-30-1438216818-526556-AFRICANMEN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808" y="2640310"/>
            <a:ext cx="58769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95680"/>
            <a:ext cx="1022603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0024" y="1492331"/>
            <a:ext cx="43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>
              <a:solidFill>
                <a:prstClr val="black"/>
              </a:solidFill>
              <a:latin typeface="+mj-lt"/>
            </a:endParaRPr>
          </a:p>
          <a:p>
            <a:endParaRPr lang="en-GB" sz="2400" dirty="0">
              <a:solidFill>
                <a:prstClr val="black"/>
              </a:solidFill>
              <a:latin typeface="+mj-lt"/>
            </a:endParaRPr>
          </a:p>
          <a:p>
            <a:r>
              <a:rPr lang="en-GB" sz="2400" dirty="0">
                <a:solidFill>
                  <a:prstClr val="black"/>
                </a:solidFill>
                <a:latin typeface="+mj-lt"/>
              </a:rPr>
              <a:t>Allow students a few minutes to respond to the 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film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with people sitting near to them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endParaRPr lang="en-GB" sz="2400" dirty="0" smtClean="0">
              <a:solidFill>
                <a:prstClr val="black"/>
              </a:solidFill>
              <a:latin typeface="+mj-lt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+mj-lt"/>
              </a:rPr>
              <a:t>After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sharing their initial responses, ask them to 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consider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the 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following questions: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  <a:p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9" name="Picture 8" descr="http://images.huffingtonpost.com/2015-07-30-1438216818-526556-AFRICANMEN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51" y="1719814"/>
            <a:ext cx="587692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20" y="1583734"/>
            <a:ext cx="3428836" cy="328523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9" y="1881861"/>
            <a:ext cx="3530112" cy="35301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85558" y="2072188"/>
            <a:ext cx="2637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35372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you think of examples in popular culture where these stereotypes  are perpetuated?</a:t>
            </a:r>
            <a:endParaRPr lang="en-GB" sz="2400" dirty="0">
              <a:solidFill>
                <a:srgbClr val="35372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6362" y="2480153"/>
            <a:ext cx="2452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5372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do you think this sort of cultural stereotyping happens within popular culture?</a:t>
            </a:r>
          </a:p>
        </p:txBody>
      </p:sp>
    </p:spTree>
    <p:extLst>
      <p:ext uri="{BB962C8B-B14F-4D97-AF65-F5344CB8AC3E}">
        <p14:creationId xmlns:p14="http://schemas.microsoft.com/office/powerpoint/2010/main" val="17617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3_Office Theme">
  <a:themeElements>
    <a:clrScheme name="Custom 4">
      <a:dk1>
        <a:srgbClr val="35372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ustom 4">
      <a:dk1>
        <a:srgbClr val="35372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</TotalTime>
  <Words>832</Words>
  <Application>Microsoft Office PowerPoint</Application>
  <PresentationFormat>Widescreen</PresentationFormat>
  <Paragraphs>90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Foco</vt:lpstr>
      <vt:lpstr>Tahoma</vt:lpstr>
      <vt:lpstr>Times New Roman</vt:lpstr>
      <vt:lpstr>3_Office Theme</vt:lpstr>
      <vt:lpstr>4_Office Theme</vt:lpstr>
      <vt:lpstr>PowerPoint Presentation</vt:lpstr>
      <vt:lpstr>PowerPoint Presentation</vt:lpstr>
      <vt:lpstr>In this lesson, students will: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it further </vt:lpstr>
      <vt:lpstr>Take it further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225</cp:revision>
  <dcterms:created xsi:type="dcterms:W3CDTF">2016-10-17T21:56:29Z</dcterms:created>
  <dcterms:modified xsi:type="dcterms:W3CDTF">2018-08-28T06:31:13Z</dcterms:modified>
  <cp:contentStatus/>
</cp:coreProperties>
</file>