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697" r:id="rId2"/>
  </p:sldMasterIdLst>
  <p:notesMasterIdLst>
    <p:notesMasterId r:id="rId61"/>
  </p:notesMasterIdLst>
  <p:handoutMasterIdLst>
    <p:handoutMasterId r:id="rId62"/>
  </p:handoutMasterIdLst>
  <p:sldIdLst>
    <p:sldId id="367" r:id="rId3"/>
    <p:sldId id="369" r:id="rId4"/>
    <p:sldId id="370" r:id="rId5"/>
    <p:sldId id="371" r:id="rId6"/>
    <p:sldId id="426" r:id="rId7"/>
    <p:sldId id="373" r:id="rId8"/>
    <p:sldId id="374" r:id="rId9"/>
    <p:sldId id="375" r:id="rId10"/>
    <p:sldId id="376" r:id="rId11"/>
    <p:sldId id="428" r:id="rId12"/>
    <p:sldId id="429" r:id="rId13"/>
    <p:sldId id="430" r:id="rId14"/>
    <p:sldId id="431" r:id="rId15"/>
    <p:sldId id="432" r:id="rId16"/>
    <p:sldId id="433" r:id="rId17"/>
    <p:sldId id="434" r:id="rId18"/>
    <p:sldId id="435" r:id="rId19"/>
    <p:sldId id="436" r:id="rId20"/>
    <p:sldId id="379"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6" r:id="rId41"/>
    <p:sldId id="407"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424" r:id="rId59"/>
    <p:sldId id="42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EBD7"/>
    <a:srgbClr val="FDA9E7"/>
    <a:srgbClr val="FB23C2"/>
    <a:srgbClr val="B482DA"/>
    <a:srgbClr val="3F8892"/>
    <a:srgbClr val="F9FCD0"/>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notesViewPr>
    <p:cSldViewPr snapToGrid="0">
      <p:cViewPr varScale="1">
        <p:scale>
          <a:sx n="53" d="100"/>
          <a:sy n="53" d="100"/>
        </p:scale>
        <p:origin x="1784"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01/05/2018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01/05/2018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dirty="0"/>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DA1C18C5-F3FA-4D0A-A9B9-2971BB5756E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82388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872783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64744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060443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9565738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1362909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076831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33236660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469506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512621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13301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086769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729039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201187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7804664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840642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8151913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722416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4015436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2982802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849021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2004316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641766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1598145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9582534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129027"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GANGS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0812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392945" cy="276999"/>
          </a:xfrm>
          <a:prstGeom prst="rect">
            <a:avLst/>
          </a:prstGeom>
          <a:noFill/>
        </p:spPr>
        <p:txBody>
          <a:bodyPr wrap="none" rtlCol="0">
            <a:spAutoFit/>
          </a:bodyPr>
          <a:lstStyle/>
          <a:p>
            <a:r>
              <a:rPr lang="en-US" sz="1200" dirty="0" smtClean="0">
                <a:solidFill>
                  <a:srgbClr val="252823"/>
                </a:solidFill>
                <a:latin typeface="Foco"/>
                <a:cs typeface="Foco"/>
              </a:rPr>
              <a:t>TOPIC: </a:t>
            </a:r>
            <a:r>
              <a:rPr lang="en-US" sz="1200" b="1" dirty="0" smtClean="0">
                <a:solidFill>
                  <a:srgbClr val="252823"/>
                </a:solidFill>
                <a:latin typeface="Foco"/>
                <a:cs typeface="Foco"/>
              </a:rPr>
              <a:t>HAPPINESS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96399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dx.doi.org/10.1038/nature1372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nature.com/nature/journal/v513/n7518/full/513321a.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link.springer.com/article/10.1007/s10329-005-0140-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OSsPfbup0ac&amp;feature=youtu.b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s://bqsuvt.wordpress.com/2012/10/14/our-unknown-enemy-mob-mentality/"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2.wp.com/www.dagorret.net/wp-content/uploads/2012/10/torches.jp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www.medicaldaily.com/mob-mentality-brain-suppresses-personal-moral-code-when-groups-288342" TargetMode="External"/><Relationship Id="rId3" Type="http://schemas.openxmlformats.org/officeDocument/2006/relationships/hyperlink" Target="https://en.wikipedia.org/wiki/Herd_behavior" TargetMode="External"/><Relationship Id="rId7" Type="http://schemas.openxmlformats.org/officeDocument/2006/relationships/hyperlink" Target="http://mcgovern.mit.edu/news/news/when-good-people-to-bad-things/" TargetMode="External"/><Relationship Id="rId2" Type="http://schemas.openxmlformats.org/officeDocument/2006/relationships/hyperlink" Target="http://www.wired.co.uk/news/archive/2014-06/12/mob-mentality" TargetMode="External"/><Relationship Id="rId1" Type="http://schemas.openxmlformats.org/officeDocument/2006/relationships/slideLayout" Target="../slideLayouts/slideLayout2.xml"/><Relationship Id="rId6" Type="http://schemas.openxmlformats.org/officeDocument/2006/relationships/hyperlink" Target="http://www.telegraph.co.uk/news/uknews/crime/8695988/London-riots-Lidl-water-thief-jailed-for-six-months.html" TargetMode="External"/><Relationship Id="rId5" Type="http://schemas.openxmlformats.org/officeDocument/2006/relationships/hyperlink" Target="http://www.independent.co.uk/news/uk/crime/getting-into-the-mindset-of-a-mob-mentality-2334139.html" TargetMode="External"/><Relationship Id="rId10" Type="http://schemas.openxmlformats.org/officeDocument/2006/relationships/hyperlink" Target="http://locustforkhs.blount.k12.al.us/classes/blackwood/documents/lordoftheflieschapter9.pdf" TargetMode="External"/><Relationship Id="rId4" Type="http://schemas.openxmlformats.org/officeDocument/2006/relationships/hyperlink" Target="http://www.bbc.com/news/magazine-14463452" TargetMode="External"/><Relationship Id="rId9" Type="http://schemas.openxmlformats.org/officeDocument/2006/relationships/hyperlink" Target="https://prezi.com/1ifqrgy6o3qy/mob-mentality-in-lord-of-the-flies/"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a7XuXi3mqYM" TargetMode="External"/><Relationship Id="rId2" Type="http://schemas.openxmlformats.org/officeDocument/2006/relationships/hyperlink" Target="http://www.bbc.co.uk/programmes/b006mywy"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youtu.be/a7XuXi3mqY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13738" y="537147"/>
            <a:ext cx="1430027" cy="573741"/>
          </a:xfrm>
          <a:prstGeom prst="rect">
            <a:avLst/>
          </a:prstGeom>
        </p:spPr>
      </p:pic>
      <p:sp>
        <p:nvSpPr>
          <p:cNvPr id="9" name="Oval 8"/>
          <p:cNvSpPr/>
          <p:nvPr/>
        </p:nvSpPr>
        <p:spPr>
          <a:xfrm>
            <a:off x="3534280" y="87025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755547" y="2432570"/>
            <a:ext cx="4659631" cy="1354217"/>
          </a:xfrm>
          <a:prstGeom prst="rect">
            <a:avLst/>
          </a:prstGeom>
          <a:noFill/>
        </p:spPr>
        <p:txBody>
          <a:bodyPr wrap="square" rtlCol="0">
            <a:spAutoFit/>
          </a:bodyPr>
          <a:lstStyle/>
          <a:p>
            <a:pPr algn="ctr"/>
            <a:r>
              <a:rPr lang="en-GB" sz="5400" b="1" dirty="0" smtClean="0">
                <a:solidFill>
                  <a:prstClr val="white"/>
                </a:solidFill>
              </a:rPr>
              <a:t>GANGS</a:t>
            </a:r>
            <a:endParaRPr lang="en-GB" sz="2800" b="1" dirty="0" smtClean="0">
              <a:solidFill>
                <a:prstClr val="white"/>
              </a:solidFill>
            </a:endParaRPr>
          </a:p>
          <a:p>
            <a:pPr algn="ctr"/>
            <a:r>
              <a:rPr lang="en-GB" sz="2800" b="1" dirty="0" smtClean="0">
                <a:solidFill>
                  <a:srgbClr val="FEE725"/>
                </a:solidFill>
              </a:rPr>
              <a:t>SOCIAL PERSPECTIVES</a:t>
            </a:r>
          </a:p>
        </p:txBody>
      </p:sp>
      <p:sp>
        <p:nvSpPr>
          <p:cNvPr id="11" name="TextBox 10"/>
          <p:cNvSpPr txBox="1"/>
          <p:nvPr/>
        </p:nvSpPr>
        <p:spPr>
          <a:xfrm>
            <a:off x="4226338" y="4292778"/>
            <a:ext cx="3718051" cy="954107"/>
          </a:xfrm>
          <a:prstGeom prst="rect">
            <a:avLst/>
          </a:prstGeom>
          <a:noFill/>
        </p:spPr>
        <p:txBody>
          <a:bodyPr wrap="square" rtlCol="0">
            <a:spAutoFit/>
          </a:bodyPr>
          <a:lstStyle/>
          <a:p>
            <a:pPr algn="ctr"/>
            <a:r>
              <a:rPr lang="en-GB" sz="2800" b="1" dirty="0" smtClean="0">
                <a:solidFill>
                  <a:prstClr val="white"/>
                </a:solidFill>
                <a:ea typeface="Times New Roman" panose="02020603050405020304" pitchFamily="18" charset="0"/>
                <a:cs typeface="Times New Roman" panose="02020603050405020304" pitchFamily="18" charset="0"/>
              </a:rPr>
              <a:t>Y9&amp;10</a:t>
            </a:r>
          </a:p>
          <a:p>
            <a:pPr algn="ctr"/>
            <a:r>
              <a:rPr lang="en-GB" sz="2800" b="1" smtClean="0">
                <a:solidFill>
                  <a:prstClr val="white"/>
                </a:solidFill>
                <a:ea typeface="Times New Roman" panose="02020603050405020304" pitchFamily="18" charset="0"/>
                <a:cs typeface="Times New Roman" panose="02020603050405020304" pitchFamily="18" charset="0"/>
              </a:rPr>
              <a:t>13-15 </a:t>
            </a:r>
            <a:r>
              <a:rPr lang="en-GB" sz="2800" b="1" dirty="0">
                <a:solidFill>
                  <a:prstClr val="white"/>
                </a:solidFill>
                <a:ea typeface="Times New Roman" panose="02020603050405020304" pitchFamily="18" charset="0"/>
                <a:cs typeface="Times New Roman" panose="02020603050405020304" pitchFamily="18" charset="0"/>
              </a:rPr>
              <a:t>years</a:t>
            </a:r>
            <a:endParaRPr lang="en-GB" sz="2800" b="1" dirty="0">
              <a:solidFill>
                <a:prstClr val="white"/>
              </a:solidFill>
              <a:ea typeface="Times New Roman" panose="02020603050405020304" pitchFamily="18" charset="0"/>
            </a:endParaRPr>
          </a:p>
        </p:txBody>
      </p:sp>
    </p:spTree>
    <p:extLst>
      <p:ext uri="{BB962C8B-B14F-4D97-AF65-F5344CB8AC3E}">
        <p14:creationId xmlns:p14="http://schemas.microsoft.com/office/powerpoint/2010/main" val="4204310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solidFill>
              </a:rPr>
              <a:t>.  </a:t>
            </a:r>
            <a:endParaRPr lang="en-GB" dirty="0">
              <a:solidFill>
                <a:prstClr val="black"/>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8" name="Rectangle 7"/>
          <p:cNvSpPr/>
          <p:nvPr/>
        </p:nvSpPr>
        <p:spPr>
          <a:xfrm>
            <a:off x="538480" y="787021"/>
            <a:ext cx="11321288" cy="3477875"/>
          </a:xfrm>
          <a:prstGeom prst="rect">
            <a:avLst/>
          </a:prstGeom>
        </p:spPr>
        <p:txBody>
          <a:bodyPr wrap="square">
            <a:spAutoFit/>
          </a:bodyPr>
          <a:lstStyle/>
          <a:p>
            <a:r>
              <a:rPr lang="en-GB" sz="2800" b="1" dirty="0" smtClean="0">
                <a:solidFill>
                  <a:prstClr val="black"/>
                </a:solidFill>
                <a:latin typeface="Calibri Light" panose="020F0302020204030204"/>
              </a:rPr>
              <a:t>What is a gang?</a:t>
            </a:r>
          </a:p>
          <a:p>
            <a:endParaRPr lang="en-GB" sz="2800" b="1" dirty="0" smtClean="0">
              <a:solidFill>
                <a:prstClr val="black"/>
              </a:solidFill>
              <a:latin typeface="Calibri Light" panose="020F0302020204030204"/>
            </a:endParaRPr>
          </a:p>
          <a:p>
            <a:r>
              <a:rPr lang="en-GB" sz="2400" dirty="0">
                <a:solidFill>
                  <a:prstClr val="black"/>
                </a:solidFill>
                <a:latin typeface="Calibri Light" panose="020F0302020204030204"/>
              </a:rPr>
              <a:t>Ask students to talk with the person (or people) next to them and come up with a </a:t>
            </a:r>
            <a:r>
              <a:rPr lang="en-GB" sz="2400" b="1" dirty="0">
                <a:solidFill>
                  <a:prstClr val="black"/>
                </a:solidFill>
                <a:latin typeface="Calibri Light" panose="020F0302020204030204"/>
              </a:rPr>
              <a:t>one-line </a:t>
            </a:r>
            <a:r>
              <a:rPr lang="en-GB" sz="2400" b="1" dirty="0" smtClean="0">
                <a:solidFill>
                  <a:prstClr val="black"/>
                </a:solidFill>
                <a:latin typeface="Calibri Light" panose="020F0302020204030204"/>
              </a:rPr>
              <a:t>definition for a gang. </a:t>
            </a:r>
          </a:p>
          <a:p>
            <a:endParaRPr lang="en-GB" sz="2400" b="1" dirty="0">
              <a:solidFill>
                <a:prstClr val="black"/>
              </a:solidFill>
              <a:latin typeface="Calibri Light" panose="020F0302020204030204"/>
            </a:endParaRPr>
          </a:p>
          <a:p>
            <a:r>
              <a:rPr lang="en-GB" sz="2400" dirty="0" smtClean="0">
                <a:solidFill>
                  <a:prstClr val="black"/>
                </a:solidFill>
                <a:latin typeface="Calibri Light" panose="020F0302020204030204"/>
              </a:rPr>
              <a:t>Share ideas with </a:t>
            </a:r>
            <a:r>
              <a:rPr lang="en-GB" sz="2400" dirty="0">
                <a:solidFill>
                  <a:prstClr val="black"/>
                </a:solidFill>
                <a:latin typeface="Calibri Light" panose="020F0302020204030204"/>
              </a:rPr>
              <a:t>the </a:t>
            </a:r>
            <a:r>
              <a:rPr lang="en-GB" sz="2400" dirty="0" smtClean="0">
                <a:solidFill>
                  <a:prstClr val="black"/>
                </a:solidFill>
                <a:latin typeface="Calibri Light" panose="020F0302020204030204"/>
              </a:rPr>
              <a:t>class and see if you can come up with a common definition.</a:t>
            </a:r>
          </a:p>
          <a:p>
            <a:endParaRPr lang="en-GB" sz="2400" dirty="0">
              <a:solidFill>
                <a:prstClr val="black"/>
              </a:solidFill>
              <a:latin typeface="Calibri Light" panose="020F0302020204030204"/>
            </a:endParaRPr>
          </a:p>
          <a:p>
            <a:endParaRPr lang="en-GB" sz="2400" dirty="0">
              <a:solidFill>
                <a:prstClr val="black"/>
              </a:solidFill>
              <a:latin typeface="Calibri Light" panose="020F0302020204030204"/>
            </a:endParaRPr>
          </a:p>
          <a:p>
            <a:endParaRPr lang="en-GB" dirty="0">
              <a:solidFill>
                <a:prstClr val="black"/>
              </a:solidFill>
              <a:latin typeface="Calibri Light" panose="020F0302020204030204"/>
            </a:endParaRPr>
          </a:p>
        </p:txBody>
      </p:sp>
      <p:pic>
        <p:nvPicPr>
          <p:cNvPr id="7" name="Picture 4" descr="https://i.ytimg.com/vi/d00jpnLGaEw/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20200" t="2090" r="18599" b="11511"/>
          <a:stretch/>
        </p:blipFill>
        <p:spPr bwMode="auto">
          <a:xfrm>
            <a:off x="9585452" y="4185911"/>
            <a:ext cx="2124456" cy="224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9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solidFill>
              </a:rPr>
              <a:t>.  </a:t>
            </a:r>
            <a:endParaRPr lang="en-GB" dirty="0">
              <a:solidFill>
                <a:prstClr val="black"/>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8" name="Rectangle 7"/>
          <p:cNvSpPr/>
          <p:nvPr/>
        </p:nvSpPr>
        <p:spPr>
          <a:xfrm>
            <a:off x="591693" y="2615821"/>
            <a:ext cx="11008614" cy="1200329"/>
          </a:xfrm>
          <a:prstGeom prst="rect">
            <a:avLst/>
          </a:prstGeom>
        </p:spPr>
        <p:txBody>
          <a:bodyPr wrap="square">
            <a:spAutoFit/>
          </a:bodyPr>
          <a:lstStyle/>
          <a:p>
            <a:r>
              <a:rPr lang="en-GB" sz="2400" dirty="0" smtClean="0">
                <a:solidFill>
                  <a:prstClr val="black"/>
                </a:solidFill>
                <a:latin typeface="Calibri Light" panose="020F0302020204030204"/>
              </a:rPr>
              <a:t>Read the short article on the following slides exploring how  </a:t>
            </a:r>
            <a:r>
              <a:rPr lang="en-GB" sz="2400" dirty="0">
                <a:solidFill>
                  <a:prstClr val="black"/>
                </a:solidFill>
                <a:latin typeface="Calibri Light" panose="020F0302020204030204"/>
              </a:rPr>
              <a:t>chimp gang behaviour </a:t>
            </a:r>
            <a:r>
              <a:rPr lang="en-GB" sz="2400" dirty="0" smtClean="0">
                <a:solidFill>
                  <a:prstClr val="black"/>
                </a:solidFill>
                <a:latin typeface="Calibri Light" panose="020F0302020204030204"/>
              </a:rPr>
              <a:t>is very similar in many ways to that of humans.</a:t>
            </a:r>
          </a:p>
          <a:p>
            <a:endParaRPr lang="en-GB" sz="2400" dirty="0">
              <a:solidFill>
                <a:prstClr val="black"/>
              </a:solidFill>
              <a:latin typeface="Calibri Light" panose="020F0302020204030204"/>
            </a:endParaRPr>
          </a:p>
        </p:txBody>
      </p:sp>
    </p:spTree>
    <p:extLst>
      <p:ext uri="{BB962C8B-B14F-4D97-AF65-F5344CB8AC3E}">
        <p14:creationId xmlns:p14="http://schemas.microsoft.com/office/powerpoint/2010/main" val="952922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5362" y="6173471"/>
            <a:ext cx="4316738" cy="354656"/>
          </a:xfrm>
          <a:prstGeom prst="rect">
            <a:avLst/>
          </a:prstGeom>
        </p:spPr>
        <p:txBody>
          <a:bodyPr/>
          <a:lstStyle/>
          <a:p>
            <a:r>
              <a:rPr lang="en-GB" dirty="0" smtClean="0">
                <a:solidFill>
                  <a:prstClr val="black"/>
                </a:solidFill>
                <a:latin typeface="Calibri Light" panose="020F0302020204030204"/>
              </a:rPr>
              <a:t>.  </a:t>
            </a:r>
            <a:endParaRPr lang="en-GB" dirty="0">
              <a:solidFill>
                <a:prstClr val="black"/>
              </a:solidFill>
              <a:latin typeface="Calibri Light" panose="020F0302020204030204"/>
            </a:endParaRPr>
          </a:p>
        </p:txBody>
      </p:sp>
      <p:sp>
        <p:nvSpPr>
          <p:cNvPr id="6" name="Rectangle 5"/>
          <p:cNvSpPr>
            <a:spLocks noChangeArrowheads="1"/>
          </p:cNvSpPr>
          <p:nvPr/>
        </p:nvSpPr>
        <p:spPr bwMode="auto">
          <a:xfrm>
            <a:off x="27510" y="-138946"/>
            <a:ext cx="193797" cy="35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solidFill>
                <a:prstClr val="black"/>
              </a:solidFill>
              <a:latin typeface="Calibri Light" panose="020F0302020204030204"/>
            </a:endParaRPr>
          </a:p>
        </p:txBody>
      </p:sp>
      <p:sp>
        <p:nvSpPr>
          <p:cNvPr id="8" name="Rectangle 7"/>
          <p:cNvSpPr/>
          <p:nvPr/>
        </p:nvSpPr>
        <p:spPr>
          <a:xfrm>
            <a:off x="347472" y="604141"/>
            <a:ext cx="11548872" cy="1477328"/>
          </a:xfrm>
          <a:prstGeom prst="rect">
            <a:avLst/>
          </a:prstGeom>
        </p:spPr>
        <p:txBody>
          <a:bodyPr wrap="square">
            <a:spAutoFit/>
          </a:bodyPr>
          <a:lstStyle/>
          <a:p>
            <a:r>
              <a:rPr lang="en-GB" sz="3600" b="1" dirty="0" smtClean="0">
                <a:solidFill>
                  <a:prstClr val="black"/>
                </a:solidFill>
                <a:latin typeface="Calibri Light" panose="020F0302020204030204"/>
              </a:rPr>
              <a:t>Murder </a:t>
            </a:r>
            <a:r>
              <a:rPr lang="en-GB" sz="3600" b="1" dirty="0">
                <a:solidFill>
                  <a:prstClr val="black"/>
                </a:solidFill>
                <a:latin typeface="Calibri Light" panose="020F0302020204030204"/>
              </a:rPr>
              <a:t>'comes naturally' to chimpanzees </a:t>
            </a:r>
            <a:endParaRPr lang="en-GB" sz="3600" b="1" dirty="0" smtClean="0">
              <a:solidFill>
                <a:prstClr val="black"/>
              </a:solidFill>
              <a:latin typeface="Calibri Light" panose="020F0302020204030204"/>
            </a:endParaRPr>
          </a:p>
          <a:p>
            <a:r>
              <a:rPr lang="en-GB" sz="2000" dirty="0" smtClean="0">
                <a:solidFill>
                  <a:prstClr val="black"/>
                </a:solidFill>
                <a:latin typeface="Calibri Light" panose="020F0302020204030204"/>
              </a:rPr>
              <a:t>By </a:t>
            </a:r>
            <a:r>
              <a:rPr lang="en-GB" sz="2000" dirty="0">
                <a:solidFill>
                  <a:prstClr val="black"/>
                </a:solidFill>
                <a:latin typeface="Calibri Light" panose="020F0302020204030204"/>
              </a:rPr>
              <a:t>Jonathan Webb   (Science reporter, BBC News)    </a:t>
            </a:r>
            <a:endParaRPr lang="en-GB" sz="2000" dirty="0" smtClean="0">
              <a:solidFill>
                <a:prstClr val="black"/>
              </a:solidFill>
              <a:latin typeface="Calibri Light" panose="020F0302020204030204"/>
            </a:endParaRPr>
          </a:p>
          <a:p>
            <a:r>
              <a:rPr lang="en-GB" sz="2000" dirty="0" smtClean="0">
                <a:solidFill>
                  <a:prstClr val="black"/>
                </a:solidFill>
                <a:latin typeface="Calibri Light" panose="020F0302020204030204"/>
              </a:rPr>
              <a:t>18 </a:t>
            </a:r>
            <a:r>
              <a:rPr lang="en-GB" sz="2000" dirty="0">
                <a:solidFill>
                  <a:prstClr val="black"/>
                </a:solidFill>
                <a:latin typeface="Calibri Light" panose="020F0302020204030204"/>
              </a:rPr>
              <a:t>September 2014 </a:t>
            </a:r>
            <a:endParaRPr lang="en-GB" sz="2000" dirty="0" smtClean="0">
              <a:solidFill>
                <a:prstClr val="black"/>
              </a:solidFill>
              <a:latin typeface="Calibri Light" panose="020F0302020204030204"/>
            </a:endParaRPr>
          </a:p>
          <a:p>
            <a:r>
              <a:rPr lang="en-GB" sz="1400" dirty="0" smtClean="0">
                <a:solidFill>
                  <a:prstClr val="black"/>
                </a:solidFill>
                <a:latin typeface="Calibri Light" panose="020F0302020204030204"/>
              </a:rPr>
              <a:t>Taken from: http</a:t>
            </a:r>
            <a:r>
              <a:rPr lang="en-GB" sz="1400" dirty="0">
                <a:solidFill>
                  <a:prstClr val="black"/>
                </a:solidFill>
                <a:latin typeface="Calibri Light" panose="020F0302020204030204"/>
              </a:rPr>
              <a:t>://www.bbc.co.uk/news/science-environment-29237276</a:t>
            </a:r>
          </a:p>
        </p:txBody>
      </p:sp>
      <p:sp>
        <p:nvSpPr>
          <p:cNvPr id="7" name="Rectangle 6"/>
          <p:cNvSpPr/>
          <p:nvPr/>
        </p:nvSpPr>
        <p:spPr>
          <a:xfrm>
            <a:off x="347472" y="2181672"/>
            <a:ext cx="11548872" cy="3416320"/>
          </a:xfrm>
          <a:prstGeom prst="rect">
            <a:avLst/>
          </a:prstGeom>
        </p:spPr>
        <p:txBody>
          <a:bodyPr wrap="square">
            <a:spAutoFit/>
          </a:bodyPr>
          <a:lstStyle/>
          <a:p>
            <a:pPr fontAlgn="base"/>
            <a:r>
              <a:rPr lang="en-GB" sz="2400" b="1" dirty="0">
                <a:solidFill>
                  <a:prstClr val="black"/>
                </a:solidFill>
                <a:latin typeface="Calibri Light" panose="020F0302020204030204"/>
              </a:rPr>
              <a:t>A major study suggests that killing among chimpanzees results from normal competition, not human interference.</a:t>
            </a:r>
          </a:p>
          <a:p>
            <a:pPr fontAlgn="base"/>
            <a:r>
              <a:rPr lang="en-GB" sz="2400" dirty="0">
                <a:solidFill>
                  <a:prstClr val="black"/>
                </a:solidFill>
                <a:latin typeface="Calibri Light" panose="020F0302020204030204"/>
              </a:rPr>
              <a:t>Apart from humans, chimpanzees are the only primates known to gang up on their neighbours with lethal results - but primatologists have long disagreed about the underlying reasons.</a:t>
            </a:r>
          </a:p>
          <a:p>
            <a:pPr fontAlgn="base"/>
            <a:r>
              <a:rPr lang="en-GB" sz="2400" dirty="0">
                <a:solidFill>
                  <a:prstClr val="black"/>
                </a:solidFill>
                <a:latin typeface="Calibri Light" panose="020F0302020204030204"/>
              </a:rPr>
              <a:t>One proposal was that human activity, including destroying habitats and providing food, increased aggression</a:t>
            </a:r>
            <a:r>
              <a:rPr lang="en-GB" sz="2400" dirty="0" smtClean="0">
                <a:solidFill>
                  <a:prstClr val="black"/>
                </a:solidFill>
                <a:latin typeface="Calibri Light" panose="020F0302020204030204"/>
              </a:rPr>
              <a:t>. But </a:t>
            </a:r>
            <a:r>
              <a:rPr lang="en-GB" sz="2400" dirty="0">
                <a:solidFill>
                  <a:prstClr val="black"/>
                </a:solidFill>
                <a:latin typeface="Calibri Light" panose="020F0302020204030204"/>
              </a:rPr>
              <a:t>the new findings, </a:t>
            </a:r>
            <a:r>
              <a:rPr lang="en-GB" sz="2400" b="1" dirty="0">
                <a:solidFill>
                  <a:prstClr val="black"/>
                </a:solidFill>
                <a:latin typeface="Calibri Light" panose="020F0302020204030204"/>
                <a:hlinkClick r:id="rId2"/>
              </a:rPr>
              <a:t>published in Nature</a:t>
            </a:r>
            <a:r>
              <a:rPr lang="en-GB" sz="2400" dirty="0">
                <a:solidFill>
                  <a:prstClr val="black"/>
                </a:solidFill>
                <a:latin typeface="Calibri Light" panose="020F0302020204030204"/>
              </a:rPr>
              <a:t>, suggest this is not the case.</a:t>
            </a:r>
          </a:p>
          <a:p>
            <a:pPr fontAlgn="base"/>
            <a:r>
              <a:rPr lang="en-GB" sz="2400" dirty="0">
                <a:solidFill>
                  <a:prstClr val="black"/>
                </a:solidFill>
                <a:latin typeface="Calibri Light" panose="020F0302020204030204"/>
              </a:rPr>
              <a:t>Instead, murder rates in different chimp communities simply reflect the numerical make-up of the local population.</a:t>
            </a:r>
          </a:p>
        </p:txBody>
      </p:sp>
    </p:spTree>
    <p:extLst>
      <p:ext uri="{BB962C8B-B14F-4D97-AF65-F5344CB8AC3E}">
        <p14:creationId xmlns:p14="http://schemas.microsoft.com/office/powerpoint/2010/main" val="5601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solidFill>
              </a:rPr>
              <a:t>.  </a:t>
            </a:r>
            <a:endParaRPr lang="en-GB" dirty="0">
              <a:solidFill>
                <a:prstClr val="black"/>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2" name="Rectangle 1"/>
          <p:cNvSpPr/>
          <p:nvPr/>
        </p:nvSpPr>
        <p:spPr>
          <a:xfrm>
            <a:off x="521208" y="1144618"/>
            <a:ext cx="11183112" cy="4154984"/>
          </a:xfrm>
          <a:prstGeom prst="rect">
            <a:avLst/>
          </a:prstGeom>
        </p:spPr>
        <p:txBody>
          <a:bodyPr wrap="square">
            <a:spAutoFit/>
          </a:bodyPr>
          <a:lstStyle/>
          <a:p>
            <a:pPr fontAlgn="base"/>
            <a:r>
              <a:rPr lang="en-GB" sz="2400" dirty="0">
                <a:solidFill>
                  <a:prstClr val="black"/>
                </a:solidFill>
                <a:latin typeface="Calibri Light" panose="020F0302020204030204"/>
              </a:rPr>
              <a:t>The international study was co-written by more than 30 scientists and gathers data from some 426 combined years of observation, across 18 different chimp communities</a:t>
            </a:r>
            <a:r>
              <a:rPr lang="en-GB" sz="2400" dirty="0" smtClean="0">
                <a:solidFill>
                  <a:prstClr val="black"/>
                </a:solidFill>
                <a:latin typeface="Calibri Light" panose="020F0302020204030204"/>
              </a:rPr>
              <a:t>.</a:t>
            </a:r>
          </a:p>
          <a:p>
            <a:pPr fontAlgn="base"/>
            <a:endParaRPr lang="en-GB" sz="2400" dirty="0">
              <a:solidFill>
                <a:prstClr val="black"/>
              </a:solidFill>
              <a:latin typeface="Calibri Light" panose="020F0302020204030204"/>
            </a:endParaRPr>
          </a:p>
          <a:p>
            <a:pPr fontAlgn="base"/>
            <a:r>
              <a:rPr lang="en-GB" sz="2400" dirty="0">
                <a:solidFill>
                  <a:prstClr val="black"/>
                </a:solidFill>
                <a:latin typeface="Calibri Light" panose="020F0302020204030204"/>
              </a:rPr>
              <a:t>A total of 152 killings were reported. This includes 58 that were directly observed by researchers; the rest were counted based on detective work - tell-tale injuries or other circumstances surrounding an animal's death or disappearance</a:t>
            </a:r>
            <a:r>
              <a:rPr lang="en-GB" sz="2400" dirty="0" smtClean="0">
                <a:solidFill>
                  <a:prstClr val="black"/>
                </a:solidFill>
                <a:latin typeface="Calibri Light" panose="020F0302020204030204"/>
              </a:rPr>
              <a:t>.</a:t>
            </a:r>
          </a:p>
          <a:p>
            <a:pPr fontAlgn="base"/>
            <a:endParaRPr lang="en-GB" sz="2400" dirty="0">
              <a:solidFill>
                <a:prstClr val="black"/>
              </a:solidFill>
              <a:latin typeface="Calibri Light" panose="020F0302020204030204"/>
            </a:endParaRPr>
          </a:p>
          <a:p>
            <a:pPr fontAlgn="base"/>
            <a:r>
              <a:rPr lang="en-GB" sz="2400" dirty="0">
                <a:solidFill>
                  <a:prstClr val="black"/>
                </a:solidFill>
                <a:latin typeface="Calibri Light" panose="020F0302020204030204"/>
              </a:rPr>
              <a:t>Interestingly, the team also compiled the figures for bonobos, with strikingly different results: just a single suspected killing from 92 combined years of observation at four different sites. This is consistent with the established view of bonobos as a less violent species of ape</a:t>
            </a:r>
          </a:p>
        </p:txBody>
      </p:sp>
    </p:spTree>
    <p:extLst>
      <p:ext uri="{BB962C8B-B14F-4D97-AF65-F5344CB8AC3E}">
        <p14:creationId xmlns:p14="http://schemas.microsoft.com/office/powerpoint/2010/main" val="331809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solidFill>
              </a:rPr>
              <a:t>.  </a:t>
            </a:r>
            <a:endParaRPr lang="en-GB" dirty="0">
              <a:solidFill>
                <a:prstClr val="black"/>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pic>
        <p:nvPicPr>
          <p:cNvPr id="5122" name="Picture 2" descr="chimpanzees figh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338" y="1385575"/>
            <a:ext cx="5372149" cy="30218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0248" y="856357"/>
            <a:ext cx="5931408" cy="6001643"/>
          </a:xfrm>
          <a:prstGeom prst="rect">
            <a:avLst/>
          </a:prstGeom>
        </p:spPr>
        <p:txBody>
          <a:bodyPr wrap="square">
            <a:spAutoFit/>
          </a:bodyPr>
          <a:lstStyle/>
          <a:p>
            <a:pPr fontAlgn="base"/>
            <a:r>
              <a:rPr lang="en-GB" sz="2400" b="1" dirty="0">
                <a:solidFill>
                  <a:prstClr val="black"/>
                </a:solidFill>
                <a:latin typeface="Calibri Light" panose="020F0302020204030204"/>
              </a:rPr>
              <a:t>Killing the competition</a:t>
            </a:r>
          </a:p>
          <a:p>
            <a:pPr fontAlgn="base"/>
            <a:r>
              <a:rPr lang="en-GB" sz="2400" dirty="0">
                <a:solidFill>
                  <a:prstClr val="black"/>
                </a:solidFill>
                <a:latin typeface="Calibri Light" panose="020F0302020204030204"/>
              </a:rPr>
              <a:t>The researchers' global compilation of chimp violent crime statistics allowed them to consider what conditions in a community produce a higher murder rate</a:t>
            </a:r>
            <a:r>
              <a:rPr lang="en-GB" sz="2400" dirty="0" smtClean="0">
                <a:solidFill>
                  <a:prstClr val="black"/>
                </a:solidFill>
                <a:latin typeface="Calibri Light" panose="020F0302020204030204"/>
              </a:rPr>
              <a:t>.</a:t>
            </a:r>
          </a:p>
          <a:p>
            <a:pPr fontAlgn="base"/>
            <a:r>
              <a:rPr lang="en-GB" sz="2400" dirty="0">
                <a:solidFill>
                  <a:prstClr val="black"/>
                </a:solidFill>
                <a:latin typeface="Calibri Light" panose="020F0302020204030204"/>
              </a:rPr>
              <a:t>Chimpanzees live in well-defined colonies, and groups of males patrol the borders of each colony's territory. This is where violent conflicts are known to arise, particularly if a patrol encounters a single chimp from a neighbouring community - but never before has this much data on the lethality of those interactions been combined in a single study</a:t>
            </a:r>
            <a:r>
              <a:rPr lang="en-GB" sz="2400" dirty="0" smtClean="0">
                <a:solidFill>
                  <a:prstClr val="black"/>
                </a:solidFill>
                <a:latin typeface="Calibri Light" panose="020F0302020204030204"/>
              </a:rPr>
              <a:t>.</a:t>
            </a:r>
          </a:p>
        </p:txBody>
      </p:sp>
    </p:spTree>
    <p:extLst>
      <p:ext uri="{BB962C8B-B14F-4D97-AF65-F5344CB8AC3E}">
        <p14:creationId xmlns:p14="http://schemas.microsoft.com/office/powerpoint/2010/main" val="144053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solidFill>
              </a:rPr>
              <a:t>.  </a:t>
            </a:r>
            <a:endParaRPr lang="en-GB" dirty="0">
              <a:solidFill>
                <a:prstClr val="black"/>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2" name="Rectangle 1"/>
          <p:cNvSpPr/>
          <p:nvPr/>
        </p:nvSpPr>
        <p:spPr>
          <a:xfrm>
            <a:off x="408558" y="1869072"/>
            <a:ext cx="6504306" cy="4154984"/>
          </a:xfrm>
          <a:prstGeom prst="rect">
            <a:avLst/>
          </a:prstGeom>
        </p:spPr>
        <p:txBody>
          <a:bodyPr wrap="square">
            <a:spAutoFit/>
          </a:bodyPr>
          <a:lstStyle/>
          <a:p>
            <a:pPr fontAlgn="base"/>
            <a:r>
              <a:rPr lang="en-GB" sz="2400" dirty="0">
                <a:solidFill>
                  <a:prstClr val="black"/>
                </a:solidFill>
                <a:latin typeface="Calibri Light" panose="020F0302020204030204"/>
              </a:rPr>
              <a:t>Instead, it was basic characteristics of each community that made the biggest difference: the number of males within it, and the overall population density of the area.</a:t>
            </a:r>
          </a:p>
          <a:p>
            <a:pPr fontAlgn="base"/>
            <a:r>
              <a:rPr lang="en-GB" sz="2400" dirty="0">
                <a:solidFill>
                  <a:prstClr val="black"/>
                </a:solidFill>
                <a:latin typeface="Calibri Light" panose="020F0302020204030204"/>
              </a:rPr>
              <a:t>These parameters link the violence to natural selection: killing competitors improves a male chimp's access to resources like food and territory - and crucially, it will happen more frequently when there is greater competition from neighbouring groups, and when the males can patrol in large numbers, with less risk to their own survival.</a:t>
            </a:r>
          </a:p>
        </p:txBody>
      </p:sp>
      <p:pic>
        <p:nvPicPr>
          <p:cNvPr id="6146" name="Picture 2" descr="chimpanzee vocali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182" y="2503119"/>
            <a:ext cx="4950382" cy="31478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6240" y="668743"/>
            <a:ext cx="11381232" cy="1200329"/>
          </a:xfrm>
          <a:prstGeom prst="rect">
            <a:avLst/>
          </a:prstGeom>
        </p:spPr>
        <p:txBody>
          <a:bodyPr wrap="square">
            <a:spAutoFit/>
          </a:bodyPr>
          <a:lstStyle/>
          <a:p>
            <a:r>
              <a:rPr lang="en-GB" sz="2400" dirty="0">
                <a:solidFill>
                  <a:prstClr val="black"/>
                </a:solidFill>
                <a:latin typeface="Calibri Light" panose="020F0302020204030204"/>
              </a:rPr>
              <a:t>When the scientists compared the figures across chimpanzee research sites, they found that the level of human interference (e.g. whether the chimps had been fed, or their habitat restricted) had little effect on the number of killings.</a:t>
            </a:r>
          </a:p>
        </p:txBody>
      </p:sp>
    </p:spTree>
    <p:extLst>
      <p:ext uri="{BB962C8B-B14F-4D97-AF65-F5344CB8AC3E}">
        <p14:creationId xmlns:p14="http://schemas.microsoft.com/office/powerpoint/2010/main" val="24584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solidFill>
              </a:rPr>
              <a:t>.  </a:t>
            </a:r>
            <a:endParaRPr lang="en-GB" dirty="0">
              <a:solidFill>
                <a:prstClr val="black"/>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2" name="Rectangle 1"/>
          <p:cNvSpPr/>
          <p:nvPr/>
        </p:nvSpPr>
        <p:spPr>
          <a:xfrm>
            <a:off x="374904" y="487025"/>
            <a:ext cx="11558016" cy="6001643"/>
          </a:xfrm>
          <a:prstGeom prst="rect">
            <a:avLst/>
          </a:prstGeom>
        </p:spPr>
        <p:txBody>
          <a:bodyPr wrap="square">
            <a:spAutoFit/>
          </a:bodyPr>
          <a:lstStyle/>
          <a:p>
            <a:pPr fontAlgn="base"/>
            <a:r>
              <a:rPr lang="en-GB" sz="2400" dirty="0">
                <a:solidFill>
                  <a:prstClr val="black"/>
                </a:solidFill>
                <a:latin typeface="Calibri Light" panose="020F0302020204030204"/>
              </a:rPr>
              <a:t>"It's a natural behaviour - it's not something that we've induced by disturbance or intervention," explained Dr Susanne Shultz, an evolutionary biologist at the University of Manchester</a:t>
            </a:r>
            <a:r>
              <a:rPr lang="en-GB" sz="2400" dirty="0" smtClean="0">
                <a:solidFill>
                  <a:prstClr val="black"/>
                </a:solidFill>
                <a:latin typeface="Calibri Light" panose="020F0302020204030204"/>
              </a:rPr>
              <a:t>. Dr </a:t>
            </a:r>
            <a:r>
              <a:rPr lang="en-GB" sz="2400" dirty="0">
                <a:solidFill>
                  <a:prstClr val="black"/>
                </a:solidFill>
                <a:latin typeface="Calibri Light" panose="020F0302020204030204"/>
              </a:rPr>
              <a:t>Shultz was not involved in the study, but told BBC News the scale of the collected data was impressive</a:t>
            </a:r>
            <a:r>
              <a:rPr lang="en-GB" sz="2400" dirty="0" smtClean="0">
                <a:solidFill>
                  <a:prstClr val="black"/>
                </a:solidFill>
                <a:latin typeface="Calibri Light" panose="020F0302020204030204"/>
              </a:rPr>
              <a:t>. "</a:t>
            </a:r>
            <a:r>
              <a:rPr lang="en-GB" sz="2400" dirty="0">
                <a:solidFill>
                  <a:prstClr val="black"/>
                </a:solidFill>
                <a:latin typeface="Calibri Light" panose="020F0302020204030204"/>
              </a:rPr>
              <a:t>There's a real effort to look across a really wide range of populations, and the results are very compelling and very thorough," she said</a:t>
            </a:r>
            <a:r>
              <a:rPr lang="en-GB" sz="2400" dirty="0" smtClean="0">
                <a:solidFill>
                  <a:prstClr val="black"/>
                </a:solidFill>
                <a:latin typeface="Calibri Light" panose="020F0302020204030204"/>
              </a:rPr>
              <a:t>.</a:t>
            </a:r>
          </a:p>
          <a:p>
            <a:pPr fontAlgn="base"/>
            <a:endParaRPr lang="en-GB" sz="2400" dirty="0">
              <a:solidFill>
                <a:prstClr val="black"/>
              </a:solidFill>
              <a:latin typeface="Calibri Light" panose="020F0302020204030204"/>
            </a:endParaRPr>
          </a:p>
          <a:p>
            <a:pPr fontAlgn="base"/>
            <a:r>
              <a:rPr lang="en-GB" sz="2400" b="1" dirty="0">
                <a:solidFill>
                  <a:prstClr val="black"/>
                </a:solidFill>
                <a:latin typeface="Calibri Light" panose="020F0302020204030204"/>
              </a:rPr>
              <a:t>Violent debate</a:t>
            </a:r>
          </a:p>
          <a:p>
            <a:pPr fontAlgn="base"/>
            <a:r>
              <a:rPr lang="en-GB" sz="2400" dirty="0">
                <a:solidFill>
                  <a:prstClr val="black"/>
                </a:solidFill>
                <a:latin typeface="Calibri Light" panose="020F0302020204030204"/>
              </a:rPr>
              <a:t>In an accompanying </a:t>
            </a:r>
            <a:r>
              <a:rPr lang="en-GB" sz="2400" b="1" dirty="0">
                <a:solidFill>
                  <a:prstClr val="black"/>
                </a:solidFill>
                <a:latin typeface="Calibri Light" panose="020F0302020204030204"/>
                <a:hlinkClick r:id="rId2"/>
              </a:rPr>
              <a:t>commentary</a:t>
            </a:r>
            <a:r>
              <a:rPr lang="en-GB" sz="2400" dirty="0">
                <a:solidFill>
                  <a:prstClr val="black"/>
                </a:solidFill>
                <a:latin typeface="Calibri Light" panose="020F0302020204030204"/>
              </a:rPr>
              <a:t> for the journal Nature, Prof Joan Silk from Arizona State University said the results "should finally put an end to the idea" that violence in wild chimpanzees was a product of human interference.</a:t>
            </a:r>
          </a:p>
          <a:p>
            <a:pPr fontAlgn="base"/>
            <a:endParaRPr lang="en-GB" sz="2400" dirty="0" smtClean="0">
              <a:solidFill>
                <a:prstClr val="black"/>
              </a:solidFill>
              <a:latin typeface="Calibri Light" panose="020F0302020204030204"/>
            </a:endParaRPr>
          </a:p>
          <a:p>
            <a:pPr fontAlgn="base"/>
            <a:r>
              <a:rPr lang="en-GB" sz="2400" dirty="0">
                <a:solidFill>
                  <a:prstClr val="black"/>
                </a:solidFill>
                <a:latin typeface="Calibri Light" panose="020F0302020204030204"/>
              </a:rPr>
              <a:t>She suggested that our perceptions of our evolutionary cousins can sometimes be distorted, because we want to believe that it is the nice behaviours, not the nasty ones, which have deep evolutionary </a:t>
            </a:r>
            <a:r>
              <a:rPr lang="en-GB" sz="2400" dirty="0" err="1" smtClean="0">
                <a:solidFill>
                  <a:prstClr val="black"/>
                </a:solidFill>
                <a:latin typeface="Calibri Light" panose="020F0302020204030204"/>
              </a:rPr>
              <a:t>roots.There</a:t>
            </a:r>
            <a:r>
              <a:rPr lang="en-GB" sz="2400" dirty="0" smtClean="0">
                <a:solidFill>
                  <a:prstClr val="black"/>
                </a:solidFill>
                <a:latin typeface="Calibri Light" panose="020F0302020204030204"/>
              </a:rPr>
              <a:t> </a:t>
            </a:r>
            <a:r>
              <a:rPr lang="en-GB" sz="2400" dirty="0">
                <a:solidFill>
                  <a:prstClr val="black"/>
                </a:solidFill>
                <a:latin typeface="Calibri Light" panose="020F0302020204030204"/>
              </a:rPr>
              <a:t>is no need to cling to such ideas, Prof Silk argues: "Humans are not destined to be warlike because chimpanzees sometimes kill their neighbours."</a:t>
            </a:r>
          </a:p>
          <a:p>
            <a:pPr fontAlgn="base"/>
            <a:endParaRPr lang="en-GB" sz="2400" dirty="0">
              <a:solidFill>
                <a:prstClr val="black"/>
              </a:solidFill>
              <a:latin typeface="Calibri Light" panose="020F0302020204030204"/>
            </a:endParaRPr>
          </a:p>
        </p:txBody>
      </p:sp>
    </p:spTree>
    <p:extLst>
      <p:ext uri="{BB962C8B-B14F-4D97-AF65-F5344CB8AC3E}">
        <p14:creationId xmlns:p14="http://schemas.microsoft.com/office/powerpoint/2010/main" val="207950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000"/>
                                        <p:tgtEl>
                                          <p:spTgt spid="2">
                                            <p:txEl>
                                              <p:pRg st="5" end="5"/>
                                            </p:txEl>
                                          </p:spTgt>
                                        </p:tgtEl>
                                      </p:cBhvr>
                                    </p:animEffect>
                                    <p:anim calcmode="lin" valueType="num">
                                      <p:cBhvr>
                                        <p:cTn id="2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46304" y="6228334"/>
            <a:ext cx="4114800" cy="365125"/>
          </a:xfrm>
          <a:prstGeom prst="rect">
            <a:avLst/>
          </a:prstGeom>
        </p:spPr>
        <p:txBody>
          <a:bodyPr/>
          <a:lstStyle/>
          <a:p>
            <a:r>
              <a:rPr lang="en-GB" sz="2400" dirty="0" smtClean="0">
                <a:solidFill>
                  <a:prstClr val="black"/>
                </a:solidFill>
                <a:latin typeface="Calibri Light" panose="020F0302020204030204"/>
              </a:rPr>
              <a:t>.  </a:t>
            </a:r>
            <a:endParaRPr lang="en-GB" sz="2400" dirty="0">
              <a:solidFill>
                <a:prstClr val="black"/>
              </a:solidFill>
              <a:latin typeface="Calibri Light" panose="020F0302020204030204"/>
            </a:endParaRPr>
          </a:p>
        </p:txBody>
      </p:sp>
      <p:sp>
        <p:nvSpPr>
          <p:cNvPr id="6" name="Rectangle 5"/>
          <p:cNvSpPr>
            <a:spLocks noChangeArrowheads="1"/>
          </p:cNvSpPr>
          <p:nvPr/>
        </p:nvSpPr>
        <p:spPr bwMode="auto">
          <a:xfrm>
            <a:off x="-146304" y="-13024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2400">
              <a:solidFill>
                <a:prstClr val="black"/>
              </a:solidFill>
              <a:latin typeface="Calibri Light" panose="020F0302020204030204"/>
            </a:endParaRPr>
          </a:p>
        </p:txBody>
      </p:sp>
      <p:sp>
        <p:nvSpPr>
          <p:cNvPr id="2" name="Rectangle 1"/>
          <p:cNvSpPr/>
          <p:nvPr/>
        </p:nvSpPr>
        <p:spPr>
          <a:xfrm>
            <a:off x="389636" y="494094"/>
            <a:ext cx="11406123" cy="3416320"/>
          </a:xfrm>
          <a:prstGeom prst="rect">
            <a:avLst/>
          </a:prstGeom>
        </p:spPr>
        <p:txBody>
          <a:bodyPr wrap="square">
            <a:spAutoFit/>
          </a:bodyPr>
          <a:lstStyle/>
          <a:p>
            <a:pPr fontAlgn="base"/>
            <a:r>
              <a:rPr lang="en-GB" sz="2400" dirty="0">
                <a:solidFill>
                  <a:prstClr val="black"/>
                </a:solidFill>
                <a:latin typeface="Calibri Light" panose="020F0302020204030204"/>
              </a:rPr>
              <a:t>Prof John </a:t>
            </a:r>
            <a:r>
              <a:rPr lang="en-GB" sz="2400" dirty="0" err="1">
                <a:solidFill>
                  <a:prstClr val="black"/>
                </a:solidFill>
                <a:latin typeface="Calibri Light" panose="020F0302020204030204"/>
              </a:rPr>
              <a:t>Mitani</a:t>
            </a:r>
            <a:r>
              <a:rPr lang="en-GB" sz="2400" dirty="0">
                <a:solidFill>
                  <a:prstClr val="black"/>
                </a:solidFill>
                <a:latin typeface="Calibri Light" panose="020F0302020204030204"/>
              </a:rPr>
              <a:t>, a behavioural ecologist at the University of Michigan and one of the study's authors, agrees. "There is considerable variation in rates of killing by chimpanzees living in different populations, so even in chimpanzees killing is not inevitable," he said</a:t>
            </a:r>
            <a:r>
              <a:rPr lang="en-GB" sz="2400" dirty="0" smtClean="0">
                <a:solidFill>
                  <a:prstClr val="black"/>
                </a:solidFill>
                <a:latin typeface="Calibri Light" panose="020F0302020204030204"/>
              </a:rPr>
              <a:t>. </a:t>
            </a:r>
          </a:p>
          <a:p>
            <a:pPr fontAlgn="base"/>
            <a:r>
              <a:rPr lang="en-GB" sz="2400" dirty="0">
                <a:solidFill>
                  <a:prstClr val="black"/>
                </a:solidFill>
                <a:latin typeface="Calibri Light" panose="020F0302020204030204"/>
              </a:rPr>
              <a:t>"And, of course, we are humans and not chimpanzees. We have the ability to shape and alter our behaviour in ways that they can't.“</a:t>
            </a:r>
          </a:p>
          <a:p>
            <a:pPr fontAlgn="base"/>
            <a:r>
              <a:rPr lang="en-GB" sz="2400" dirty="0">
                <a:solidFill>
                  <a:prstClr val="black"/>
                </a:solidFill>
                <a:latin typeface="Calibri Light" panose="020F0302020204030204"/>
              </a:rPr>
              <a:t>Prof </a:t>
            </a:r>
            <a:r>
              <a:rPr lang="en-GB" sz="2400" dirty="0" err="1">
                <a:solidFill>
                  <a:prstClr val="black"/>
                </a:solidFill>
                <a:latin typeface="Calibri Light" panose="020F0302020204030204"/>
              </a:rPr>
              <a:t>Frans</a:t>
            </a:r>
            <a:r>
              <a:rPr lang="en-GB" sz="2400" dirty="0">
                <a:solidFill>
                  <a:prstClr val="black"/>
                </a:solidFill>
                <a:latin typeface="Calibri Light" panose="020F0302020204030204"/>
              </a:rPr>
              <a:t> de Waal, an animal behaviour expert from Emory University in the US, said the new study was an important contribution.</a:t>
            </a:r>
          </a:p>
          <a:p>
            <a:pPr fontAlgn="base"/>
            <a:endParaRPr lang="en-GB" sz="2400" dirty="0">
              <a:solidFill>
                <a:prstClr val="black"/>
              </a:solidFill>
              <a:latin typeface="Calibri Light" panose="020F0302020204030204"/>
            </a:endParaRPr>
          </a:p>
          <a:p>
            <a:pPr fontAlgn="base"/>
            <a:endParaRPr lang="en-GB" sz="2400" dirty="0">
              <a:solidFill>
                <a:prstClr val="black"/>
              </a:solidFill>
              <a:latin typeface="Calibri Light" panose="020F0302020204030204"/>
            </a:endParaRPr>
          </a:p>
        </p:txBody>
      </p:sp>
      <p:pic>
        <p:nvPicPr>
          <p:cNvPr id="7170" name="Picture 2" descr="chimpanzees list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025" y="3466004"/>
            <a:ext cx="4020884" cy="22617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9636" y="3177139"/>
            <a:ext cx="7385239" cy="2308324"/>
          </a:xfrm>
          <a:prstGeom prst="rect">
            <a:avLst/>
          </a:prstGeom>
        </p:spPr>
        <p:txBody>
          <a:bodyPr wrap="square">
            <a:spAutoFit/>
          </a:bodyPr>
          <a:lstStyle/>
          <a:p>
            <a:pPr fontAlgn="base"/>
            <a:r>
              <a:rPr lang="en-GB" sz="2400" dirty="0" smtClean="0">
                <a:solidFill>
                  <a:prstClr val="black"/>
                </a:solidFill>
                <a:latin typeface="Calibri Light" panose="020F0302020204030204"/>
              </a:rPr>
              <a:t>"</a:t>
            </a:r>
            <a:r>
              <a:rPr lang="en-GB" sz="2400" dirty="0">
                <a:solidFill>
                  <a:prstClr val="black"/>
                </a:solidFill>
                <a:latin typeface="Calibri Light" panose="020F0302020204030204"/>
              </a:rPr>
              <a:t>I'm very glad they're publishing this," he told BBC News. It answers a "long, long history of resistance", Prof de Waal explained, to the idea of natural, inter-community violence in chimpanzees.</a:t>
            </a:r>
          </a:p>
          <a:p>
            <a:pPr fontAlgn="base"/>
            <a:r>
              <a:rPr lang="en-GB" sz="2400" dirty="0">
                <a:solidFill>
                  <a:prstClr val="black"/>
                </a:solidFill>
                <a:latin typeface="Calibri Light" panose="020F0302020204030204"/>
              </a:rPr>
              <a:t>"It has always been contentious - we've had meetings where people screamed at each other.</a:t>
            </a:r>
          </a:p>
        </p:txBody>
      </p:sp>
    </p:spTree>
    <p:extLst>
      <p:ext uri="{BB962C8B-B14F-4D97-AF65-F5344CB8AC3E}">
        <p14:creationId xmlns:p14="http://schemas.microsoft.com/office/powerpoint/2010/main" val="219334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146" y="1241108"/>
            <a:ext cx="11524486" cy="5831523"/>
          </a:xfrm>
        </p:spPr>
        <p:txBody>
          <a:bodyPr>
            <a:normAutofit/>
          </a:bodyPr>
          <a:lstStyle/>
          <a:p>
            <a:pPr marL="0" indent="0" fontAlgn="base">
              <a:buNone/>
            </a:pPr>
            <a:r>
              <a:rPr lang="en-GB" sz="2400" dirty="0"/>
              <a:t>"What this paper does is, instead of getting into the ideology and the history of these arguments... they have just taken the data and analysed it, and said: Where do the chips fall?"</a:t>
            </a:r>
          </a:p>
          <a:p>
            <a:pPr marL="0" indent="0" fontAlgn="base">
              <a:buNone/>
            </a:pPr>
            <a:r>
              <a:rPr lang="en-GB" sz="2400" dirty="0"/>
              <a:t>The chips, in this case, appear to fall in favour of a natural history of violence.</a:t>
            </a:r>
          </a:p>
          <a:p>
            <a:pPr marL="0" indent="0" fontAlgn="base">
              <a:buNone/>
            </a:pPr>
            <a:r>
              <a:rPr lang="en-GB" sz="2400" dirty="0"/>
              <a:t>But rather than having deep implications for human nature, the authors of the new study suggest that chimpanzee homicide - which </a:t>
            </a:r>
            <a:r>
              <a:rPr lang="en-GB" sz="2400" b="1" dirty="0">
                <a:hlinkClick r:id="rId2"/>
              </a:rPr>
              <a:t>previous research</a:t>
            </a:r>
            <a:r>
              <a:rPr lang="en-GB" sz="2400" dirty="0"/>
              <a:t> has estimated to occur at a similar rate to that seen in hunter-gatherer human societies - goes up and down as a simple consequence of competition for resources.</a:t>
            </a:r>
          </a:p>
        </p:txBody>
      </p:sp>
    </p:spTree>
    <p:extLst>
      <p:ext uri="{BB962C8B-B14F-4D97-AF65-F5344CB8AC3E}">
        <p14:creationId xmlns:p14="http://schemas.microsoft.com/office/powerpoint/2010/main" val="3084798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005072"/>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W H Y  D O  P E O P L E  </a:t>
            </a:r>
          </a:p>
          <a:p>
            <a:pPr algn="ctr"/>
            <a:r>
              <a:rPr lang="en-GB" sz="2400" b="1" dirty="0" smtClean="0">
                <a:solidFill>
                  <a:prstClr val="white"/>
                </a:solidFill>
                <a:latin typeface="Foco" panose="020B0504050202020203" pitchFamily="34" charset="0"/>
              </a:rPr>
              <a:t>J O I N  G A N G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428326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Oval 5"/>
          <p:cNvSpPr/>
          <p:nvPr/>
        </p:nvSpPr>
        <p:spPr>
          <a:xfrm>
            <a:off x="3534280" y="870257"/>
            <a:ext cx="5123435" cy="5168286"/>
          </a:xfrm>
          <a:prstGeom prst="ellipse">
            <a:avLst/>
          </a:prstGeom>
          <a:solidFill>
            <a:schemeClr val="tx1">
              <a:alpha val="22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3589072" y="2773680"/>
            <a:ext cx="5013841" cy="1754326"/>
          </a:xfrm>
          <a:prstGeom prst="rect">
            <a:avLst/>
          </a:prstGeom>
          <a:noFill/>
        </p:spPr>
        <p:txBody>
          <a:bodyPr wrap="square" rtlCol="0">
            <a:spAutoFit/>
          </a:bodyPr>
          <a:lstStyle/>
          <a:p>
            <a:pPr algn="ctr"/>
            <a:r>
              <a:rPr lang="en-GB" sz="2800" b="1" dirty="0" smtClean="0">
                <a:solidFill>
                  <a:prstClr val="white"/>
                </a:solidFill>
                <a:latin typeface="Foco" panose="020B0504050202020203" pitchFamily="34" charset="0"/>
              </a:rPr>
              <a:t>F O R  T H E  G O O D  O F  </a:t>
            </a:r>
          </a:p>
          <a:p>
            <a:pPr algn="ctr"/>
            <a:r>
              <a:rPr lang="en-GB" sz="2800" b="1" dirty="0" smtClean="0">
                <a:solidFill>
                  <a:prstClr val="white"/>
                </a:solidFill>
                <a:latin typeface="Foco" panose="020B0504050202020203" pitchFamily="34" charset="0"/>
              </a:rPr>
              <a:t>T H E  P A C K</a:t>
            </a:r>
          </a:p>
          <a:p>
            <a:pPr algn="ctr"/>
            <a:r>
              <a:rPr lang="en-GB" sz="2800" b="1" dirty="0" smtClean="0">
                <a:solidFill>
                  <a:prstClr val="white"/>
                </a:solidFill>
                <a:latin typeface="Foco" panose="020B0504050202020203" pitchFamily="34" charset="0"/>
              </a:rPr>
              <a:t>  </a:t>
            </a:r>
            <a:endParaRPr lang="en-GB" sz="1200" b="1" dirty="0" smtClean="0">
              <a:solidFill>
                <a:prstClr val="white"/>
              </a:solidFill>
              <a:latin typeface="Foco" panose="020B0504050202020203" pitchFamily="34" charset="0"/>
            </a:endParaRPr>
          </a:p>
          <a:p>
            <a:pPr algn="ctr"/>
            <a:r>
              <a:rPr lang="en-GB" sz="2400" b="1" dirty="0" smtClean="0">
                <a:solidFill>
                  <a:srgbClr val="FEE725"/>
                </a:solidFill>
                <a:latin typeface="Foco" panose="020B0504050202020203" pitchFamily="34" charset="0"/>
              </a:rPr>
              <a:t>W E E K  1 </a:t>
            </a:r>
          </a:p>
        </p:txBody>
      </p:sp>
      <p:sp>
        <p:nvSpPr>
          <p:cNvPr id="9" name="TextBox 8"/>
          <p:cNvSpPr txBox="1"/>
          <p:nvPr/>
        </p:nvSpPr>
        <p:spPr>
          <a:xfrm>
            <a:off x="4236968" y="5223682"/>
            <a:ext cx="3718051" cy="400110"/>
          </a:xfrm>
          <a:prstGeom prst="rect">
            <a:avLst/>
          </a:prstGeom>
          <a:noFill/>
        </p:spPr>
        <p:txBody>
          <a:bodyPr wrap="square" rtlCol="0">
            <a:spAutoFit/>
          </a:bodyPr>
          <a:lstStyle/>
          <a:p>
            <a:pPr algn="ctr"/>
            <a:r>
              <a:rPr lang="en-GB" sz="2000" b="1" dirty="0" smtClean="0">
                <a:solidFill>
                  <a:prstClr val="white"/>
                </a:solidFill>
                <a:ea typeface="Times New Roman" panose="02020603050405020304" pitchFamily="18" charset="0"/>
                <a:cs typeface="Times New Roman" panose="02020603050405020304" pitchFamily="18" charset="0"/>
              </a:rPr>
              <a:t>60  M I N U T E S </a:t>
            </a:r>
            <a:endParaRPr lang="en-GB" sz="2000" dirty="0">
              <a:solidFill>
                <a:prstClr val="white"/>
              </a:solidFill>
              <a:ea typeface="Times New Roman" panose="02020603050405020304" pitchFamily="18" charset="0"/>
            </a:endParaRPr>
          </a:p>
        </p:txBody>
      </p:sp>
      <p:sp>
        <p:nvSpPr>
          <p:cNvPr id="10" name="Oval 9"/>
          <p:cNvSpPr/>
          <p:nvPr/>
        </p:nvSpPr>
        <p:spPr>
          <a:xfrm flipH="1">
            <a:off x="7015699" y="537484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Oval 12"/>
          <p:cNvSpPr/>
          <p:nvPr/>
        </p:nvSpPr>
        <p:spPr>
          <a:xfrm flipH="1">
            <a:off x="5109555" y="5389331"/>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Tree>
    <p:extLst>
      <p:ext uri="{BB962C8B-B14F-4D97-AF65-F5344CB8AC3E}">
        <p14:creationId xmlns:p14="http://schemas.microsoft.com/office/powerpoint/2010/main" val="209793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76" y="502459"/>
            <a:ext cx="10515600" cy="1325563"/>
          </a:xfrm>
        </p:spPr>
        <p:txBody>
          <a:bodyPr>
            <a:normAutofit/>
          </a:bodyPr>
          <a:lstStyle/>
          <a:p>
            <a:r>
              <a:rPr lang="en-GB" sz="3600" dirty="0" smtClean="0"/>
              <a:t>The emergence of gangs</a:t>
            </a:r>
            <a:endParaRPr lang="en-GB" sz="3600" dirty="0"/>
          </a:p>
        </p:txBody>
      </p:sp>
      <p:sp>
        <p:nvSpPr>
          <p:cNvPr id="3" name="Content Placeholder 2"/>
          <p:cNvSpPr>
            <a:spLocks noGrp="1"/>
          </p:cNvSpPr>
          <p:nvPr>
            <p:ph idx="1"/>
          </p:nvPr>
        </p:nvSpPr>
        <p:spPr>
          <a:xfrm>
            <a:off x="490728" y="1828022"/>
            <a:ext cx="10515600" cy="4351338"/>
          </a:xfrm>
        </p:spPr>
        <p:txBody>
          <a:bodyPr>
            <a:normAutofit/>
          </a:bodyPr>
          <a:lstStyle/>
          <a:p>
            <a:pPr marL="0" indent="0">
              <a:buNone/>
            </a:pPr>
            <a:r>
              <a:rPr lang="en-GB" sz="2400" b="1" dirty="0" smtClean="0"/>
              <a:t>Gang culture </a:t>
            </a:r>
            <a:r>
              <a:rPr lang="en-GB" sz="2400" dirty="0" smtClean="0"/>
              <a:t>is not a new phenomenon. Gangs have been a part of society across the world for hundreds of years. Many people argue that gangs are just another form of </a:t>
            </a:r>
            <a:r>
              <a:rPr lang="en-GB" sz="2400" b="1" dirty="0" smtClean="0"/>
              <a:t>tribal community</a:t>
            </a:r>
            <a:r>
              <a:rPr lang="en-GB" sz="2400" dirty="0" smtClean="0"/>
              <a:t>, reasoning that our entire human history is based upon a form of </a:t>
            </a:r>
            <a:r>
              <a:rPr lang="en-GB" sz="2400" b="1" dirty="0" smtClean="0"/>
              <a:t>gang-culture.</a:t>
            </a:r>
          </a:p>
          <a:p>
            <a:endParaRPr lang="en-GB" sz="2400" dirty="0"/>
          </a:p>
          <a:p>
            <a:pPr marL="0" indent="0">
              <a:buNone/>
            </a:pPr>
            <a:r>
              <a:rPr lang="en-GB" sz="2400" dirty="0" smtClean="0"/>
              <a:t>But why might people choose to </a:t>
            </a:r>
            <a:r>
              <a:rPr lang="en-GB" sz="2400" b="1" dirty="0" smtClean="0"/>
              <a:t>join </a:t>
            </a:r>
            <a:r>
              <a:rPr lang="en-GB" sz="2400" dirty="0" smtClean="0"/>
              <a:t>a gang in our modern society?</a:t>
            </a:r>
            <a:endParaRPr lang="en-GB" sz="2400" dirty="0"/>
          </a:p>
        </p:txBody>
      </p:sp>
      <p:pic>
        <p:nvPicPr>
          <p:cNvPr id="2052" name="Picture 4" descr="https://upload.wikimedia.org/wikipedia/commons/9/99/Human_evolution_scheme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3103" y="4125246"/>
            <a:ext cx="3819297" cy="229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2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24" y="4489704"/>
            <a:ext cx="11139424" cy="4307523"/>
          </a:xfrm>
        </p:spPr>
        <p:txBody>
          <a:bodyPr>
            <a:normAutofit/>
          </a:bodyPr>
          <a:lstStyle/>
          <a:p>
            <a:pPr marL="0" indent="0">
              <a:buNone/>
            </a:pPr>
            <a:endParaRPr lang="en-GB" sz="3600" dirty="0" smtClean="0"/>
          </a:p>
          <a:p>
            <a:pPr marL="0" indent="0">
              <a:buNone/>
            </a:pPr>
            <a:r>
              <a:rPr lang="en-GB" sz="2400" dirty="0" smtClean="0"/>
              <a:t>Talk with the person next to you and come up with a few ideas – share these together with the group.</a:t>
            </a:r>
            <a:endParaRPr lang="en-GB" sz="3200"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3038" y="1551131"/>
            <a:ext cx="3032798" cy="2764837"/>
          </a:xfrm>
          <a:prstGeom prst="rect">
            <a:avLst/>
          </a:prstGeom>
        </p:spPr>
      </p:pic>
      <p:sp>
        <p:nvSpPr>
          <p:cNvPr id="5" name="TextBox 4"/>
          <p:cNvSpPr txBox="1"/>
          <p:nvPr/>
        </p:nvSpPr>
        <p:spPr>
          <a:xfrm>
            <a:off x="4532671" y="2348054"/>
            <a:ext cx="2573532" cy="1200329"/>
          </a:xfrm>
          <a:prstGeom prst="rect">
            <a:avLst/>
          </a:prstGeom>
          <a:noFill/>
        </p:spPr>
        <p:txBody>
          <a:bodyPr wrap="square" rtlCol="0">
            <a:spAutoFit/>
          </a:bodyPr>
          <a:lstStyle/>
          <a:p>
            <a:pPr algn="ctr"/>
            <a:r>
              <a:rPr lang="en-GB" sz="2400" dirty="0">
                <a:solidFill>
                  <a:prstClr val="black"/>
                </a:solidFill>
                <a:latin typeface="Calibri Light" panose="020F0302020204030204"/>
              </a:rPr>
              <a:t>Why do people choose to join gangs?</a:t>
            </a:r>
          </a:p>
        </p:txBody>
      </p:sp>
    </p:spTree>
    <p:extLst>
      <p:ext uri="{BB962C8B-B14F-4D97-AF65-F5344CB8AC3E}">
        <p14:creationId xmlns:p14="http://schemas.microsoft.com/office/powerpoint/2010/main" val="415342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28" y="713090"/>
            <a:ext cx="11357344" cy="1190958"/>
          </a:xfrm>
        </p:spPr>
        <p:txBody>
          <a:bodyPr>
            <a:normAutofit/>
          </a:bodyPr>
          <a:lstStyle/>
          <a:p>
            <a:r>
              <a:rPr lang="en-GB" sz="3200" dirty="0" smtClean="0"/>
              <a:t>Were any of these on your list?</a:t>
            </a:r>
            <a:endParaRPr lang="en-GB" sz="3200" dirty="0"/>
          </a:p>
        </p:txBody>
      </p:sp>
      <p:sp>
        <p:nvSpPr>
          <p:cNvPr id="3" name="Content Placeholder 2"/>
          <p:cNvSpPr>
            <a:spLocks noGrp="1"/>
          </p:cNvSpPr>
          <p:nvPr>
            <p:ph idx="1"/>
          </p:nvPr>
        </p:nvSpPr>
        <p:spPr>
          <a:xfrm>
            <a:off x="545592" y="2086928"/>
            <a:ext cx="11229080" cy="4351338"/>
          </a:xfrm>
        </p:spPr>
        <p:txBody>
          <a:bodyPr>
            <a:normAutofit/>
          </a:bodyPr>
          <a:lstStyle/>
          <a:p>
            <a:pPr lvl="2"/>
            <a:r>
              <a:rPr lang="en-GB" sz="2400" b="1" dirty="0" smtClean="0"/>
              <a:t>Fear or protection</a:t>
            </a:r>
          </a:p>
          <a:p>
            <a:pPr lvl="2"/>
            <a:r>
              <a:rPr lang="en-GB" sz="2400" b="1" dirty="0" smtClean="0"/>
              <a:t>Money or poverty</a:t>
            </a:r>
          </a:p>
          <a:p>
            <a:pPr lvl="2"/>
            <a:r>
              <a:rPr lang="en-GB" sz="2400" b="1" dirty="0" smtClean="0"/>
              <a:t>Ambition or adrenaline</a:t>
            </a:r>
          </a:p>
          <a:p>
            <a:pPr lvl="2"/>
            <a:r>
              <a:rPr lang="en-GB" sz="2400" b="1" dirty="0" smtClean="0"/>
              <a:t>Pushing boundaries</a:t>
            </a:r>
          </a:p>
          <a:p>
            <a:pPr lvl="2"/>
            <a:r>
              <a:rPr lang="en-GB" sz="2400" b="1" dirty="0" smtClean="0"/>
              <a:t>To be part of a community</a:t>
            </a:r>
          </a:p>
          <a:p>
            <a:endParaRPr lang="en-GB" sz="2400" dirty="0"/>
          </a:p>
          <a:p>
            <a:pPr marL="0" indent="0">
              <a:buNone/>
            </a:pPr>
            <a:r>
              <a:rPr lang="en-GB" sz="2400" dirty="0" smtClean="0"/>
              <a:t>Take a closer look at some of the reasons that people across the world have become part of a gang on the following slides.</a:t>
            </a:r>
          </a:p>
        </p:txBody>
      </p:sp>
    </p:spTree>
    <p:extLst>
      <p:ext uri="{BB962C8B-B14F-4D97-AF65-F5344CB8AC3E}">
        <p14:creationId xmlns:p14="http://schemas.microsoft.com/office/powerpoint/2010/main" val="413700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86603"/>
            <a:ext cx="10812780" cy="1450757"/>
          </a:xfrm>
        </p:spPr>
        <p:txBody>
          <a:bodyPr>
            <a:normAutofit/>
          </a:bodyPr>
          <a:lstStyle/>
          <a:p>
            <a:r>
              <a:rPr lang="en-GB" sz="4000" b="1" dirty="0" smtClean="0"/>
              <a:t>1. A </a:t>
            </a:r>
            <a:r>
              <a:rPr lang="en-GB" sz="4000" b="1" dirty="0"/>
              <a:t>Sense of </a:t>
            </a:r>
            <a:r>
              <a:rPr lang="en-GB" sz="4000" b="1" dirty="0" smtClean="0"/>
              <a:t>Belonging</a:t>
            </a:r>
            <a:endParaRPr lang="en-GB" sz="4000" b="1" dirty="0"/>
          </a:p>
        </p:txBody>
      </p:sp>
      <p:sp>
        <p:nvSpPr>
          <p:cNvPr id="3" name="Content Placeholder 2"/>
          <p:cNvSpPr>
            <a:spLocks noGrp="1"/>
          </p:cNvSpPr>
          <p:nvPr>
            <p:ph idx="1"/>
          </p:nvPr>
        </p:nvSpPr>
        <p:spPr>
          <a:xfrm>
            <a:off x="411606" y="1514983"/>
            <a:ext cx="11210925" cy="4345516"/>
          </a:xfrm>
        </p:spPr>
        <p:txBody>
          <a:bodyPr>
            <a:noAutofit/>
          </a:bodyPr>
          <a:lstStyle/>
          <a:p>
            <a:pPr marL="0" indent="0">
              <a:buNone/>
            </a:pPr>
            <a:r>
              <a:rPr lang="en-GB" sz="2400" dirty="0"/>
              <a:t>We all share a need to feel </a:t>
            </a:r>
            <a:r>
              <a:rPr lang="en-GB" sz="2400" b="1" dirty="0"/>
              <a:t>we belong </a:t>
            </a:r>
            <a:r>
              <a:rPr lang="en-GB" sz="2400" dirty="0"/>
              <a:t>somewhere; if this is absent in daily life, a gang may well provide this support network</a:t>
            </a:r>
            <a:r>
              <a:rPr lang="en-GB" sz="2400" dirty="0" smtClean="0"/>
              <a:t>.</a:t>
            </a:r>
          </a:p>
          <a:p>
            <a:pPr marL="0" indent="0">
              <a:buNone/>
            </a:pPr>
            <a:endParaRPr lang="en-GB" sz="2400" dirty="0" smtClean="0"/>
          </a:p>
          <a:p>
            <a:pPr lvl="1">
              <a:buFont typeface="Wingdings" panose="05000000000000000000" pitchFamily="2" charset="2"/>
              <a:buChar char="§"/>
            </a:pPr>
            <a:r>
              <a:rPr lang="en-GB" dirty="0" smtClean="0"/>
              <a:t>Some people maybe don't </a:t>
            </a:r>
            <a:r>
              <a:rPr lang="en-GB" dirty="0"/>
              <a:t>receive enough support or attention at </a:t>
            </a:r>
            <a:r>
              <a:rPr lang="en-GB" dirty="0" smtClean="0"/>
              <a:t>home and look to feel </a:t>
            </a:r>
            <a:r>
              <a:rPr lang="en-GB" b="1" dirty="0" smtClean="0"/>
              <a:t>more connected </a:t>
            </a:r>
            <a:r>
              <a:rPr lang="en-GB" dirty="0" smtClean="0"/>
              <a:t>with friends or groups.</a:t>
            </a:r>
          </a:p>
          <a:p>
            <a:pPr lvl="1">
              <a:buFont typeface="Wingdings" panose="05000000000000000000" pitchFamily="2" charset="2"/>
              <a:buChar char="§"/>
            </a:pPr>
            <a:r>
              <a:rPr lang="en-GB" dirty="0" smtClean="0"/>
              <a:t>Some may </a:t>
            </a:r>
            <a:r>
              <a:rPr lang="en-GB" dirty="0"/>
              <a:t>be </a:t>
            </a:r>
            <a:r>
              <a:rPr lang="en-GB" b="1" dirty="0"/>
              <a:t>trying to escape </a:t>
            </a:r>
            <a:r>
              <a:rPr lang="en-GB" dirty="0"/>
              <a:t>a negative home life, or </a:t>
            </a:r>
            <a:r>
              <a:rPr lang="en-GB" dirty="0" smtClean="0"/>
              <a:t>looking </a:t>
            </a:r>
            <a:r>
              <a:rPr lang="en-GB" dirty="0"/>
              <a:t>for a </a:t>
            </a:r>
            <a:r>
              <a:rPr lang="en-GB" dirty="0" smtClean="0"/>
              <a:t>role model or surrogate father/mother figure.</a:t>
            </a:r>
          </a:p>
          <a:p>
            <a:pPr lvl="1">
              <a:buFont typeface="Wingdings" panose="05000000000000000000" pitchFamily="2" charset="2"/>
              <a:buChar char="§"/>
            </a:pPr>
            <a:r>
              <a:rPr lang="en-GB" dirty="0" smtClean="0"/>
              <a:t>Gangs </a:t>
            </a:r>
            <a:r>
              <a:rPr lang="en-GB" dirty="0"/>
              <a:t>often make promises to give </a:t>
            </a:r>
            <a:r>
              <a:rPr lang="en-GB" b="1" dirty="0"/>
              <a:t>unconditional support</a:t>
            </a:r>
            <a:r>
              <a:rPr lang="en-GB" dirty="0"/>
              <a:t>, and to become the "family" </a:t>
            </a:r>
            <a:r>
              <a:rPr lang="en-GB" dirty="0" smtClean="0"/>
              <a:t>the members never </a:t>
            </a:r>
            <a:r>
              <a:rPr lang="en-GB" dirty="0"/>
              <a:t>had. </a:t>
            </a:r>
            <a:endParaRPr lang="en-GB" dirty="0" smtClean="0"/>
          </a:p>
          <a:p>
            <a:endParaRPr lang="en-GB" sz="2400" dirty="0"/>
          </a:p>
        </p:txBody>
      </p:sp>
      <p:pic>
        <p:nvPicPr>
          <p:cNvPr id="5" name="Picture 4" descr="https://i.ytimg.com/vi/d00jpnLGaEw/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20200" t="2090" r="18599" b="11511"/>
          <a:stretch/>
        </p:blipFill>
        <p:spPr bwMode="auto">
          <a:xfrm>
            <a:off x="9957816" y="4497234"/>
            <a:ext cx="1892808" cy="200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3038" y="1551131"/>
            <a:ext cx="3032798" cy="3032798"/>
          </a:xfrm>
          <a:prstGeom prst="rect">
            <a:avLst/>
          </a:prstGeom>
        </p:spPr>
      </p:pic>
      <p:sp>
        <p:nvSpPr>
          <p:cNvPr id="4" name="TextBox 3"/>
          <p:cNvSpPr txBox="1"/>
          <p:nvPr/>
        </p:nvSpPr>
        <p:spPr>
          <a:xfrm>
            <a:off x="4532671" y="2348054"/>
            <a:ext cx="2573532" cy="1569660"/>
          </a:xfrm>
          <a:prstGeom prst="rect">
            <a:avLst/>
          </a:prstGeom>
          <a:noFill/>
        </p:spPr>
        <p:txBody>
          <a:bodyPr wrap="square" rtlCol="0">
            <a:spAutoFit/>
          </a:bodyPr>
          <a:lstStyle/>
          <a:p>
            <a:pPr algn="ctr"/>
            <a:r>
              <a:rPr lang="en-GB" sz="2400" dirty="0">
                <a:solidFill>
                  <a:prstClr val="black"/>
                </a:solidFill>
                <a:latin typeface="Calibri Light" panose="020F0302020204030204"/>
              </a:rPr>
              <a:t>Do you think this is a common reason for people to join a gang?</a:t>
            </a:r>
          </a:p>
        </p:txBody>
      </p:sp>
    </p:spTree>
    <p:extLst>
      <p:ext uri="{BB962C8B-B14F-4D97-AF65-F5344CB8AC3E}">
        <p14:creationId xmlns:p14="http://schemas.microsoft.com/office/powerpoint/2010/main" val="3726262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2</a:t>
            </a:r>
            <a:r>
              <a:rPr lang="en-GB" sz="4000" b="1" dirty="0" smtClean="0"/>
              <a:t>. A Desire </a:t>
            </a:r>
            <a:r>
              <a:rPr lang="en-GB" sz="4000" b="1" dirty="0"/>
              <a:t>for </a:t>
            </a:r>
            <a:r>
              <a:rPr lang="en-GB" sz="4000" b="1" dirty="0" smtClean="0"/>
              <a:t>Protection</a:t>
            </a:r>
            <a:endParaRPr lang="en-GB" sz="4000" dirty="0"/>
          </a:p>
        </p:txBody>
      </p:sp>
      <p:sp>
        <p:nvSpPr>
          <p:cNvPr id="3" name="Content Placeholder 2"/>
          <p:cNvSpPr>
            <a:spLocks noGrp="1"/>
          </p:cNvSpPr>
          <p:nvPr>
            <p:ph idx="1"/>
          </p:nvPr>
        </p:nvSpPr>
        <p:spPr/>
        <p:txBody>
          <a:bodyPr>
            <a:normAutofit/>
          </a:bodyPr>
          <a:lstStyle/>
          <a:p>
            <a:pPr marL="0" indent="0">
              <a:buNone/>
            </a:pPr>
            <a:r>
              <a:rPr lang="en-GB" sz="2400" dirty="0"/>
              <a:t/>
            </a:r>
            <a:br>
              <a:rPr lang="en-GB" sz="2400" dirty="0"/>
            </a:br>
            <a:r>
              <a:rPr lang="en-GB" sz="2400" dirty="0" smtClean="0"/>
              <a:t>There are communities across the world that have very high levels of </a:t>
            </a:r>
            <a:r>
              <a:rPr lang="en-GB" sz="2400" dirty="0"/>
              <a:t>gang </a:t>
            </a:r>
            <a:r>
              <a:rPr lang="en-GB" sz="2400" dirty="0" smtClean="0"/>
              <a:t>activity, and this often leads to people joining </a:t>
            </a:r>
            <a:r>
              <a:rPr lang="en-GB" sz="2400" dirty="0"/>
              <a:t>a gang </a:t>
            </a:r>
            <a:r>
              <a:rPr lang="en-GB" sz="2400" b="1" dirty="0"/>
              <a:t>just to survive</a:t>
            </a:r>
            <a:r>
              <a:rPr lang="en-GB" sz="2400" dirty="0"/>
              <a:t>. </a:t>
            </a:r>
            <a:endParaRPr lang="en-GB" sz="2400" dirty="0" smtClean="0"/>
          </a:p>
          <a:p>
            <a:pPr marL="0" indent="0">
              <a:buNone/>
            </a:pPr>
            <a:endParaRPr lang="en-GB" sz="2400" dirty="0"/>
          </a:p>
          <a:p>
            <a:pPr marL="0" indent="0">
              <a:buNone/>
            </a:pPr>
            <a:r>
              <a:rPr lang="en-GB" sz="2400" dirty="0" smtClean="0"/>
              <a:t>Often it becomes easier to </a:t>
            </a:r>
            <a:r>
              <a:rPr lang="en-GB" sz="2400" dirty="0"/>
              <a:t>join the gang than to remain vulnerable and unprotected in </a:t>
            </a:r>
            <a:r>
              <a:rPr lang="en-GB" sz="2400" dirty="0" smtClean="0"/>
              <a:t>the neighbourhood. In these instances, it is often a very </a:t>
            </a:r>
            <a:r>
              <a:rPr lang="en-GB" sz="2400" b="1" dirty="0" smtClean="0"/>
              <a:t>difficult choice </a:t>
            </a:r>
            <a:r>
              <a:rPr lang="en-GB" sz="2400" dirty="0" smtClean="0"/>
              <a:t>for people to make. </a:t>
            </a:r>
            <a:r>
              <a:rPr lang="en-GB" sz="2400" dirty="0"/>
              <a:t/>
            </a:r>
            <a:br>
              <a:rPr lang="en-GB" sz="2400" dirty="0"/>
            </a:br>
            <a:r>
              <a:rPr lang="en-GB" sz="2400" dirty="0"/>
              <a:t/>
            </a:r>
            <a:br>
              <a:rPr lang="en-GB" sz="2400" dirty="0"/>
            </a:br>
            <a:endParaRPr lang="en-GB" sz="2400" dirty="0"/>
          </a:p>
        </p:txBody>
      </p:sp>
      <p:pic>
        <p:nvPicPr>
          <p:cNvPr id="2050" name="Picture 2" descr="hqdefault.jpg (480×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9865" y="4423314"/>
            <a:ext cx="3112135" cy="2334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80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3038" y="1551131"/>
            <a:ext cx="3032798" cy="3032798"/>
          </a:xfrm>
          <a:prstGeom prst="rect">
            <a:avLst/>
          </a:prstGeom>
        </p:spPr>
      </p:pic>
      <p:sp>
        <p:nvSpPr>
          <p:cNvPr id="6" name="TextBox 5"/>
          <p:cNvSpPr txBox="1"/>
          <p:nvPr/>
        </p:nvSpPr>
        <p:spPr>
          <a:xfrm>
            <a:off x="4532671" y="2098034"/>
            <a:ext cx="2573532" cy="1938992"/>
          </a:xfrm>
          <a:prstGeom prst="rect">
            <a:avLst/>
          </a:prstGeom>
          <a:noFill/>
        </p:spPr>
        <p:txBody>
          <a:bodyPr wrap="square" rtlCol="0">
            <a:spAutoFit/>
          </a:bodyPr>
          <a:lstStyle/>
          <a:p>
            <a:pPr algn="ctr"/>
            <a:r>
              <a:rPr lang="en-GB" sz="2400" dirty="0">
                <a:solidFill>
                  <a:prstClr val="black"/>
                </a:solidFill>
              </a:rPr>
              <a:t>Do you know of anyone joining a gang because of the need for protection?</a:t>
            </a:r>
          </a:p>
        </p:txBody>
      </p:sp>
    </p:spTree>
    <p:extLst>
      <p:ext uri="{BB962C8B-B14F-4D97-AF65-F5344CB8AC3E}">
        <p14:creationId xmlns:p14="http://schemas.microsoft.com/office/powerpoint/2010/main" val="74560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3</a:t>
            </a:r>
            <a:r>
              <a:rPr lang="en-GB" sz="4000" b="1" dirty="0" smtClean="0"/>
              <a:t>. Peer </a:t>
            </a:r>
            <a:r>
              <a:rPr lang="en-GB" sz="4000" b="1" dirty="0"/>
              <a:t>Pressure</a:t>
            </a:r>
            <a:endParaRPr lang="en-GB" sz="4000" dirty="0"/>
          </a:p>
        </p:txBody>
      </p:sp>
      <p:sp>
        <p:nvSpPr>
          <p:cNvPr id="3" name="Content Placeholder 2"/>
          <p:cNvSpPr>
            <a:spLocks noGrp="1"/>
          </p:cNvSpPr>
          <p:nvPr>
            <p:ph idx="1"/>
          </p:nvPr>
        </p:nvSpPr>
        <p:spPr/>
        <p:txBody>
          <a:bodyPr>
            <a:normAutofit/>
          </a:bodyPr>
          <a:lstStyle/>
          <a:p>
            <a:pPr marL="0" indent="0">
              <a:buNone/>
            </a:pPr>
            <a:r>
              <a:rPr lang="en-GB" sz="2400" dirty="0" smtClean="0"/>
              <a:t>Across the world, young people (teenagers in particular) </a:t>
            </a:r>
            <a:r>
              <a:rPr lang="en-GB" sz="2400" dirty="0"/>
              <a:t>face </a:t>
            </a:r>
            <a:r>
              <a:rPr lang="en-GB" sz="2400" dirty="0" smtClean="0"/>
              <a:t>a constant </a:t>
            </a:r>
            <a:r>
              <a:rPr lang="en-GB" sz="2400" b="1" dirty="0"/>
              <a:t>pressure to fit </a:t>
            </a:r>
            <a:r>
              <a:rPr lang="en-GB" sz="2400" b="1" dirty="0" smtClean="0"/>
              <a:t>in</a:t>
            </a:r>
            <a:r>
              <a:rPr lang="en-GB" sz="2400" dirty="0" smtClean="0"/>
              <a:t>. Part of the nature of peer pressure is not having support needed to avoid pressure to </a:t>
            </a:r>
            <a:r>
              <a:rPr lang="en-GB" sz="2400" b="1" dirty="0" smtClean="0"/>
              <a:t>conform</a:t>
            </a:r>
            <a:r>
              <a:rPr lang="en-GB" sz="2400" dirty="0" smtClean="0"/>
              <a:t>, and this can lead people to make choices beyond their own wishes. </a:t>
            </a:r>
          </a:p>
          <a:p>
            <a:pPr marL="0" indent="0">
              <a:buNone/>
            </a:pPr>
            <a:endParaRPr lang="en-GB" sz="2400" dirty="0" smtClean="0"/>
          </a:p>
          <a:p>
            <a:pPr marL="0" indent="0">
              <a:buNone/>
            </a:pPr>
            <a:r>
              <a:rPr lang="en-GB" sz="2400" dirty="0" smtClean="0"/>
              <a:t>Peer </a:t>
            </a:r>
            <a:r>
              <a:rPr lang="en-GB" sz="2400" dirty="0"/>
              <a:t>pressure </a:t>
            </a:r>
            <a:r>
              <a:rPr lang="en-GB" sz="2400" dirty="0" smtClean="0"/>
              <a:t>may come </a:t>
            </a:r>
            <a:r>
              <a:rPr lang="en-GB" sz="2400" dirty="0"/>
              <a:t>in the form of </a:t>
            </a:r>
            <a:r>
              <a:rPr lang="en-GB" sz="2400" dirty="0" smtClean="0"/>
              <a:t>intimidation or coercion; be part of </a:t>
            </a:r>
            <a:r>
              <a:rPr lang="en-GB" sz="2400" dirty="0"/>
              <a:t>a </a:t>
            </a:r>
            <a:r>
              <a:rPr lang="en-GB" sz="2400" dirty="0" smtClean="0"/>
              <a:t>dare; could be a form of harassment or even friendly persuasion or endless begging</a:t>
            </a:r>
            <a:r>
              <a:rPr lang="en-GB" sz="2400" dirty="0"/>
              <a:t>.</a:t>
            </a:r>
            <a:br>
              <a:rPr lang="en-GB" sz="2400" dirty="0"/>
            </a:br>
            <a:r>
              <a:rPr lang="en-GB" sz="2400" dirty="0"/>
              <a:t/>
            </a:r>
            <a:br>
              <a:rPr lang="en-GB" sz="2400" dirty="0"/>
            </a:br>
            <a:endParaRPr lang="en-GB" sz="2400" dirty="0"/>
          </a:p>
        </p:txBody>
      </p:sp>
      <p:pic>
        <p:nvPicPr>
          <p:cNvPr id="3076" name="Picture 4" descr="https://pixabay.com/static/uploads/photo/2014/07/11/23/37/kids-390959_960_7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14" t="13573" r="11857" b="15397"/>
          <a:stretch/>
        </p:blipFill>
        <p:spPr bwMode="auto">
          <a:xfrm>
            <a:off x="9007855" y="4997704"/>
            <a:ext cx="2692401" cy="159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51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3038" y="1551131"/>
            <a:ext cx="3032798" cy="3032798"/>
          </a:xfrm>
          <a:prstGeom prst="rect">
            <a:avLst/>
          </a:prstGeom>
        </p:spPr>
      </p:pic>
      <p:sp>
        <p:nvSpPr>
          <p:cNvPr id="5" name="TextBox 4"/>
          <p:cNvSpPr txBox="1"/>
          <p:nvPr/>
        </p:nvSpPr>
        <p:spPr>
          <a:xfrm>
            <a:off x="4532671" y="2098034"/>
            <a:ext cx="2573532" cy="1938992"/>
          </a:xfrm>
          <a:prstGeom prst="rect">
            <a:avLst/>
          </a:prstGeom>
          <a:noFill/>
        </p:spPr>
        <p:txBody>
          <a:bodyPr wrap="square" rtlCol="0">
            <a:spAutoFit/>
          </a:bodyPr>
          <a:lstStyle/>
          <a:p>
            <a:pPr algn="ctr"/>
            <a:r>
              <a:rPr lang="en-GB" sz="2400" dirty="0">
                <a:solidFill>
                  <a:prstClr val="black"/>
                </a:solidFill>
              </a:rPr>
              <a:t>How common do you think peer pressure is in influencing people to join gangs?</a:t>
            </a:r>
          </a:p>
        </p:txBody>
      </p:sp>
    </p:spTree>
    <p:extLst>
      <p:ext uri="{BB962C8B-B14F-4D97-AF65-F5344CB8AC3E}">
        <p14:creationId xmlns:p14="http://schemas.microsoft.com/office/powerpoint/2010/main" val="3869263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4. Poverty</a:t>
            </a:r>
            <a:endParaRPr lang="en-GB" sz="4000" dirty="0"/>
          </a:p>
        </p:txBody>
      </p:sp>
      <p:sp>
        <p:nvSpPr>
          <p:cNvPr id="3" name="Content Placeholder 2"/>
          <p:cNvSpPr>
            <a:spLocks noGrp="1"/>
          </p:cNvSpPr>
          <p:nvPr>
            <p:ph idx="1"/>
          </p:nvPr>
        </p:nvSpPr>
        <p:spPr/>
        <p:txBody>
          <a:bodyPr>
            <a:normAutofit/>
          </a:bodyPr>
          <a:lstStyle/>
          <a:p>
            <a:pPr marL="0" indent="0">
              <a:buNone/>
            </a:pPr>
            <a:r>
              <a:rPr lang="en-GB" sz="2400" dirty="0" smtClean="0"/>
              <a:t>Many people find themselves joining gangs due to a </a:t>
            </a:r>
            <a:r>
              <a:rPr lang="en-GB" sz="2400" b="1" dirty="0" smtClean="0"/>
              <a:t>lack of jobs and opportunities </a:t>
            </a:r>
            <a:r>
              <a:rPr lang="en-GB" sz="2400" dirty="0" smtClean="0"/>
              <a:t>in their community. For many, working within a gang may </a:t>
            </a:r>
            <a:r>
              <a:rPr lang="en-GB" sz="2400" dirty="0"/>
              <a:t>present </a:t>
            </a:r>
            <a:r>
              <a:rPr lang="en-GB" sz="2400" dirty="0" smtClean="0"/>
              <a:t>a </a:t>
            </a:r>
            <a:r>
              <a:rPr lang="en-GB" sz="2400" b="1" dirty="0"/>
              <a:t>means of survival </a:t>
            </a:r>
            <a:r>
              <a:rPr lang="en-GB" sz="2400" dirty="0"/>
              <a:t>to </a:t>
            </a:r>
            <a:r>
              <a:rPr lang="en-GB" sz="2400" dirty="0" smtClean="0"/>
              <a:t>someone lacking </a:t>
            </a:r>
            <a:r>
              <a:rPr lang="en-GB" sz="2400" dirty="0"/>
              <a:t>basic essentials such as food, clothing and shelter. </a:t>
            </a:r>
            <a:endParaRPr lang="en-GB" sz="2400" dirty="0" smtClean="0"/>
          </a:p>
          <a:p>
            <a:pPr marL="0" indent="0">
              <a:buNone/>
            </a:pPr>
            <a:r>
              <a:rPr lang="en-GB" sz="2400" dirty="0" smtClean="0"/>
              <a:t>It may also open up opportunities to make money, engaging in a range of legal or illegal activities. </a:t>
            </a:r>
            <a:r>
              <a:rPr lang="en-GB" sz="2400" dirty="0"/>
              <a:t/>
            </a:r>
            <a:br>
              <a:rPr lang="en-GB" sz="2400" dirty="0"/>
            </a:br>
            <a:r>
              <a:rPr lang="en-GB" sz="2400" dirty="0"/>
              <a:t/>
            </a:r>
            <a:br>
              <a:rPr lang="en-GB" sz="2400" dirty="0"/>
            </a:br>
            <a:endParaRPr lang="en-GB" sz="2400" dirty="0"/>
          </a:p>
        </p:txBody>
      </p:sp>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671913" y="4649471"/>
            <a:ext cx="3108960" cy="2072640"/>
          </a:xfrm>
          <a:prstGeom prst="rect">
            <a:avLst/>
          </a:prstGeom>
        </p:spPr>
      </p:pic>
    </p:spTree>
    <p:extLst>
      <p:ext uri="{BB962C8B-B14F-4D97-AF65-F5344CB8AC3E}">
        <p14:creationId xmlns:p14="http://schemas.microsoft.com/office/powerpoint/2010/main" val="165113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lstStyle/>
          <a:p>
            <a:r>
              <a:rPr lang="en-GB" dirty="0" smtClean="0"/>
              <a:t>In this lesson, students will:</a:t>
            </a:r>
            <a:endParaRPr lang="en-GB" dirty="0"/>
          </a:p>
        </p:txBody>
      </p:sp>
      <p:sp>
        <p:nvSpPr>
          <p:cNvPr id="3" name="Content Placeholder 2"/>
          <p:cNvSpPr>
            <a:spLocks noGrp="1"/>
          </p:cNvSpPr>
          <p:nvPr>
            <p:ph idx="1"/>
          </p:nvPr>
        </p:nvSpPr>
        <p:spPr>
          <a:xfrm>
            <a:off x="1839433" y="1750813"/>
            <a:ext cx="9976928" cy="4351338"/>
          </a:xfrm>
        </p:spPr>
        <p:txBody>
          <a:bodyPr>
            <a:normAutofit/>
          </a:bodyPr>
          <a:lstStyle/>
          <a:p>
            <a:pPr marL="0" indent="0">
              <a:buNone/>
            </a:pPr>
            <a:r>
              <a:rPr lang="en-GB" dirty="0"/>
              <a:t>Think about and discuss why people join gangs and what need in us this is satisfying</a:t>
            </a:r>
          </a:p>
          <a:p>
            <a:pPr marL="0" indent="0">
              <a:buNone/>
            </a:pPr>
            <a:endParaRPr lang="en-GB" dirty="0"/>
          </a:p>
          <a:p>
            <a:pPr marL="0" indent="0">
              <a:buNone/>
            </a:pPr>
            <a:r>
              <a:rPr lang="en-GB" dirty="0"/>
              <a:t>Understand the animalistic qualities within us that encourage pack mentality</a:t>
            </a:r>
          </a:p>
          <a:p>
            <a:pPr marL="0" indent="0">
              <a:buNone/>
            </a:pPr>
            <a:endParaRPr lang="en-GB" dirty="0"/>
          </a:p>
          <a:p>
            <a:pPr marL="0" indent="0">
              <a:buNone/>
            </a:pPr>
            <a:r>
              <a:rPr lang="en-GB" dirty="0"/>
              <a:t>Explore and unravel some of the behavioural patterns and moral choices that occur within gangs</a:t>
            </a:r>
          </a:p>
        </p:txBody>
      </p:sp>
      <p:sp>
        <p:nvSpPr>
          <p:cNvPr id="26" name="Oval 25"/>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rPr>
              <a:t>THINK!</a:t>
            </a:r>
            <a:endParaRPr lang="en-GB" sz="1600" b="1" dirty="0">
              <a:solidFill>
                <a:srgbClr val="FEE725"/>
              </a:solidFill>
            </a:endParaRPr>
          </a:p>
        </p:txBody>
      </p:sp>
      <p:sp>
        <p:nvSpPr>
          <p:cNvPr id="27" name="Oval 26"/>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rPr>
              <a:t>FEEL!</a:t>
            </a:r>
            <a:endParaRPr lang="en-GB" sz="1600" b="1" dirty="0">
              <a:solidFill>
                <a:srgbClr val="FEE725"/>
              </a:solidFill>
            </a:endParaRPr>
          </a:p>
        </p:txBody>
      </p:sp>
      <p:sp>
        <p:nvSpPr>
          <p:cNvPr id="28" name="Oval 27"/>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4" name="TextBox 3"/>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rPr>
              <a:t>CONNECT!</a:t>
            </a:r>
            <a:endParaRPr lang="en-GB" sz="1600" b="1" dirty="0">
              <a:solidFill>
                <a:srgbClr val="FEE725"/>
              </a:solidFill>
            </a:endParaRPr>
          </a:p>
        </p:txBody>
      </p:sp>
    </p:spTree>
    <p:extLst>
      <p:ext uri="{BB962C8B-B14F-4D97-AF65-F5344CB8AC3E}">
        <p14:creationId xmlns:p14="http://schemas.microsoft.com/office/powerpoint/2010/main" val="78537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3038" y="1551131"/>
            <a:ext cx="3032798" cy="3032798"/>
          </a:xfrm>
          <a:prstGeom prst="rect">
            <a:avLst/>
          </a:prstGeom>
        </p:spPr>
      </p:pic>
      <p:sp>
        <p:nvSpPr>
          <p:cNvPr id="5" name="TextBox 4"/>
          <p:cNvSpPr txBox="1"/>
          <p:nvPr/>
        </p:nvSpPr>
        <p:spPr>
          <a:xfrm>
            <a:off x="4532671" y="2098034"/>
            <a:ext cx="2573532" cy="1938992"/>
          </a:xfrm>
          <a:prstGeom prst="rect">
            <a:avLst/>
          </a:prstGeom>
          <a:noFill/>
        </p:spPr>
        <p:txBody>
          <a:bodyPr wrap="square" rtlCol="0">
            <a:spAutoFit/>
          </a:bodyPr>
          <a:lstStyle/>
          <a:p>
            <a:pPr algn="ctr"/>
            <a:r>
              <a:rPr lang="en-GB" sz="2400" dirty="0">
                <a:solidFill>
                  <a:prstClr val="black"/>
                </a:solidFill>
              </a:rPr>
              <a:t>How else might money influence people’s choices surrounding gang culture?</a:t>
            </a:r>
          </a:p>
        </p:txBody>
      </p:sp>
    </p:spTree>
    <p:extLst>
      <p:ext uri="{BB962C8B-B14F-4D97-AF65-F5344CB8AC3E}">
        <p14:creationId xmlns:p14="http://schemas.microsoft.com/office/powerpoint/2010/main" val="1491879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5</a:t>
            </a:r>
            <a:r>
              <a:rPr lang="en-GB" sz="4000" b="1" dirty="0" smtClean="0"/>
              <a:t>. Following Family Traditions</a:t>
            </a:r>
            <a:endParaRPr lang="en-GB" sz="4000" dirty="0"/>
          </a:p>
        </p:txBody>
      </p:sp>
      <p:sp>
        <p:nvSpPr>
          <p:cNvPr id="3" name="Content Placeholder 2"/>
          <p:cNvSpPr>
            <a:spLocks noGrp="1"/>
          </p:cNvSpPr>
          <p:nvPr>
            <p:ph idx="1"/>
          </p:nvPr>
        </p:nvSpPr>
        <p:spPr/>
        <p:txBody>
          <a:bodyPr>
            <a:normAutofit/>
          </a:bodyPr>
          <a:lstStyle/>
          <a:p>
            <a:pPr marL="0" indent="0">
              <a:buNone/>
            </a:pPr>
            <a:r>
              <a:rPr lang="en-GB" sz="2400" b="1" dirty="0" smtClean="0"/>
              <a:t>Families</a:t>
            </a:r>
            <a:r>
              <a:rPr lang="en-GB" sz="2400" dirty="0" smtClean="0"/>
              <a:t> sometimes have a history of </a:t>
            </a:r>
            <a:r>
              <a:rPr lang="en-GB" sz="2400" dirty="0"/>
              <a:t>gang involvement spanning over </a:t>
            </a:r>
            <a:r>
              <a:rPr lang="en-GB" sz="2400" dirty="0" smtClean="0"/>
              <a:t>a number of generations, and there is an almost unspoken expectation that children will follow suit. </a:t>
            </a:r>
            <a:r>
              <a:rPr lang="en-GB" sz="2400" dirty="0"/>
              <a:t>This is one of the </a:t>
            </a:r>
            <a:r>
              <a:rPr lang="en-GB" sz="2400" b="1" dirty="0"/>
              <a:t>toughest forms of pressure </a:t>
            </a:r>
            <a:r>
              <a:rPr lang="en-GB" sz="2400" dirty="0"/>
              <a:t>to escape, as the gang lifestyle </a:t>
            </a:r>
            <a:r>
              <a:rPr lang="en-GB" sz="2400" dirty="0" smtClean="0"/>
              <a:t>may be very </a:t>
            </a:r>
            <a:r>
              <a:rPr lang="en-GB" sz="2400" dirty="0"/>
              <a:t>deeply rooted </a:t>
            </a:r>
            <a:r>
              <a:rPr lang="en-GB" sz="2400" dirty="0" smtClean="0"/>
              <a:t>within core </a:t>
            </a:r>
            <a:r>
              <a:rPr lang="en-GB" sz="2400" dirty="0"/>
              <a:t>traditions and </a:t>
            </a:r>
            <a:r>
              <a:rPr lang="en-GB" sz="2400" dirty="0" smtClean="0"/>
              <a:t>values</a:t>
            </a:r>
            <a:r>
              <a:rPr lang="en-GB" sz="2400" dirty="0"/>
              <a:t> </a:t>
            </a:r>
            <a:r>
              <a:rPr lang="en-GB" sz="2400" dirty="0" smtClean="0"/>
              <a:t>within the family.</a:t>
            </a:r>
            <a:r>
              <a:rPr lang="en-GB" sz="2400" dirty="0"/>
              <a:t/>
            </a:r>
            <a:br>
              <a:rPr lang="en-GB" sz="2400" dirty="0"/>
            </a:br>
            <a:r>
              <a:rPr lang="en-GB" sz="2400" dirty="0"/>
              <a:t/>
            </a:r>
            <a:br>
              <a:rPr lang="en-GB" sz="2400" dirty="0"/>
            </a:br>
            <a:endParaRPr lang="en-GB"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541" t="21555" r="12397"/>
          <a:stretch/>
        </p:blipFill>
        <p:spPr>
          <a:xfrm>
            <a:off x="8970263" y="4389121"/>
            <a:ext cx="2713545" cy="2066544"/>
          </a:xfrm>
          <a:prstGeom prst="rect">
            <a:avLst/>
          </a:prstGeom>
        </p:spPr>
      </p:pic>
    </p:spTree>
    <p:extLst>
      <p:ext uri="{BB962C8B-B14F-4D97-AF65-F5344CB8AC3E}">
        <p14:creationId xmlns:p14="http://schemas.microsoft.com/office/powerpoint/2010/main" val="187149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3038" y="1551131"/>
            <a:ext cx="3032798" cy="3032798"/>
          </a:xfrm>
          <a:prstGeom prst="rect">
            <a:avLst/>
          </a:prstGeom>
        </p:spPr>
      </p:pic>
      <p:sp>
        <p:nvSpPr>
          <p:cNvPr id="5" name="TextBox 4"/>
          <p:cNvSpPr txBox="1"/>
          <p:nvPr/>
        </p:nvSpPr>
        <p:spPr>
          <a:xfrm>
            <a:off x="4611052" y="2282700"/>
            <a:ext cx="2416769" cy="1569660"/>
          </a:xfrm>
          <a:prstGeom prst="rect">
            <a:avLst/>
          </a:prstGeom>
          <a:noFill/>
        </p:spPr>
        <p:txBody>
          <a:bodyPr wrap="square" rtlCol="0">
            <a:spAutoFit/>
          </a:bodyPr>
          <a:lstStyle/>
          <a:p>
            <a:pPr algn="ctr"/>
            <a:r>
              <a:rPr lang="en-GB" sz="2400" dirty="0">
                <a:solidFill>
                  <a:prstClr val="black"/>
                </a:solidFill>
                <a:latin typeface="Calibri Light" panose="020F0302020204030204"/>
              </a:rPr>
              <a:t>Do you think this is a common reason for people to join a gang?</a:t>
            </a:r>
          </a:p>
        </p:txBody>
      </p:sp>
    </p:spTree>
    <p:extLst>
      <p:ext uri="{BB962C8B-B14F-4D97-AF65-F5344CB8AC3E}">
        <p14:creationId xmlns:p14="http://schemas.microsoft.com/office/powerpoint/2010/main" val="2114597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6</a:t>
            </a:r>
            <a:r>
              <a:rPr lang="en-GB" sz="4000" b="1" dirty="0" smtClean="0"/>
              <a:t>. Pushing boundaries</a:t>
            </a:r>
            <a:endParaRPr lang="en-GB" sz="4000" dirty="0"/>
          </a:p>
        </p:txBody>
      </p:sp>
      <p:sp>
        <p:nvSpPr>
          <p:cNvPr id="3" name="Content Placeholder 2"/>
          <p:cNvSpPr>
            <a:spLocks noGrp="1"/>
          </p:cNvSpPr>
          <p:nvPr>
            <p:ph idx="1"/>
          </p:nvPr>
        </p:nvSpPr>
        <p:spPr/>
        <p:txBody>
          <a:bodyPr>
            <a:normAutofit/>
          </a:bodyPr>
          <a:lstStyle/>
          <a:p>
            <a:pPr marL="0" indent="0">
              <a:buNone/>
            </a:pPr>
            <a:r>
              <a:rPr lang="en-GB" sz="2400" dirty="0" smtClean="0"/>
              <a:t>Many young </a:t>
            </a:r>
            <a:r>
              <a:rPr lang="en-GB" sz="2400" dirty="0"/>
              <a:t>people are looking for </a:t>
            </a:r>
            <a:r>
              <a:rPr lang="en-GB" sz="2400" b="1" dirty="0" smtClean="0"/>
              <a:t>boundaries</a:t>
            </a:r>
            <a:r>
              <a:rPr lang="en-GB" sz="2400" dirty="0" smtClean="0"/>
              <a:t>, and they </a:t>
            </a:r>
            <a:r>
              <a:rPr lang="en-GB" sz="2400" dirty="0"/>
              <a:t>will push the boundaries until they </a:t>
            </a:r>
            <a:r>
              <a:rPr lang="en-GB" sz="2400" b="1" dirty="0"/>
              <a:t>reach a wall</a:t>
            </a:r>
            <a:r>
              <a:rPr lang="en-GB" sz="2400" dirty="0"/>
              <a:t> they are either </a:t>
            </a:r>
            <a:r>
              <a:rPr lang="en-GB" sz="2400" i="1" dirty="0"/>
              <a:t>unable</a:t>
            </a:r>
            <a:r>
              <a:rPr lang="en-GB" sz="2400" dirty="0"/>
              <a:t> or </a:t>
            </a:r>
            <a:r>
              <a:rPr lang="en-GB" sz="2400" i="1" dirty="0"/>
              <a:t>unwilling</a:t>
            </a:r>
            <a:r>
              <a:rPr lang="en-GB" sz="2400" dirty="0"/>
              <a:t> to break down. </a:t>
            </a:r>
            <a:endParaRPr lang="en-GB" sz="2400" dirty="0" smtClean="0"/>
          </a:p>
          <a:p>
            <a:endParaRPr lang="en-GB" sz="2400" dirty="0"/>
          </a:p>
          <a:p>
            <a:pPr marL="0" indent="0">
              <a:buNone/>
            </a:pPr>
            <a:r>
              <a:rPr lang="en-GB" sz="2400" dirty="0" smtClean="0"/>
              <a:t>This behaviour is (for many) an </a:t>
            </a:r>
            <a:r>
              <a:rPr lang="en-GB" sz="2400" dirty="0"/>
              <a:t>essential part of the process of </a:t>
            </a:r>
            <a:r>
              <a:rPr lang="en-GB" sz="2400" b="1" dirty="0"/>
              <a:t>growing up </a:t>
            </a:r>
            <a:r>
              <a:rPr lang="en-GB" sz="2400" dirty="0"/>
              <a:t>and becoming </a:t>
            </a:r>
            <a:r>
              <a:rPr lang="en-GB" sz="2400" dirty="0" smtClean="0"/>
              <a:t>a moral, law </a:t>
            </a:r>
            <a:r>
              <a:rPr lang="en-GB" sz="2400" dirty="0"/>
              <a:t>abiding member of society. </a:t>
            </a:r>
            <a:endParaRPr lang="en-GB" sz="2400" b="1" dirty="0"/>
          </a:p>
        </p:txBody>
      </p:sp>
      <p:pic>
        <p:nvPicPr>
          <p:cNvPr id="5122" name="Picture 2" descr="https://c1.staticflickr.com/4/3293/3073482237_d15ebc842e_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322" t="12083" r="28886" b="4444"/>
          <a:stretch/>
        </p:blipFill>
        <p:spPr bwMode="auto">
          <a:xfrm>
            <a:off x="10243923" y="4001294"/>
            <a:ext cx="1536950" cy="241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5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3038" y="1551131"/>
            <a:ext cx="3032798" cy="3032798"/>
          </a:xfrm>
          <a:prstGeom prst="rect">
            <a:avLst/>
          </a:prstGeom>
        </p:spPr>
      </p:pic>
      <p:sp>
        <p:nvSpPr>
          <p:cNvPr id="5" name="TextBox 4"/>
          <p:cNvSpPr txBox="1"/>
          <p:nvPr/>
        </p:nvSpPr>
        <p:spPr>
          <a:xfrm>
            <a:off x="4611052" y="2282700"/>
            <a:ext cx="2416769" cy="1569660"/>
          </a:xfrm>
          <a:prstGeom prst="rect">
            <a:avLst/>
          </a:prstGeom>
          <a:noFill/>
        </p:spPr>
        <p:txBody>
          <a:bodyPr wrap="square" rtlCol="0">
            <a:spAutoFit/>
          </a:bodyPr>
          <a:lstStyle/>
          <a:p>
            <a:pPr algn="ctr"/>
            <a:r>
              <a:rPr lang="en-GB" sz="2400" dirty="0">
                <a:solidFill>
                  <a:prstClr val="black"/>
                </a:solidFill>
              </a:rPr>
              <a:t>Have you seen this happen with anyone you know?</a:t>
            </a:r>
          </a:p>
        </p:txBody>
      </p:sp>
    </p:spTree>
    <p:extLst>
      <p:ext uri="{BB962C8B-B14F-4D97-AF65-F5344CB8AC3E}">
        <p14:creationId xmlns:p14="http://schemas.microsoft.com/office/powerpoint/2010/main" val="2872068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7</a:t>
            </a:r>
            <a:r>
              <a:rPr lang="en-GB" sz="4000" b="1" dirty="0" smtClean="0"/>
              <a:t>. Adrenaline</a:t>
            </a:r>
            <a:endParaRPr lang="en-GB" sz="4000" dirty="0"/>
          </a:p>
        </p:txBody>
      </p:sp>
      <p:sp>
        <p:nvSpPr>
          <p:cNvPr id="3" name="Content Placeholder 2"/>
          <p:cNvSpPr>
            <a:spLocks noGrp="1"/>
          </p:cNvSpPr>
          <p:nvPr>
            <p:ph idx="1"/>
          </p:nvPr>
        </p:nvSpPr>
        <p:spPr>
          <a:xfrm>
            <a:off x="548640" y="1825625"/>
            <a:ext cx="11023600" cy="4351338"/>
          </a:xfrm>
        </p:spPr>
        <p:txBody>
          <a:bodyPr>
            <a:normAutofit/>
          </a:bodyPr>
          <a:lstStyle/>
          <a:p>
            <a:pPr marL="0" indent="0">
              <a:buNone/>
            </a:pPr>
            <a:r>
              <a:rPr lang="en-GB" sz="2400" dirty="0" smtClean="0"/>
              <a:t>Many young </a:t>
            </a:r>
            <a:r>
              <a:rPr lang="en-GB" sz="2400" dirty="0"/>
              <a:t>people get a rush out of </a:t>
            </a:r>
            <a:r>
              <a:rPr lang="en-GB" sz="2400" b="1" dirty="0"/>
              <a:t>defying authority</a:t>
            </a:r>
            <a:r>
              <a:rPr lang="en-GB" sz="2400" dirty="0"/>
              <a:t>, </a:t>
            </a:r>
            <a:r>
              <a:rPr lang="en-GB" sz="2400" dirty="0" smtClean="0"/>
              <a:t>engaging in illicit behaviour or even </a:t>
            </a:r>
            <a:r>
              <a:rPr lang="en-GB" sz="2400" b="1" dirty="0" smtClean="0"/>
              <a:t>committing crimes</a:t>
            </a:r>
            <a:r>
              <a:rPr lang="en-GB" sz="2400" dirty="0" smtClean="0"/>
              <a:t>. The attraction of gang lifestyle is that it often lives outside of conventions, laws and boundaries and encourages engagement in a range of </a:t>
            </a:r>
            <a:r>
              <a:rPr lang="en-GB" sz="2400" b="1" dirty="0" smtClean="0"/>
              <a:t>illicit activities </a:t>
            </a:r>
            <a:r>
              <a:rPr lang="en-GB" sz="2400" dirty="0" smtClean="0"/>
              <a:t>and behaviours. </a:t>
            </a:r>
            <a:endParaRPr lang="en-GB" sz="2400" dirty="0"/>
          </a:p>
        </p:txBody>
      </p:sp>
      <p:pic>
        <p:nvPicPr>
          <p:cNvPr id="4098" name="Picture 2" descr="https://upload.wikimedia.org/wikipedia/commons/thumb/3/3e/PEGI_Violence_2.svg/2000px-PEGI_Violence_2.svg.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8" t="193" r="12903" b="15943"/>
          <a:stretch/>
        </p:blipFill>
        <p:spPr bwMode="auto">
          <a:xfrm>
            <a:off x="9230714" y="3899593"/>
            <a:ext cx="2550160" cy="245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2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3038" y="1551131"/>
            <a:ext cx="3032798" cy="3032798"/>
          </a:xfrm>
          <a:prstGeom prst="rect">
            <a:avLst/>
          </a:prstGeom>
        </p:spPr>
      </p:pic>
      <p:sp>
        <p:nvSpPr>
          <p:cNvPr id="5" name="TextBox 4"/>
          <p:cNvSpPr txBox="1"/>
          <p:nvPr/>
        </p:nvSpPr>
        <p:spPr>
          <a:xfrm>
            <a:off x="4611052" y="2282700"/>
            <a:ext cx="2416769" cy="1569660"/>
          </a:xfrm>
          <a:prstGeom prst="rect">
            <a:avLst/>
          </a:prstGeom>
          <a:noFill/>
        </p:spPr>
        <p:txBody>
          <a:bodyPr wrap="square" rtlCol="0">
            <a:spAutoFit/>
          </a:bodyPr>
          <a:lstStyle/>
          <a:p>
            <a:pPr algn="ctr"/>
            <a:r>
              <a:rPr lang="en-GB" sz="2400" dirty="0">
                <a:solidFill>
                  <a:prstClr val="black"/>
                </a:solidFill>
                <a:latin typeface="Calibri Light" panose="020F0302020204030204"/>
              </a:rPr>
              <a:t>Do you think this is a common reason for people to join a gang?</a:t>
            </a:r>
          </a:p>
        </p:txBody>
      </p:sp>
    </p:spTree>
    <p:extLst>
      <p:ext uri="{BB962C8B-B14F-4D97-AF65-F5344CB8AC3E}">
        <p14:creationId xmlns:p14="http://schemas.microsoft.com/office/powerpoint/2010/main" val="3579532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8</a:t>
            </a:r>
            <a:r>
              <a:rPr lang="en-GB" sz="4000" b="1" dirty="0" smtClean="0"/>
              <a:t>. Finding Shared Beliefs </a:t>
            </a:r>
            <a:endParaRPr lang="en-GB" sz="4000" dirty="0"/>
          </a:p>
        </p:txBody>
      </p:sp>
      <p:sp>
        <p:nvSpPr>
          <p:cNvPr id="3" name="Content Placeholder 2"/>
          <p:cNvSpPr>
            <a:spLocks noGrp="1"/>
          </p:cNvSpPr>
          <p:nvPr>
            <p:ph idx="1"/>
          </p:nvPr>
        </p:nvSpPr>
        <p:spPr/>
        <p:txBody>
          <a:bodyPr>
            <a:normAutofit/>
          </a:bodyPr>
          <a:lstStyle/>
          <a:p>
            <a:pPr marL="0" indent="0">
              <a:buNone/>
            </a:pPr>
            <a:r>
              <a:rPr lang="en-GB" sz="2400" dirty="0" smtClean="0"/>
              <a:t>We all like to feel </a:t>
            </a:r>
            <a:r>
              <a:rPr lang="en-GB" sz="2400" b="1" dirty="0" smtClean="0"/>
              <a:t>connected</a:t>
            </a:r>
            <a:r>
              <a:rPr lang="en-GB" sz="2400" dirty="0" smtClean="0"/>
              <a:t> to people who share our beliefs or ways of thinking in some ways. For some, joining a gang allows a </a:t>
            </a:r>
            <a:r>
              <a:rPr lang="en-GB" sz="2400" b="1" dirty="0" smtClean="0"/>
              <a:t>community</a:t>
            </a:r>
            <a:r>
              <a:rPr lang="en-GB" sz="2400" dirty="0" smtClean="0"/>
              <a:t> to form of like-minded people, who can spend time together talking and sharing the ways in which they see the world. </a:t>
            </a:r>
            <a:endParaRPr lang="en-GB" sz="2400" b="1" dirty="0"/>
          </a:p>
        </p:txBody>
      </p:sp>
      <p:pic>
        <p:nvPicPr>
          <p:cNvPr id="6146" name="Picture 2" descr="https://i.ytimg.com/vi/LV025ALOVmk/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9042" t="4454" r="8736" b="5472"/>
          <a:stretch/>
        </p:blipFill>
        <p:spPr bwMode="auto">
          <a:xfrm>
            <a:off x="8696410" y="4001294"/>
            <a:ext cx="2930694" cy="240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73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3038" y="1551131"/>
            <a:ext cx="3032798" cy="3032798"/>
          </a:xfrm>
          <a:prstGeom prst="rect">
            <a:avLst/>
          </a:prstGeom>
        </p:spPr>
      </p:pic>
      <p:sp>
        <p:nvSpPr>
          <p:cNvPr id="5" name="TextBox 4"/>
          <p:cNvSpPr txBox="1"/>
          <p:nvPr/>
        </p:nvSpPr>
        <p:spPr>
          <a:xfrm>
            <a:off x="4510468" y="2136396"/>
            <a:ext cx="2612708" cy="1938992"/>
          </a:xfrm>
          <a:prstGeom prst="rect">
            <a:avLst/>
          </a:prstGeom>
          <a:noFill/>
        </p:spPr>
        <p:txBody>
          <a:bodyPr wrap="square" rtlCol="0">
            <a:spAutoFit/>
          </a:bodyPr>
          <a:lstStyle/>
          <a:p>
            <a:pPr algn="ctr"/>
            <a:r>
              <a:rPr lang="en-GB" sz="2400" dirty="0">
                <a:solidFill>
                  <a:prstClr val="black"/>
                </a:solidFill>
              </a:rPr>
              <a:t>Do you belong to a group, community or gang? Is this an inherent human need do you think?</a:t>
            </a:r>
          </a:p>
        </p:txBody>
      </p:sp>
    </p:spTree>
    <p:extLst>
      <p:ext uri="{BB962C8B-B14F-4D97-AF65-F5344CB8AC3E}">
        <p14:creationId xmlns:p14="http://schemas.microsoft.com/office/powerpoint/2010/main" val="422881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005072"/>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W H A T  I S  M O B  </a:t>
            </a:r>
          </a:p>
          <a:p>
            <a:pPr algn="ctr"/>
            <a:r>
              <a:rPr lang="en-GB" sz="2400" b="1" dirty="0" smtClean="0">
                <a:solidFill>
                  <a:prstClr val="white"/>
                </a:solidFill>
                <a:latin typeface="Foco" panose="020B0504050202020203" pitchFamily="34" charset="0"/>
              </a:rPr>
              <a:t>M E N T A L I T Y?</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a:t>
            </a:r>
            <a:r>
              <a:rPr lang="en-GB" b="1" dirty="0" smtClean="0">
                <a:solidFill>
                  <a:srgbClr val="FEE725"/>
                </a:solidFill>
                <a:latin typeface="Foco" panose="020B0504050202020203" pitchFamily="34" charset="0"/>
              </a:rPr>
              <a:t>0  </a:t>
            </a:r>
            <a:r>
              <a:rPr lang="en-GB" b="1" dirty="0" smtClean="0">
                <a:solidFill>
                  <a:srgbClr val="FEE725"/>
                </a:solidFill>
                <a:latin typeface="Foco" panose="020B0504050202020203" pitchFamily="34" charset="0"/>
              </a:rPr>
              <a:t>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917714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P R E  L E S S O N </a:t>
            </a:r>
          </a:p>
          <a:p>
            <a:pPr algn="ctr"/>
            <a:r>
              <a:rPr lang="en-GB" sz="2400" b="1" dirty="0">
                <a:solidFill>
                  <a:prstClr val="white"/>
                </a:solidFill>
                <a:latin typeface="Foco" panose="020B0504050202020203" pitchFamily="34" charset="0"/>
              </a:rPr>
              <a:t> </a:t>
            </a:r>
            <a:r>
              <a:rPr lang="en-GB" sz="2400" b="1" dirty="0" smtClean="0">
                <a:solidFill>
                  <a:prstClr val="white"/>
                </a:solidFill>
                <a:latin typeface="Foco" panose="020B0504050202020203" pitchFamily="34" charset="0"/>
              </a:rPr>
              <a:t>R E F L E C T I O N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a:t>
            </a:r>
            <a:r>
              <a:rPr lang="en-GB"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5451389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8077200" y="6353175"/>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380520" y="868798"/>
            <a:ext cx="11360375" cy="2246769"/>
          </a:xfrm>
          <a:prstGeom prst="rect">
            <a:avLst/>
          </a:prstGeom>
        </p:spPr>
        <p:txBody>
          <a:bodyPr wrap="square">
            <a:spAutoFit/>
          </a:bodyPr>
          <a:lstStyle/>
          <a:p>
            <a:r>
              <a:rPr lang="en-GB" sz="2400" dirty="0" smtClean="0">
                <a:solidFill>
                  <a:prstClr val="black"/>
                </a:solidFill>
                <a:latin typeface="Calibri Light" panose="020F0302020204030204"/>
              </a:rPr>
              <a:t>Whilst being part of a pack, herd, swarm or group is a positive for survival, the term “herd mentality” or pack mentality when applied to humans is often used because of something negative.</a:t>
            </a:r>
          </a:p>
          <a:p>
            <a:endParaRPr lang="en-GB" sz="2400" dirty="0">
              <a:solidFill>
                <a:prstClr val="black"/>
              </a:solidFill>
              <a:latin typeface="Calibri Light" panose="020F0302020204030204"/>
            </a:endParaRPr>
          </a:p>
          <a:p>
            <a:endParaRPr lang="en-GB" sz="2400" dirty="0">
              <a:solidFill>
                <a:prstClr val="black"/>
              </a:solidFill>
              <a:latin typeface="Calibri Light" panose="020F0302020204030204"/>
            </a:endParaRPr>
          </a:p>
          <a:p>
            <a:endParaRPr lang="en-GB" dirty="0">
              <a:solidFill>
                <a:prstClr val="black"/>
              </a:solidFill>
              <a:latin typeface="Calibri Light" panose="020F0302020204030204"/>
            </a:endParaRPr>
          </a:p>
        </p:txBody>
      </p:sp>
      <p:pic>
        <p:nvPicPr>
          <p:cNvPr id="9"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05812" y="2182239"/>
            <a:ext cx="3391886" cy="3391886"/>
          </a:xfrm>
        </p:spPr>
      </p:pic>
      <p:sp>
        <p:nvSpPr>
          <p:cNvPr id="10" name="TextBox 9"/>
          <p:cNvSpPr txBox="1"/>
          <p:nvPr/>
        </p:nvSpPr>
        <p:spPr>
          <a:xfrm>
            <a:off x="2815062" y="3115567"/>
            <a:ext cx="2773385" cy="1569660"/>
          </a:xfrm>
          <a:prstGeom prst="rect">
            <a:avLst/>
          </a:prstGeom>
          <a:noFill/>
        </p:spPr>
        <p:txBody>
          <a:bodyPr wrap="square" rtlCol="0">
            <a:spAutoFit/>
          </a:bodyPr>
          <a:lstStyle/>
          <a:p>
            <a:pPr algn="ctr"/>
            <a:r>
              <a:rPr lang="en-GB" sz="2400" dirty="0">
                <a:solidFill>
                  <a:prstClr val="black"/>
                </a:solidFill>
                <a:latin typeface="Calibri Light" panose="020F0302020204030204"/>
              </a:rPr>
              <a:t>What does herd mentality mean when talking about humans?</a:t>
            </a:r>
          </a:p>
        </p:txBody>
      </p:sp>
      <p:pic>
        <p:nvPicPr>
          <p:cNvPr id="13"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4315" y="2914778"/>
            <a:ext cx="3173329" cy="3173329"/>
          </a:xfrm>
          <a:prstGeom prst="rect">
            <a:avLst/>
          </a:prstGeom>
        </p:spPr>
      </p:pic>
      <p:sp>
        <p:nvSpPr>
          <p:cNvPr id="14" name="TextBox 13"/>
          <p:cNvSpPr txBox="1"/>
          <p:nvPr/>
        </p:nvSpPr>
        <p:spPr>
          <a:xfrm>
            <a:off x="6554213" y="3716612"/>
            <a:ext cx="2573532" cy="1569660"/>
          </a:xfrm>
          <a:prstGeom prst="rect">
            <a:avLst/>
          </a:prstGeom>
          <a:noFill/>
        </p:spPr>
        <p:txBody>
          <a:bodyPr wrap="square" rtlCol="0">
            <a:spAutoFit/>
          </a:bodyPr>
          <a:lstStyle/>
          <a:p>
            <a:pPr algn="ctr"/>
            <a:r>
              <a:rPr lang="en-GB" sz="2400" dirty="0" smtClean="0">
                <a:solidFill>
                  <a:prstClr val="black"/>
                </a:solidFill>
                <a:latin typeface="Calibri Light" panose="020F0302020204030204"/>
              </a:rPr>
              <a:t>Can you think of an example of herd or mob mentality in humans?</a:t>
            </a:r>
            <a:endParaRPr lang="en-GB" sz="2400" dirty="0">
              <a:solidFill>
                <a:prstClr val="black"/>
              </a:solidFill>
              <a:latin typeface="Calibri Light" panose="020F0302020204030204"/>
            </a:endParaRPr>
          </a:p>
        </p:txBody>
      </p:sp>
    </p:spTree>
    <p:extLst>
      <p:ext uri="{BB962C8B-B14F-4D97-AF65-F5344CB8AC3E}">
        <p14:creationId xmlns:p14="http://schemas.microsoft.com/office/powerpoint/2010/main" val="16442890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591693" y="1607007"/>
            <a:ext cx="11008614" cy="2431435"/>
          </a:xfrm>
          <a:prstGeom prst="rect">
            <a:avLst/>
          </a:prstGeom>
        </p:spPr>
        <p:txBody>
          <a:bodyPr wrap="square">
            <a:spAutoFit/>
          </a:bodyPr>
          <a:lstStyle/>
          <a:p>
            <a:r>
              <a:rPr lang="en-GB" sz="2400" dirty="0">
                <a:solidFill>
                  <a:prstClr val="black"/>
                </a:solidFill>
                <a:latin typeface="Calibri Light" panose="020F0302020204030204"/>
              </a:rPr>
              <a:t>Watch the </a:t>
            </a:r>
            <a:r>
              <a:rPr lang="en-GB" sz="2400" dirty="0" smtClean="0">
                <a:solidFill>
                  <a:prstClr val="black"/>
                </a:solidFill>
                <a:latin typeface="Calibri Light" panose="020F0302020204030204"/>
              </a:rPr>
              <a:t>short video (3.35mins) made by Cool Psychologist entitled:</a:t>
            </a:r>
          </a:p>
          <a:p>
            <a:endParaRPr lang="en-GB" sz="2000" dirty="0">
              <a:solidFill>
                <a:prstClr val="black"/>
              </a:solidFill>
              <a:latin typeface="Calibri Light" panose="020F0302020204030204"/>
            </a:endParaRPr>
          </a:p>
          <a:p>
            <a:r>
              <a:rPr lang="en-GB" sz="3600" b="1" u="sng" dirty="0" smtClean="0">
                <a:solidFill>
                  <a:prstClr val="black"/>
                </a:solidFill>
                <a:latin typeface="Calibri Light" panose="020F0302020204030204"/>
                <a:hlinkClick r:id="rId2"/>
              </a:rPr>
              <a:t>The Bystander Effect</a:t>
            </a:r>
            <a:endParaRPr lang="en-GB" sz="3600" b="1" dirty="0">
              <a:solidFill>
                <a:prstClr val="black"/>
              </a:solidFill>
              <a:latin typeface="Calibri Light" panose="020F0302020204030204"/>
            </a:endParaRPr>
          </a:p>
          <a:p>
            <a:r>
              <a:rPr lang="en-GB" altLang="en-US" sz="1600" b="1" dirty="0">
                <a:solidFill>
                  <a:prstClr val="black"/>
                </a:solidFill>
                <a:latin typeface="Calibri Light" panose="020F0302020204030204"/>
                <a:ea typeface="Calibri" panose="020F0502020204030204" pitchFamily="34" charset="0"/>
                <a:cs typeface="Times New Roman" panose="02020603050405020304" pitchFamily="18" charset="0"/>
              </a:rPr>
              <a:t>C</a:t>
            </a:r>
            <a:r>
              <a:rPr lang="en-GB" altLang="en-US" sz="1600" b="1" dirty="0" smtClean="0">
                <a:solidFill>
                  <a:prstClr val="black"/>
                </a:solidFill>
                <a:latin typeface="Calibri Light" panose="020F0302020204030204"/>
                <a:ea typeface="Calibri" panose="020F0502020204030204" pitchFamily="34" charset="0"/>
                <a:cs typeface="Times New Roman" panose="02020603050405020304" pitchFamily="18" charset="0"/>
              </a:rPr>
              <a:t>lick </a:t>
            </a:r>
            <a:r>
              <a:rPr lang="en-GB" altLang="en-US" sz="1600" b="1" dirty="0">
                <a:solidFill>
                  <a:prstClr val="black"/>
                </a:solidFill>
                <a:latin typeface="Calibri Light" panose="020F0302020204030204"/>
                <a:ea typeface="Calibri" panose="020F0502020204030204" pitchFamily="34" charset="0"/>
                <a:cs typeface="Times New Roman" panose="02020603050405020304" pitchFamily="18" charset="0"/>
              </a:rPr>
              <a:t>on the link above for the hyperlink</a:t>
            </a:r>
            <a:endParaRPr lang="en-GB" sz="2800" dirty="0">
              <a:solidFill>
                <a:prstClr val="black"/>
              </a:solidFill>
              <a:latin typeface="Calibri Light" panose="020F0302020204030204"/>
            </a:endParaRPr>
          </a:p>
          <a:p>
            <a:endParaRPr lang="en-GB" sz="1600" dirty="0" smtClean="0">
              <a:solidFill>
                <a:prstClr val="black"/>
              </a:solidFill>
              <a:latin typeface="Calibri Light" panose="020F0302020204030204"/>
            </a:endParaRPr>
          </a:p>
          <a:p>
            <a:endParaRPr lang="en-GB" sz="2000" dirty="0">
              <a:solidFill>
                <a:prstClr val="black"/>
              </a:solidFill>
              <a:latin typeface="Calibri Light" panose="020F0302020204030204"/>
            </a:endParaRPr>
          </a:p>
          <a:p>
            <a:endParaRPr lang="en-GB" sz="2000" dirty="0">
              <a:solidFill>
                <a:prstClr val="black"/>
              </a:solidFill>
              <a:latin typeface="Calibri Light" panose="020F0302020204030204"/>
            </a:endParaRPr>
          </a:p>
        </p:txBody>
      </p:sp>
      <p:pic>
        <p:nvPicPr>
          <p:cNvPr id="2050" name="Picture 2" descr="https://sonnemann.files.wordpress.com/2012/04/bystandereff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807" y="2684462"/>
            <a:ext cx="4762500" cy="35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3854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2097729"/>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latin typeface="Calibri Light" panose="020F0302020204030204"/>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latin typeface="Calibri Light" panose="020F0302020204030204"/>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latin typeface="Calibri Light" panose="020F0302020204030204"/>
                <a:ea typeface="Calibri" panose="020F0502020204030204" pitchFamily="34" charset="0"/>
                <a:cs typeface="Times New Roman" panose="02020603050405020304" pitchFamily="18" charset="0"/>
              </a:rPr>
              <a:t>After sharing their initial responses, ask them to </a:t>
            </a:r>
            <a:r>
              <a:rPr lang="en-GB" altLang="en-US" sz="2400" dirty="0" smtClean="0">
                <a:solidFill>
                  <a:prstClr val="black"/>
                </a:solidFill>
                <a:latin typeface="Calibri Light" panose="020F0302020204030204"/>
                <a:ea typeface="Calibri" panose="020F0502020204030204" pitchFamily="34" charset="0"/>
                <a:cs typeface="Times New Roman" panose="02020603050405020304" pitchFamily="18" charset="0"/>
              </a:rPr>
              <a:t>think about the </a:t>
            </a:r>
            <a:r>
              <a:rPr lang="en-GB" altLang="en-US" sz="2400" dirty="0">
                <a:solidFill>
                  <a:prstClr val="black"/>
                </a:solidFill>
                <a:latin typeface="Calibri Light" panose="020F0302020204030204"/>
                <a:ea typeface="Calibri" panose="020F0502020204030204" pitchFamily="34" charset="0"/>
                <a:cs typeface="Times New Roman" panose="02020603050405020304" pitchFamily="18" charset="0"/>
              </a:rPr>
              <a:t>following questions:</a:t>
            </a:r>
            <a:endParaRPr lang="en-GB" altLang="en-US" sz="4000" dirty="0">
              <a:solidFill>
                <a:prstClr val="black"/>
              </a:solidFill>
              <a:latin typeface="Calibri Light" panose="020F0302020204030204"/>
            </a:endParaRPr>
          </a:p>
        </p:txBody>
      </p:sp>
      <p:pic>
        <p:nvPicPr>
          <p:cNvPr id="13" name="Picture 2" descr="https://sonnemann.files.wordpress.com/2012/04/bystandereff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792" y="1607761"/>
            <a:ext cx="5292607" cy="390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1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8077200" y="6353175"/>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385886" y="4658300"/>
            <a:ext cx="11581384" cy="1877437"/>
          </a:xfrm>
          <a:prstGeom prst="rect">
            <a:avLst/>
          </a:prstGeom>
        </p:spPr>
        <p:txBody>
          <a:bodyPr wrap="square">
            <a:spAutoFit/>
          </a:bodyPr>
          <a:lstStyle/>
          <a:p>
            <a:endParaRPr lang="en-GB" sz="2400" dirty="0">
              <a:solidFill>
                <a:prstClr val="black"/>
              </a:solidFill>
              <a:latin typeface="Calibri Light" panose="020F0302020204030204"/>
            </a:endParaRPr>
          </a:p>
          <a:p>
            <a:r>
              <a:rPr lang="en-GB" sz="2400" dirty="0" smtClean="0">
                <a:solidFill>
                  <a:prstClr val="black"/>
                </a:solidFill>
                <a:latin typeface="Calibri Light" panose="020F0302020204030204"/>
              </a:rPr>
              <a:t>Talk to the person next to you and then share ideas with the class.</a:t>
            </a:r>
          </a:p>
          <a:p>
            <a:endParaRPr lang="en-GB" sz="2400" dirty="0">
              <a:solidFill>
                <a:prstClr val="black"/>
              </a:solidFill>
              <a:latin typeface="Calibri Light" panose="020F0302020204030204"/>
            </a:endParaRPr>
          </a:p>
          <a:p>
            <a:endParaRPr lang="en-GB" sz="2400" dirty="0">
              <a:solidFill>
                <a:prstClr val="black"/>
              </a:solidFill>
              <a:latin typeface="Calibri Light" panose="020F0302020204030204"/>
            </a:endParaRPr>
          </a:p>
          <a:p>
            <a:endParaRPr lang="en-GB" dirty="0">
              <a:solidFill>
                <a:prstClr val="black"/>
              </a:solidFill>
              <a:latin typeface="Calibri Light" panose="020F0302020204030204"/>
            </a:endParaRPr>
          </a:p>
        </p:txBody>
      </p:sp>
      <p:pic>
        <p:nvPicPr>
          <p:cNvPr id="7"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115156" y="1215468"/>
            <a:ext cx="3391886" cy="3391886"/>
          </a:xfrm>
        </p:spPr>
      </p:pic>
      <p:sp>
        <p:nvSpPr>
          <p:cNvPr id="9" name="TextBox 8"/>
          <p:cNvSpPr txBox="1"/>
          <p:nvPr/>
        </p:nvSpPr>
        <p:spPr>
          <a:xfrm>
            <a:off x="4424406" y="1757249"/>
            <a:ext cx="2773385" cy="2308324"/>
          </a:xfrm>
          <a:prstGeom prst="rect">
            <a:avLst/>
          </a:prstGeom>
          <a:noFill/>
        </p:spPr>
        <p:txBody>
          <a:bodyPr wrap="square" rtlCol="0">
            <a:spAutoFit/>
          </a:bodyPr>
          <a:lstStyle/>
          <a:p>
            <a:pPr algn="ctr"/>
            <a:r>
              <a:rPr lang="en-GB" sz="2400" dirty="0">
                <a:solidFill>
                  <a:prstClr val="black"/>
                </a:solidFill>
                <a:latin typeface="Calibri Light" panose="020F0302020204030204"/>
              </a:rPr>
              <a:t>Why do you think it is much easier to be a part of a group than it is to be an individual doing something different?</a:t>
            </a:r>
          </a:p>
        </p:txBody>
      </p:sp>
    </p:spTree>
    <p:extLst>
      <p:ext uri="{BB962C8B-B14F-4D97-AF65-F5344CB8AC3E}">
        <p14:creationId xmlns:p14="http://schemas.microsoft.com/office/powerpoint/2010/main" val="40007574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a:xfrm>
            <a:off x="329184" y="557595"/>
            <a:ext cx="5221224" cy="4586858"/>
          </a:xfrm>
          <a:prstGeom prst="wedgeEllipse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FFFF"/>
                </a:solidFill>
                <a:latin typeface="Calibri Light" panose="020F0302020204030204"/>
                <a:ea typeface="Times New Roman" panose="02020603050405020304" pitchFamily="18" charset="0"/>
                <a:cs typeface="Times New Roman" panose="02020603050405020304" pitchFamily="18" charset="0"/>
              </a:rPr>
              <a:t>“People feel safe in a herd, and safer and happier in a herd/tribe that dominates all the other herds/tribes in a particular geographical area they live in. It gives them a sense of security and pride; a behaviour also be amongst animals...</a:t>
            </a:r>
            <a:endParaRPr lang="en-GB" sz="1600" dirty="0">
              <a:solidFill>
                <a:prstClr val="white"/>
              </a:solidFill>
              <a:latin typeface="Calibri Light" panose="020F0302020204030204"/>
              <a:ea typeface="Times New Roman" panose="02020603050405020304" pitchFamily="18" charset="0"/>
            </a:endParaRPr>
          </a:p>
        </p:txBody>
      </p:sp>
      <p:sp>
        <p:nvSpPr>
          <p:cNvPr id="8" name="Oval Callout 7"/>
          <p:cNvSpPr/>
          <p:nvPr/>
        </p:nvSpPr>
        <p:spPr>
          <a:xfrm>
            <a:off x="5657088" y="1267779"/>
            <a:ext cx="5221224" cy="4586858"/>
          </a:xfrm>
          <a:prstGeom prst="wedgeEllipse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prstClr val="black"/>
                </a:solidFill>
                <a:latin typeface="Calibri Light" panose="020F0302020204030204"/>
                <a:ea typeface="Times New Roman" panose="02020603050405020304" pitchFamily="18" charset="0"/>
                <a:cs typeface="Times New Roman" panose="02020603050405020304" pitchFamily="18" charset="0"/>
              </a:rPr>
              <a:t>“Morality is inversely proportional to the number of observers. When you have a large group that's relatively anonymous, you can essentially do anything you like." </a:t>
            </a:r>
          </a:p>
          <a:p>
            <a:pPr algn="ctr"/>
            <a:endParaRPr lang="en-GB" sz="1600" dirty="0" smtClean="0">
              <a:solidFill>
                <a:prstClr val="black"/>
              </a:solidFill>
              <a:latin typeface="Calibri Light" panose="020F0302020204030204"/>
              <a:ea typeface="Times New Roman" panose="02020603050405020304" pitchFamily="18" charset="0"/>
            </a:endParaRPr>
          </a:p>
          <a:p>
            <a:pPr algn="ctr"/>
            <a:r>
              <a:rPr lang="en-GB" sz="1400" dirty="0" smtClean="0">
                <a:solidFill>
                  <a:prstClr val="black"/>
                </a:solidFill>
                <a:latin typeface="Calibri Light" panose="020F0302020204030204"/>
                <a:ea typeface="Times New Roman" panose="02020603050405020304" pitchFamily="18" charset="0"/>
                <a:cs typeface="Times New Roman" panose="02020603050405020304" pitchFamily="18" charset="0"/>
              </a:rPr>
              <a:t>Dr James Thompson, Psychologist</a:t>
            </a:r>
            <a:endParaRPr lang="en-GB" sz="1600" dirty="0">
              <a:solidFill>
                <a:prstClr val="black"/>
              </a:solidFill>
              <a:latin typeface="Calibri Light" panose="020F0302020204030204"/>
              <a:ea typeface="Times New Roman" panose="02020603050405020304" pitchFamily="18" charset="0"/>
            </a:endParaRPr>
          </a:p>
        </p:txBody>
      </p:sp>
    </p:spTree>
    <p:extLst>
      <p:ext uri="{BB962C8B-B14F-4D97-AF65-F5344CB8AC3E}">
        <p14:creationId xmlns:p14="http://schemas.microsoft.com/office/powerpoint/2010/main" val="405181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dirty="0" smtClean="0"/>
              <a:t>Take a look at the blog post written by Racles </a:t>
            </a:r>
            <a:r>
              <a:rPr lang="en-GB" dirty="0"/>
              <a:t>Bogdan </a:t>
            </a:r>
            <a:r>
              <a:rPr lang="en-GB" dirty="0" smtClean="0"/>
              <a:t>(printed on the following slides) exploring the impact of mob mentality on our actions in many unknown and unrealised ways.</a:t>
            </a:r>
          </a:p>
          <a:p>
            <a:pPr marL="0" indent="0">
              <a:buNone/>
            </a:pPr>
            <a:endParaRPr lang="en-GB" dirty="0"/>
          </a:p>
          <a:p>
            <a:pPr marL="0" indent="0">
              <a:buNone/>
            </a:pPr>
            <a:endParaRPr lang="en-GB" dirty="0" smtClean="0"/>
          </a:p>
          <a:p>
            <a:pPr marL="0" indent="0">
              <a:buNone/>
            </a:pPr>
            <a:r>
              <a:rPr lang="en-GB" sz="1800" dirty="0" smtClean="0">
                <a:hlinkClick r:id="rId2"/>
              </a:rPr>
              <a:t>https</a:t>
            </a:r>
            <a:r>
              <a:rPr lang="en-GB" sz="1800" dirty="0">
                <a:hlinkClick r:id="rId2"/>
              </a:rPr>
              <a:t>://bqsuvt.wordpress.com/2012/10/14/our-unknown-enemy-mob-mentality/</a:t>
            </a:r>
            <a:endParaRPr lang="en-GB" sz="1800" dirty="0"/>
          </a:p>
        </p:txBody>
      </p:sp>
    </p:spTree>
    <p:extLst>
      <p:ext uri="{BB962C8B-B14F-4D97-AF65-F5344CB8AC3E}">
        <p14:creationId xmlns:p14="http://schemas.microsoft.com/office/powerpoint/2010/main" val="41365992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658" y="372983"/>
            <a:ext cx="11357344" cy="1190958"/>
          </a:xfrm>
        </p:spPr>
        <p:txBody>
          <a:bodyPr/>
          <a:lstStyle/>
          <a:p>
            <a:r>
              <a:rPr lang="en-GB" b="1" dirty="0"/>
              <a:t>Our Unknown Enemy: Mob Mentality</a:t>
            </a:r>
            <a:endParaRPr lang="en-GB" dirty="0"/>
          </a:p>
        </p:txBody>
      </p:sp>
      <p:sp>
        <p:nvSpPr>
          <p:cNvPr id="2" name="Content Placeholder 1"/>
          <p:cNvSpPr>
            <a:spLocks noGrp="1"/>
          </p:cNvSpPr>
          <p:nvPr>
            <p:ph idx="1"/>
          </p:nvPr>
        </p:nvSpPr>
        <p:spPr>
          <a:xfrm>
            <a:off x="314802" y="2644484"/>
            <a:ext cx="8262269" cy="3892965"/>
          </a:xfrm>
        </p:spPr>
        <p:txBody>
          <a:bodyPr>
            <a:normAutofit/>
          </a:bodyPr>
          <a:lstStyle/>
          <a:p>
            <a:pPr marL="0" indent="0">
              <a:buNone/>
            </a:pPr>
            <a:r>
              <a:rPr lang="en-GB" sz="2400" dirty="0" smtClean="0"/>
              <a:t>The reality is </a:t>
            </a:r>
            <a:r>
              <a:rPr lang="en-GB" sz="2400" dirty="0"/>
              <a:t>that, every now and then, without realizing why, we would jump with our friends. People follow people. It’s been like this for ages. The reason we blindly follow people is because we </a:t>
            </a:r>
            <a:r>
              <a:rPr lang="en-GB" sz="2400" b="1" dirty="0"/>
              <a:t>lose our sense of individuality </a:t>
            </a:r>
            <a:r>
              <a:rPr lang="en-GB" sz="2400" dirty="0"/>
              <a:t>and become part of a group’s mechanism. Most of the times, there are negative outcomes when this happens. Football fights, military units, witch trials, all of these are examples of why </a:t>
            </a:r>
            <a:r>
              <a:rPr lang="en-GB" sz="2400" b="1" dirty="0"/>
              <a:t>acting without individual thinking is wrong. </a:t>
            </a:r>
            <a:endParaRPr lang="en-GB" sz="2400" b="1" dirty="0" smtClean="0"/>
          </a:p>
          <a:p>
            <a:pPr marL="0" indent="0">
              <a:buNone/>
            </a:pPr>
            <a:r>
              <a:rPr lang="en-GB" sz="2400" dirty="0" smtClean="0"/>
              <a:t>You </a:t>
            </a:r>
            <a:r>
              <a:rPr lang="en-GB" sz="2400" i="1" dirty="0"/>
              <a:t>can</a:t>
            </a:r>
            <a:r>
              <a:rPr lang="en-GB" sz="2400" dirty="0"/>
              <a:t> do something about mob mentality.</a:t>
            </a:r>
          </a:p>
        </p:txBody>
      </p:sp>
      <p:pic>
        <p:nvPicPr>
          <p:cNvPr id="5" name="Picture 4" descr="Mob Mentality">
            <a:hlinkClick r:id="rId2" tooltip="&quot;&quot;"/>
          </p:cNvPr>
          <p:cNvPicPr/>
          <p:nvPr/>
        </p:nvPicPr>
        <p:blipFill>
          <a:blip r:embed="rId3" cstate="print"/>
          <a:srcRect/>
          <a:stretch>
            <a:fillRect/>
          </a:stretch>
        </p:blipFill>
        <p:spPr bwMode="auto">
          <a:xfrm>
            <a:off x="8668512" y="2883551"/>
            <a:ext cx="3069338" cy="2958953"/>
          </a:xfrm>
          <a:prstGeom prst="rect">
            <a:avLst/>
          </a:prstGeom>
          <a:noFill/>
          <a:ln w="9525">
            <a:noFill/>
            <a:miter lim="800000"/>
            <a:headEnd/>
            <a:tailEnd/>
          </a:ln>
        </p:spPr>
      </p:pic>
      <p:sp>
        <p:nvSpPr>
          <p:cNvPr id="6" name="Rectangle 5"/>
          <p:cNvSpPr/>
          <p:nvPr/>
        </p:nvSpPr>
        <p:spPr>
          <a:xfrm>
            <a:off x="314802" y="1306995"/>
            <a:ext cx="11526677" cy="1200329"/>
          </a:xfrm>
          <a:prstGeom prst="rect">
            <a:avLst/>
          </a:prstGeom>
        </p:spPr>
        <p:txBody>
          <a:bodyPr wrap="square">
            <a:spAutoFit/>
          </a:bodyPr>
          <a:lstStyle/>
          <a:p>
            <a:r>
              <a:rPr lang="en-GB" sz="2400" dirty="0">
                <a:solidFill>
                  <a:prstClr val="black"/>
                </a:solidFill>
                <a:latin typeface="Calibri Light" panose="020F0302020204030204"/>
              </a:rPr>
              <a:t>There have been times in our lives when we’ve heard the expression ‘if your friends jumped off a cliff, would you do the same?’ from our parents or our teachers. We answered with ‘no’ most of the times. </a:t>
            </a:r>
          </a:p>
        </p:txBody>
      </p:sp>
    </p:spTree>
    <p:extLst>
      <p:ext uri="{BB962C8B-B14F-4D97-AF65-F5344CB8AC3E}">
        <p14:creationId xmlns:p14="http://schemas.microsoft.com/office/powerpoint/2010/main" val="90217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122" y="1159192"/>
            <a:ext cx="6116316" cy="5628323"/>
          </a:xfrm>
        </p:spPr>
        <p:txBody>
          <a:bodyPr>
            <a:normAutofit/>
          </a:bodyPr>
          <a:lstStyle/>
          <a:p>
            <a:pPr marL="0" indent="0" fontAlgn="base">
              <a:buNone/>
            </a:pPr>
            <a:r>
              <a:rPr lang="en-GB" sz="2400" dirty="0"/>
              <a:t>Let’s </a:t>
            </a:r>
            <a:r>
              <a:rPr lang="en-GB" sz="2400" dirty="0" smtClean="0"/>
              <a:t>analyse </a:t>
            </a:r>
            <a:r>
              <a:rPr lang="en-GB" sz="2400" dirty="0"/>
              <a:t>the London riots, for example. At the beginning of August 2011 some London districts suffered rioting, looting and arson when thousands took the streets, during a protest that turned violent. </a:t>
            </a:r>
            <a:endParaRPr lang="en-GB" sz="2400" dirty="0" smtClean="0"/>
          </a:p>
          <a:p>
            <a:pPr marL="0" indent="0" fontAlgn="base">
              <a:buNone/>
            </a:pPr>
            <a:endParaRPr lang="en-GB" sz="2400" dirty="0"/>
          </a:p>
          <a:p>
            <a:pPr marL="0" indent="0" fontAlgn="base">
              <a:buNone/>
            </a:pPr>
            <a:r>
              <a:rPr lang="en-GB" sz="2400" dirty="0" smtClean="0"/>
              <a:t>An extract from an </a:t>
            </a:r>
            <a:r>
              <a:rPr lang="en-GB" sz="2400" dirty="0"/>
              <a:t>article found in The Guardian newspaper stated:</a:t>
            </a:r>
          </a:p>
          <a:p>
            <a:pPr marL="0" indent="0" fontAlgn="base">
              <a:buNone/>
            </a:pPr>
            <a:endParaRPr lang="en-GB" sz="2400" dirty="0"/>
          </a:p>
          <a:p>
            <a:pPr marL="0" indent="0">
              <a:buNone/>
            </a:pPr>
            <a:endParaRPr lang="en-GB" dirty="0"/>
          </a:p>
        </p:txBody>
      </p:sp>
      <p:sp>
        <p:nvSpPr>
          <p:cNvPr id="5" name="Oval Callout 4"/>
          <p:cNvSpPr/>
          <p:nvPr/>
        </p:nvSpPr>
        <p:spPr>
          <a:xfrm>
            <a:off x="6485130" y="903160"/>
            <a:ext cx="5368544" cy="4748847"/>
          </a:xfrm>
          <a:prstGeom prst="wedgeEllipse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2000" dirty="0">
                <a:solidFill>
                  <a:srgbClr val="FFC000">
                    <a:lumMod val="20000"/>
                    <a:lumOff val="80000"/>
                  </a:srgbClr>
                </a:solidFill>
              </a:rPr>
              <a:t>“Many who participated in the riots were confronted with scenes that challenged their conscience. A 17-year-old from Islington who, on the second night of the riots, looted a branch of Currys in Enfield, described how her feelings changed as the night progressed. When people she knew smashed their way into a hairdresser’s, stealing shampoo and ripping out the basins, she thought: ‘It’s so dumb. I don’t agree with it.’”</a:t>
            </a:r>
          </a:p>
        </p:txBody>
      </p:sp>
    </p:spTree>
    <p:extLst>
      <p:ext uri="{BB962C8B-B14F-4D97-AF65-F5344CB8AC3E}">
        <p14:creationId xmlns:p14="http://schemas.microsoft.com/office/powerpoint/2010/main" val="254508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9018" y="749808"/>
            <a:ext cx="10515600" cy="5628323"/>
          </a:xfrm>
        </p:spPr>
        <p:txBody>
          <a:bodyPr>
            <a:normAutofit/>
          </a:bodyPr>
          <a:lstStyle/>
          <a:p>
            <a:pPr marL="0" indent="0">
              <a:buNone/>
            </a:pPr>
            <a:r>
              <a:rPr lang="en-GB" sz="2400" dirty="0"/>
              <a:t>Does disagreeing actually matter? </a:t>
            </a:r>
            <a:r>
              <a:rPr lang="en-GB" sz="2400" b="1" dirty="0"/>
              <a:t>Yes, it does</a:t>
            </a:r>
            <a:r>
              <a:rPr lang="en-GB" sz="2400" dirty="0"/>
              <a:t>. If you see mobs as an irrational phenomenon, the first response is to repress (why reason with those who have no reason?) and second is to look for problems within the communities from which rioters are drawn. There are ways in which you can say “</a:t>
            </a:r>
            <a:r>
              <a:rPr lang="en-GB" sz="2400" i="1" dirty="0"/>
              <a:t>No, I won’t jump</a:t>
            </a:r>
            <a:r>
              <a:rPr lang="en-GB" sz="2400" dirty="0"/>
              <a:t>”.  Understanding how belonging to a group can influence our thoughts helps us make sense of the </a:t>
            </a:r>
            <a:r>
              <a:rPr lang="en-GB" sz="2400" dirty="0" smtClean="0"/>
              <a:t>behaviour </a:t>
            </a:r>
            <a:r>
              <a:rPr lang="en-GB" sz="2400" dirty="0"/>
              <a:t>that otherwise will appear irrational and has fundamental implications in how we respond to crowd actions</a:t>
            </a:r>
            <a:r>
              <a:rPr lang="en-GB" sz="2400" dirty="0" smtClean="0"/>
              <a:t>.</a:t>
            </a:r>
          </a:p>
        </p:txBody>
      </p:sp>
      <p:pic>
        <p:nvPicPr>
          <p:cNvPr id="2050" name="Picture 2" descr="https://psychologymind.files.wordpress.com/2012/10/arton2841-50f6d2.jpg?w=450&amp;h=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845" y="3563969"/>
            <a:ext cx="3832235" cy="25974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9018" y="3477511"/>
            <a:ext cx="7035798" cy="2308324"/>
          </a:xfrm>
          <a:prstGeom prst="rect">
            <a:avLst/>
          </a:prstGeom>
        </p:spPr>
        <p:txBody>
          <a:bodyPr wrap="square">
            <a:spAutoFit/>
          </a:bodyPr>
          <a:lstStyle/>
          <a:p>
            <a:r>
              <a:rPr lang="en-GB" sz="2400" dirty="0">
                <a:solidFill>
                  <a:prstClr val="black"/>
                </a:solidFill>
                <a:latin typeface="Calibri Light" panose="020F0302020204030204"/>
              </a:rPr>
              <a:t>We should start asking ourselves </a:t>
            </a:r>
            <a:r>
              <a:rPr lang="en-GB" sz="2400" b="1" dirty="0">
                <a:solidFill>
                  <a:prstClr val="black"/>
                </a:solidFill>
                <a:latin typeface="Calibri Light" panose="020F0302020204030204"/>
              </a:rPr>
              <a:t>why is it so easy for humans to act violently when belonging to a </a:t>
            </a:r>
            <a:r>
              <a:rPr lang="en-GB" sz="2400" b="1" dirty="0" smtClean="0">
                <a:solidFill>
                  <a:prstClr val="black"/>
                </a:solidFill>
                <a:latin typeface="Calibri Light" panose="020F0302020204030204"/>
              </a:rPr>
              <a:t>group? </a:t>
            </a:r>
            <a:r>
              <a:rPr lang="en-GB" sz="2400" dirty="0">
                <a:solidFill>
                  <a:prstClr val="black"/>
                </a:solidFill>
                <a:latin typeface="Calibri Light" panose="020F0302020204030204"/>
              </a:rPr>
              <a:t>The idea of mob mentality was first coined by social psychologist Gustave Le Bon [1], when referring to the belief that a group can act as a single individual. This leads most of the time to destructive </a:t>
            </a:r>
            <a:r>
              <a:rPr lang="en-GB" sz="2400" dirty="0" smtClean="0">
                <a:solidFill>
                  <a:prstClr val="black"/>
                </a:solidFill>
                <a:latin typeface="Calibri Light" panose="020F0302020204030204"/>
              </a:rPr>
              <a:t>behaviour. </a:t>
            </a:r>
            <a:endParaRPr lang="en-GB" sz="2400" dirty="0">
              <a:solidFill>
                <a:prstClr val="black"/>
              </a:solidFill>
              <a:latin typeface="Calibri Light" panose="020F0302020204030204"/>
            </a:endParaRPr>
          </a:p>
        </p:txBody>
      </p:sp>
    </p:spTree>
    <p:extLst>
      <p:ext uri="{BB962C8B-B14F-4D97-AF65-F5344CB8AC3E}">
        <p14:creationId xmlns:p14="http://schemas.microsoft.com/office/powerpoint/2010/main" val="318014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7306" y="1098296"/>
            <a:ext cx="11359894" cy="5628323"/>
          </a:xfrm>
        </p:spPr>
        <p:txBody>
          <a:bodyPr>
            <a:normAutofit/>
          </a:bodyPr>
          <a:lstStyle/>
          <a:p>
            <a:pPr marL="0" indent="0">
              <a:buNone/>
            </a:pPr>
            <a:r>
              <a:rPr lang="en-GB" sz="2400" dirty="0"/>
              <a:t>The London riots were only the start in a chain of riots that happened in the next three nights all across England. Significant disturbances, involving rioting and looting, were reported in Birmingham, Salford, Liverpool, and Manchester. The capability to control </a:t>
            </a:r>
            <a:r>
              <a:rPr lang="en-GB" sz="2400" dirty="0" smtClean="0"/>
              <a:t>behaviour </a:t>
            </a:r>
            <a:r>
              <a:rPr lang="en-GB" sz="2400" dirty="0"/>
              <a:t>disappears, therefore </a:t>
            </a:r>
            <a:r>
              <a:rPr lang="en-GB" sz="2400" b="1" dirty="0"/>
              <a:t>exposing individuals to contagion. </a:t>
            </a:r>
            <a:r>
              <a:rPr lang="en-GB" sz="2400" dirty="0"/>
              <a:t>All acts of love, hatred, anger are immediately approved, spread and repeated</a:t>
            </a:r>
            <a:r>
              <a:rPr lang="en-GB" sz="2400" dirty="0" smtClean="0"/>
              <a:t>.</a:t>
            </a:r>
          </a:p>
          <a:p>
            <a:pPr marL="0" indent="0">
              <a:buNone/>
            </a:pPr>
            <a:endParaRPr lang="en-GB" sz="2400" dirty="0" smtClean="0"/>
          </a:p>
          <a:p>
            <a:pPr marL="0" indent="0">
              <a:buNone/>
            </a:pPr>
            <a:r>
              <a:rPr lang="en-GB" sz="2400" dirty="0" smtClean="0"/>
              <a:t>Have </a:t>
            </a:r>
            <a:r>
              <a:rPr lang="en-GB" sz="2400" dirty="0"/>
              <a:t>you ever been in a group and acted in a way contrary to your ordinary </a:t>
            </a:r>
            <a:r>
              <a:rPr lang="en-GB" sz="2400" dirty="0" smtClean="0"/>
              <a:t>behaviour? </a:t>
            </a:r>
            <a:r>
              <a:rPr lang="en-GB" sz="2400" dirty="0"/>
              <a:t>A man, as part of a group, is a very different individual. When studying the effects of </a:t>
            </a:r>
            <a:r>
              <a:rPr lang="en-GB" sz="2400" dirty="0" smtClean="0"/>
              <a:t>behaviour </a:t>
            </a:r>
            <a:r>
              <a:rPr lang="en-GB" sz="2400" dirty="0"/>
              <a:t>of individuals in a revolution, Le Bon [2] thought that the collective mentalities are very different than personal mentalities. In a mob mentality the individual’s identity disappears,</a:t>
            </a:r>
            <a:r>
              <a:rPr lang="en-GB" sz="2400" b="1" dirty="0"/>
              <a:t> causing anonymity.</a:t>
            </a:r>
          </a:p>
        </p:txBody>
      </p:sp>
    </p:spTree>
    <p:extLst>
      <p:ext uri="{BB962C8B-B14F-4D97-AF65-F5344CB8AC3E}">
        <p14:creationId xmlns:p14="http://schemas.microsoft.com/office/powerpoint/2010/main" val="212399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344" y="1188720"/>
            <a:ext cx="11261368" cy="4988243"/>
          </a:xfrm>
        </p:spPr>
        <p:txBody>
          <a:bodyPr>
            <a:normAutofit/>
          </a:bodyPr>
          <a:lstStyle/>
          <a:p>
            <a:pPr marL="228597" indent="0">
              <a:lnSpc>
                <a:spcPct val="115000"/>
              </a:lnSpc>
              <a:spcAft>
                <a:spcPts val="1000"/>
              </a:spcAft>
              <a:buNone/>
            </a:pPr>
            <a:r>
              <a:rPr lang="en-GB" dirty="0">
                <a:ea typeface="Calibri" panose="020F0502020204030204" pitchFamily="34" charset="0"/>
                <a:cs typeface="Times New Roman" panose="02020603050405020304" pitchFamily="18" charset="0"/>
              </a:rPr>
              <a:t>I</a:t>
            </a:r>
            <a:r>
              <a:rPr lang="en-GB" dirty="0" smtClean="0">
                <a:effectLst/>
                <a:ea typeface="Calibri" panose="020F0502020204030204" pitchFamily="34" charset="0"/>
                <a:cs typeface="Times New Roman" panose="02020603050405020304" pitchFamily="18" charset="0"/>
              </a:rPr>
              <a:t>ntroduce the following REFLECTIVE QUESTIONS for students to consider during the lesson (maybe write them up or read them aloud and ask students to think about their own responses):</a:t>
            </a:r>
          </a:p>
          <a:p>
            <a:pPr marL="514350" lvl="0" indent="-514350">
              <a:buFont typeface="+mj-lt"/>
              <a:buAutoNum type="arabicPeriod"/>
            </a:pPr>
            <a:r>
              <a:rPr lang="en-GB" b="1" dirty="0"/>
              <a:t>What is a gang and why do people join them?</a:t>
            </a:r>
            <a:endParaRPr lang="en-GB" dirty="0"/>
          </a:p>
          <a:p>
            <a:pPr marL="514350" lvl="0" indent="-514350">
              <a:buFont typeface="+mj-lt"/>
              <a:buAutoNum type="arabicPeriod"/>
            </a:pPr>
            <a:r>
              <a:rPr lang="en-GB" b="1" dirty="0"/>
              <a:t>What are some of the stereotypes surrounding gangs and where have they come </a:t>
            </a:r>
            <a:r>
              <a:rPr lang="en-GB" b="1" dirty="0" smtClean="0"/>
              <a:t>from?</a:t>
            </a:r>
            <a:endParaRPr lang="en-GB" dirty="0"/>
          </a:p>
          <a:p>
            <a:pPr marL="514350" lvl="0" indent="-514350">
              <a:buFont typeface="+mj-lt"/>
              <a:buAutoNum type="arabicPeriod"/>
            </a:pPr>
            <a:r>
              <a:rPr lang="en-GB" b="1" dirty="0" smtClean="0"/>
              <a:t>Why </a:t>
            </a:r>
            <a:r>
              <a:rPr lang="en-GB" b="1" dirty="0"/>
              <a:t>is the </a:t>
            </a:r>
            <a:r>
              <a:rPr lang="en-GB" b="1" dirty="0" smtClean="0"/>
              <a:t>idea of a “gang</a:t>
            </a:r>
            <a:r>
              <a:rPr lang="en-GB" b="1" dirty="0"/>
              <a:t>” often seen as negative?</a:t>
            </a: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solidFill>
              </a:rPr>
              <a:t>.  </a:t>
            </a:r>
            <a:endParaRPr lang="en-GB" dirty="0">
              <a:solidFill>
                <a:prstClr val="black"/>
              </a:solidFill>
            </a:endParaRPr>
          </a:p>
        </p:txBody>
      </p:sp>
    </p:spTree>
    <p:extLst>
      <p:ext uri="{BB962C8B-B14F-4D97-AF65-F5344CB8AC3E}">
        <p14:creationId xmlns:p14="http://schemas.microsoft.com/office/powerpoint/2010/main" val="402821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5488" y="781304"/>
            <a:ext cx="11319256" cy="2440432"/>
          </a:xfrm>
        </p:spPr>
        <p:txBody>
          <a:bodyPr>
            <a:noAutofit/>
          </a:bodyPr>
          <a:lstStyle/>
          <a:p>
            <a:pPr marL="0" indent="0" fontAlgn="base">
              <a:buNone/>
            </a:pPr>
            <a:r>
              <a:rPr lang="en-GB" sz="2400" dirty="0" smtClean="0"/>
              <a:t>Simply </a:t>
            </a:r>
            <a:r>
              <a:rPr lang="en-GB" sz="2400" dirty="0"/>
              <a:t>by being part of a crowd, folks lose all sense of self and all sense of responsibility, and manage to gain power due to the group’s </a:t>
            </a:r>
            <a:r>
              <a:rPr lang="en-GB" sz="2400" dirty="0" smtClean="0"/>
              <a:t>size.  Behaviour </a:t>
            </a:r>
            <a:r>
              <a:rPr lang="en-GB" sz="2400" dirty="0"/>
              <a:t>in a crowd is mostly influenced by anonymity. Nobody knows who you are when you stand next to a large number of people</a:t>
            </a:r>
            <a:r>
              <a:rPr lang="en-GB" sz="2400" dirty="0" smtClean="0"/>
              <a:t>. </a:t>
            </a:r>
          </a:p>
          <a:p>
            <a:pPr marL="0" indent="0" fontAlgn="base">
              <a:buNone/>
            </a:pPr>
            <a:endParaRPr lang="en-GB" sz="2400" dirty="0" smtClean="0"/>
          </a:p>
          <a:p>
            <a:pPr marL="0" indent="0" fontAlgn="base">
              <a:buNone/>
            </a:pPr>
            <a:r>
              <a:rPr lang="en-GB" sz="2400" dirty="0" smtClean="0"/>
              <a:t>Diener </a:t>
            </a:r>
            <a:r>
              <a:rPr lang="en-GB" sz="2400" dirty="0"/>
              <a:t>[3] conducted a study on how anonymity influences ones </a:t>
            </a:r>
            <a:r>
              <a:rPr lang="en-GB" sz="2400" dirty="0" smtClean="0"/>
              <a:t>behaviour </a:t>
            </a:r>
            <a:r>
              <a:rPr lang="en-GB" sz="2400" dirty="0"/>
              <a:t>in a group by observing children that went trick-or-treating on Halloween. The results of the study indicated that children who wore costumes that concealed their identity, </a:t>
            </a:r>
            <a:r>
              <a:rPr lang="en-GB" sz="2400" dirty="0" smtClean="0"/>
              <a:t>or </a:t>
            </a:r>
            <a:r>
              <a:rPr lang="en-GB" sz="2400" dirty="0"/>
              <a:t>children who went trick-or-treating in a group </a:t>
            </a:r>
            <a:r>
              <a:rPr lang="en-GB" sz="2400" b="1" dirty="0"/>
              <a:t>stole extra candy </a:t>
            </a:r>
            <a:r>
              <a:rPr lang="en-GB" sz="2400" dirty="0" smtClean="0"/>
              <a:t>compared to when </a:t>
            </a:r>
            <a:r>
              <a:rPr lang="en-GB" sz="2400" dirty="0"/>
              <a:t>they were alone with the candy bowl. </a:t>
            </a:r>
            <a:endParaRPr lang="en-GB" sz="2400" dirty="0" smtClean="0"/>
          </a:p>
          <a:p>
            <a:pPr marL="0" indent="0" fontAlgn="base">
              <a:buNone/>
            </a:pPr>
            <a:endParaRPr lang="en-GB" sz="2400" dirty="0" smtClean="0"/>
          </a:p>
          <a:p>
            <a:pPr marL="0" indent="0" fontAlgn="base">
              <a:buNone/>
            </a:pPr>
            <a:r>
              <a:rPr lang="en-GB" sz="2400" dirty="0" smtClean="0"/>
              <a:t>So</a:t>
            </a:r>
            <a:r>
              <a:rPr lang="en-GB" sz="2400" dirty="0"/>
              <a:t>, </a:t>
            </a:r>
            <a:r>
              <a:rPr lang="en-GB" sz="2400" b="1" dirty="0"/>
              <a:t>anonymity enhances the loss of self-awareness </a:t>
            </a:r>
            <a:r>
              <a:rPr lang="en-GB" sz="2400" dirty="0"/>
              <a:t>within a group that eases the path to anti-social </a:t>
            </a:r>
            <a:r>
              <a:rPr lang="en-GB" sz="2400" dirty="0" smtClean="0"/>
              <a:t>behaviour </a:t>
            </a:r>
            <a:r>
              <a:rPr lang="en-GB" sz="2400" dirty="0"/>
              <a:t>and encourages individuals to identify with the group. If people don’t know you, there will be fewer consequences for your actions.</a:t>
            </a:r>
          </a:p>
          <a:p>
            <a:pPr marL="0" indent="0" fontAlgn="base">
              <a:buNone/>
            </a:pPr>
            <a:r>
              <a:rPr lang="en-GB" sz="2400" dirty="0" smtClean="0"/>
              <a:t> </a:t>
            </a:r>
            <a:endParaRPr lang="en-GB" sz="2400" dirty="0"/>
          </a:p>
        </p:txBody>
      </p:sp>
      <p:sp>
        <p:nvSpPr>
          <p:cNvPr id="5" name="Content Placeholder 1"/>
          <p:cNvSpPr txBox="1">
            <a:spLocks/>
          </p:cNvSpPr>
          <p:nvPr/>
        </p:nvSpPr>
        <p:spPr>
          <a:xfrm>
            <a:off x="746762" y="2001520"/>
            <a:ext cx="8244838" cy="5628323"/>
          </a:xfrm>
          <a:prstGeom prst="rect">
            <a:avLst/>
          </a:prstGeom>
        </p:spPr>
        <p:txBody>
          <a:bodyPr vert="horz" lIns="91440" tIns="45720" rIns="91440" bIns="45720" rtlCol="0">
            <a:norm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solidFill>
                <a:prstClr val="black"/>
              </a:solidFill>
            </a:endParaRPr>
          </a:p>
        </p:txBody>
      </p:sp>
    </p:spTree>
    <p:extLst>
      <p:ext uri="{BB962C8B-B14F-4D97-AF65-F5344CB8AC3E}">
        <p14:creationId xmlns:p14="http://schemas.microsoft.com/office/powerpoint/2010/main" val="133602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624" y="627444"/>
            <a:ext cx="11424920" cy="5628323"/>
          </a:xfrm>
        </p:spPr>
        <p:txBody>
          <a:bodyPr>
            <a:noAutofit/>
          </a:bodyPr>
          <a:lstStyle/>
          <a:p>
            <a:pPr marL="0" indent="0">
              <a:buNone/>
            </a:pPr>
            <a:r>
              <a:rPr lang="en-GB" sz="2400" dirty="0" smtClean="0"/>
              <a:t>Anonymity and loss of individuality eases up the process of behaving anti-social. Festinger, Pepitone and Newcomb’s [4] used the term “deindividuation” to describe the effect of groups on the behaviour of an individual. They stated that when belonging to a crowd, a person will be ‘</a:t>
            </a:r>
            <a:r>
              <a:rPr lang="en-GB" sz="2400" b="1" i="1" dirty="0" smtClean="0"/>
              <a:t>able to indulge in forms of behaviour in which, when alone, they would not indulge</a:t>
            </a:r>
            <a:r>
              <a:rPr lang="en-GB" sz="2400" b="1" dirty="0" smtClean="0"/>
              <a:t>’. </a:t>
            </a:r>
          </a:p>
          <a:p>
            <a:pPr marL="0" indent="0">
              <a:buNone/>
            </a:pPr>
            <a:endParaRPr lang="en-GB" sz="2400" b="1" dirty="0" smtClean="0"/>
          </a:p>
          <a:p>
            <a:pPr marL="0" indent="0">
              <a:buNone/>
            </a:pPr>
            <a:r>
              <a:rPr lang="en-GB" sz="2400" dirty="0" smtClean="0"/>
              <a:t>Think about how easy it must have been for the participants at the London riots to loot stores in groups rather than when they are be alone. Including one person in a crowd or a group results in the feeling of anonymity and loss of personal identity, which motivates people to act aggressively or deviate from their usual social behaviour.</a:t>
            </a:r>
          </a:p>
          <a:p>
            <a:pPr marL="0" indent="0">
              <a:buNone/>
            </a:pPr>
            <a:endParaRPr lang="en-GB" sz="2400" dirty="0" smtClean="0"/>
          </a:p>
          <a:p>
            <a:pPr marL="0" indent="0">
              <a:buNone/>
            </a:pPr>
            <a:r>
              <a:rPr lang="en-GB" sz="2400" dirty="0" smtClean="0"/>
              <a:t>Humans tend to exhibit certain behaviour when they become members of a group. A group can shape our conformity, and influence our decision making, or even threaten us with ostracism if we do not agree with the overall decisions made by the group.</a:t>
            </a:r>
            <a:endParaRPr lang="en-GB" sz="2400" dirty="0"/>
          </a:p>
        </p:txBody>
      </p:sp>
    </p:spTree>
    <p:extLst>
      <p:ext uri="{BB962C8B-B14F-4D97-AF65-F5344CB8AC3E}">
        <p14:creationId xmlns:p14="http://schemas.microsoft.com/office/powerpoint/2010/main" val="77268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3514" y="918527"/>
            <a:ext cx="11008358" cy="5939473"/>
          </a:xfrm>
        </p:spPr>
        <p:txBody>
          <a:bodyPr>
            <a:normAutofit/>
          </a:bodyPr>
          <a:lstStyle/>
          <a:p>
            <a:pPr marL="0" indent="0">
              <a:buNone/>
            </a:pPr>
            <a:r>
              <a:rPr lang="en-GB" sz="2400" dirty="0" smtClean="0"/>
              <a:t>Understanding mob mentality can be the first step in stopping the negative outcomes.  The solution lies in </a:t>
            </a:r>
            <a:r>
              <a:rPr lang="en-GB" sz="2400" b="1" dirty="0" smtClean="0"/>
              <a:t>preventing deindividuation</a:t>
            </a:r>
            <a:r>
              <a:rPr lang="en-GB" sz="2400" dirty="0" smtClean="0"/>
              <a:t>, rather than punishing the results. For instance, what did the authorities do after the London riots? They started repressing rioters. This was wrong. </a:t>
            </a:r>
            <a:endParaRPr lang="en-GB" sz="2400" dirty="0"/>
          </a:p>
        </p:txBody>
      </p:sp>
      <p:pic>
        <p:nvPicPr>
          <p:cNvPr id="5" name="Picture 2" descr="https://psychologymind.files.wordpress.com/2012/10/folla.jpg?w=450&amp;h=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681" y="2671750"/>
            <a:ext cx="4206581" cy="32231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1075" y="2867542"/>
            <a:ext cx="6928948" cy="2677656"/>
          </a:xfrm>
          <a:prstGeom prst="rect">
            <a:avLst/>
          </a:prstGeom>
        </p:spPr>
        <p:txBody>
          <a:bodyPr wrap="square">
            <a:spAutoFit/>
          </a:bodyPr>
          <a:lstStyle/>
          <a:p>
            <a:r>
              <a:rPr lang="en-GB" sz="2400" dirty="0">
                <a:solidFill>
                  <a:prstClr val="black"/>
                </a:solidFill>
                <a:latin typeface="Calibri Light" panose="020F0302020204030204"/>
              </a:rPr>
              <a:t>A different approach should have been taken such as helping individuals become more self-aware. There are experiments with mirrors [5] which have proven that people become more self-aware of their actions. By forcing an individual to see himself, you force him to think about his actions, and that increases self-awareness and decreases deindividuation. </a:t>
            </a:r>
          </a:p>
        </p:txBody>
      </p:sp>
    </p:spTree>
    <p:extLst>
      <p:ext uri="{BB962C8B-B14F-4D97-AF65-F5344CB8AC3E}">
        <p14:creationId xmlns:p14="http://schemas.microsoft.com/office/powerpoint/2010/main" val="251141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0" y="728028"/>
            <a:ext cx="11699240" cy="5628323"/>
          </a:xfrm>
        </p:spPr>
        <p:txBody>
          <a:bodyPr>
            <a:noAutofit/>
          </a:bodyPr>
          <a:lstStyle/>
          <a:p>
            <a:pPr marL="0" indent="0" fontAlgn="base">
              <a:buNone/>
            </a:pPr>
            <a:r>
              <a:rPr lang="en-GB" sz="2400" dirty="0"/>
              <a:t>This was applicable for preventing riots at football matches, where mirrors and cameras have been placed on the walls stadiums. Additionally, it is important to stop unruly </a:t>
            </a:r>
            <a:r>
              <a:rPr lang="en-GB" sz="2400" dirty="0" smtClean="0"/>
              <a:t>behaviour </a:t>
            </a:r>
            <a:r>
              <a:rPr lang="en-GB" sz="2400" dirty="0"/>
              <a:t>from its early stages. One way to do this is by </a:t>
            </a:r>
            <a:r>
              <a:rPr lang="en-GB" sz="2400" b="1" dirty="0"/>
              <a:t>reinforcing their individual identity</a:t>
            </a:r>
            <a:r>
              <a:rPr lang="en-GB" sz="2400" dirty="0"/>
              <a:t>. Simply by calling people by their name, pulling them out of a mob and encouraging personal differences in a group can reduce the harmful effects of deindividuation.</a:t>
            </a:r>
          </a:p>
          <a:p>
            <a:pPr marL="0" indent="0" fontAlgn="base">
              <a:buNone/>
            </a:pPr>
            <a:r>
              <a:rPr lang="en-GB" sz="2400" dirty="0" smtClean="0"/>
              <a:t>If </a:t>
            </a:r>
            <a:r>
              <a:rPr lang="en-GB" sz="2400" dirty="0"/>
              <a:t>you manage to create non-threatening, non-stressful, and unambiguous situations people may think more clearly about their actions instead of being drawn in by negative group norms</a:t>
            </a:r>
            <a:r>
              <a:rPr lang="en-GB" sz="2400" dirty="0" smtClean="0"/>
              <a:t>.</a:t>
            </a:r>
          </a:p>
          <a:p>
            <a:pPr marL="0" indent="0" fontAlgn="base">
              <a:buNone/>
            </a:pPr>
            <a:endParaRPr lang="en-GB" sz="1100" dirty="0" smtClean="0"/>
          </a:p>
          <a:p>
            <a:pPr marL="0" indent="0" fontAlgn="base">
              <a:buNone/>
            </a:pPr>
            <a:endParaRPr lang="en-GB" sz="1100" dirty="0"/>
          </a:p>
          <a:p>
            <a:pPr marL="0" indent="0" fontAlgn="base">
              <a:buNone/>
            </a:pPr>
            <a:r>
              <a:rPr lang="en-GB" sz="1100" b="1" dirty="0" smtClean="0"/>
              <a:t>References</a:t>
            </a:r>
          </a:p>
          <a:p>
            <a:pPr marL="0" indent="0" fontAlgn="base">
              <a:buNone/>
            </a:pPr>
            <a:r>
              <a:rPr lang="en-GB" sz="1100" dirty="0" smtClean="0"/>
              <a:t>[</a:t>
            </a:r>
            <a:r>
              <a:rPr lang="en-GB" sz="1100" dirty="0"/>
              <a:t>1]   Le Bon, G., (1896) General Characteristics of crowds – Psychological Law of Their Mental Unity. </a:t>
            </a:r>
            <a:r>
              <a:rPr lang="en-GB" sz="1100" i="1" dirty="0"/>
              <a:t>The Crowd: A study of the Popular Mind. </a:t>
            </a:r>
            <a:r>
              <a:rPr lang="en-GB" sz="1100" dirty="0"/>
              <a:t>Book I, Chapter I.</a:t>
            </a:r>
          </a:p>
          <a:p>
            <a:pPr marL="0" indent="0" fontAlgn="base">
              <a:buNone/>
            </a:pPr>
            <a:r>
              <a:rPr lang="en-GB" sz="1100" dirty="0"/>
              <a:t>[2]    Le Bon, G., (1913) The Psychology of Revolutionary Crowds, </a:t>
            </a:r>
            <a:r>
              <a:rPr lang="en-GB" sz="1100" i="1" dirty="0"/>
              <a:t>The Psychology of Revolution</a:t>
            </a:r>
            <a:r>
              <a:rPr lang="en-GB" sz="1100" dirty="0"/>
              <a:t>, 4, 57-63</a:t>
            </a:r>
          </a:p>
          <a:p>
            <a:pPr marL="0" indent="0" fontAlgn="base">
              <a:buNone/>
            </a:pPr>
            <a:r>
              <a:rPr lang="en-GB" sz="1100" dirty="0"/>
              <a:t>[3]    Diener, E., Fraser, S., Beaman, A., &amp; Kelem, R. (1976). Effects of deindividuation variables on stealing among Halloween trick-ortreaters. </a:t>
            </a:r>
            <a:r>
              <a:rPr lang="en-GB" sz="1100" i="1" dirty="0"/>
              <a:t>Journal of Personality and Social Psychology</a:t>
            </a:r>
            <a:r>
              <a:rPr lang="en-GB" sz="1100" dirty="0"/>
              <a:t>, 33, 178- 183.</a:t>
            </a:r>
          </a:p>
          <a:p>
            <a:pPr marL="0" indent="0" fontAlgn="base">
              <a:buNone/>
            </a:pPr>
            <a:r>
              <a:rPr lang="en-GB" sz="1100" dirty="0"/>
              <a:t>[4]    Festinger, L., Pepitone, A., &amp; Newcomb, T. (1952). Some consequences of deindividuation in a group. </a:t>
            </a:r>
            <a:r>
              <a:rPr lang="en-GB" sz="1100" i="1" dirty="0"/>
              <a:t>Journal of Social Psychology</a:t>
            </a:r>
            <a:r>
              <a:rPr lang="en-GB" sz="1100" dirty="0"/>
              <a:t>, 47, 382-389.</a:t>
            </a:r>
          </a:p>
          <a:p>
            <a:pPr marL="0" indent="0" fontAlgn="base">
              <a:buNone/>
            </a:pPr>
            <a:r>
              <a:rPr lang="en-GB" sz="1050" dirty="0"/>
              <a:t>[5]    Asendorpf, J.B., Warkentin, V., &amp; Baudonniere, P.M. (1996) Self-Awareness and Other-Awareness II: Mirror Self-Recognition, Social Contingency Awareness, and Synchronic Imitation, </a:t>
            </a:r>
            <a:r>
              <a:rPr lang="en-GB" sz="1050" i="1" dirty="0"/>
              <a:t>Developmental Psychology</a:t>
            </a:r>
            <a:r>
              <a:rPr lang="en-GB" sz="1050" dirty="0"/>
              <a:t>, Vol.32, No, 2,313-321</a:t>
            </a:r>
          </a:p>
          <a:p>
            <a:pPr marL="0" indent="0">
              <a:buNone/>
            </a:pPr>
            <a:endParaRPr lang="en-GB" sz="2400" dirty="0"/>
          </a:p>
        </p:txBody>
      </p:sp>
    </p:spTree>
    <p:extLst>
      <p:ext uri="{BB962C8B-B14F-4D97-AF65-F5344CB8AC3E}">
        <p14:creationId xmlns:p14="http://schemas.microsoft.com/office/powerpoint/2010/main" val="276030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4147" y="1175052"/>
            <a:ext cx="3173329" cy="3173329"/>
          </a:xfrm>
          <a:prstGeom prst="rect">
            <a:avLst/>
          </a:prstGeom>
        </p:spPr>
      </p:pic>
      <p:sp>
        <p:nvSpPr>
          <p:cNvPr id="11" name="TextBox 10"/>
          <p:cNvSpPr txBox="1"/>
          <p:nvPr/>
        </p:nvSpPr>
        <p:spPr>
          <a:xfrm>
            <a:off x="2924045" y="1880421"/>
            <a:ext cx="2573532" cy="1938992"/>
          </a:xfrm>
          <a:prstGeom prst="rect">
            <a:avLst/>
          </a:prstGeom>
          <a:noFill/>
        </p:spPr>
        <p:txBody>
          <a:bodyPr wrap="square" rtlCol="0">
            <a:spAutoFit/>
          </a:bodyPr>
          <a:lstStyle/>
          <a:p>
            <a:pPr algn="ctr"/>
            <a:r>
              <a:rPr lang="en-GB" sz="2400" dirty="0">
                <a:solidFill>
                  <a:prstClr val="black"/>
                </a:solidFill>
                <a:latin typeface="Calibri Light" panose="020F0302020204030204"/>
              </a:rPr>
              <a:t>Were there any statements made that you thought interesting or controversial?</a:t>
            </a:r>
          </a:p>
        </p:txBody>
      </p:sp>
      <p:pic>
        <p:nvPicPr>
          <p:cNvPr id="12"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6445" y="2138456"/>
            <a:ext cx="3361915" cy="3361915"/>
          </a:xfrm>
          <a:prstGeom prst="rect">
            <a:avLst/>
          </a:prstGeom>
        </p:spPr>
      </p:pic>
      <p:sp>
        <p:nvSpPr>
          <p:cNvPr id="13" name="TextBox 12"/>
          <p:cNvSpPr txBox="1"/>
          <p:nvPr/>
        </p:nvSpPr>
        <p:spPr>
          <a:xfrm>
            <a:off x="6675999" y="2864903"/>
            <a:ext cx="2762805" cy="1938992"/>
          </a:xfrm>
          <a:prstGeom prst="rect">
            <a:avLst/>
          </a:prstGeom>
          <a:noFill/>
        </p:spPr>
        <p:txBody>
          <a:bodyPr wrap="square" rtlCol="0">
            <a:spAutoFit/>
          </a:bodyPr>
          <a:lstStyle/>
          <a:p>
            <a:pPr algn="ctr"/>
            <a:r>
              <a:rPr lang="en-GB" sz="2400" dirty="0" smtClean="0">
                <a:solidFill>
                  <a:prstClr val="black"/>
                </a:solidFill>
                <a:latin typeface="Calibri Light" panose="020F0302020204030204"/>
              </a:rPr>
              <a:t>Have </a:t>
            </a:r>
            <a:r>
              <a:rPr lang="en-GB" sz="2400" dirty="0">
                <a:solidFill>
                  <a:prstClr val="black"/>
                </a:solidFill>
                <a:latin typeface="Calibri Light" panose="020F0302020204030204"/>
              </a:rPr>
              <a:t>you ever been in a group and acted in a way contrary to your ordinary behaviour</a:t>
            </a:r>
            <a:r>
              <a:rPr lang="en-GB" sz="2400" dirty="0" smtClean="0">
                <a:solidFill>
                  <a:prstClr val="black"/>
                </a:solidFill>
                <a:latin typeface="Calibri Light" panose="020F0302020204030204"/>
              </a:rPr>
              <a:t>?</a:t>
            </a:r>
            <a:endParaRPr lang="en-GB" sz="2400" dirty="0">
              <a:solidFill>
                <a:prstClr val="black"/>
              </a:solidFill>
              <a:latin typeface="Calibri Light" panose="020F0302020204030204"/>
            </a:endParaRPr>
          </a:p>
        </p:txBody>
      </p:sp>
    </p:spTree>
    <p:extLst>
      <p:ext uri="{BB962C8B-B14F-4D97-AF65-F5344CB8AC3E}">
        <p14:creationId xmlns:p14="http://schemas.microsoft.com/office/powerpoint/2010/main" val="80567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6987" y="1421257"/>
            <a:ext cx="11058142" cy="4351338"/>
          </a:xfrm>
        </p:spPr>
        <p:txBody>
          <a:bodyPr>
            <a:noAutofit/>
          </a:bodyPr>
          <a:lstStyle/>
          <a:p>
            <a:pPr marL="0" lvl="0" indent="0">
              <a:buNone/>
            </a:pPr>
            <a:r>
              <a:rPr lang="en-GB" sz="2400" dirty="0" smtClean="0"/>
              <a:t>Look at the following statement:</a:t>
            </a:r>
          </a:p>
          <a:p>
            <a:pPr marL="0" lvl="0" indent="0">
              <a:buNone/>
            </a:pPr>
            <a:endParaRPr lang="en-GB" sz="2400" dirty="0"/>
          </a:p>
          <a:p>
            <a:pPr marL="0" indent="0" algn="ctr">
              <a:buNone/>
            </a:pPr>
            <a:r>
              <a:rPr lang="en-GB" sz="3600" b="1" dirty="0" smtClean="0">
                <a:solidFill>
                  <a:schemeClr val="accent1">
                    <a:lumMod val="50000"/>
                  </a:schemeClr>
                </a:solidFill>
              </a:rPr>
              <a:t>“Morality </a:t>
            </a:r>
            <a:r>
              <a:rPr lang="en-GB" sz="3600" b="1" dirty="0">
                <a:solidFill>
                  <a:schemeClr val="accent1">
                    <a:lumMod val="50000"/>
                  </a:schemeClr>
                </a:solidFill>
              </a:rPr>
              <a:t>is dulled when we </a:t>
            </a:r>
            <a:r>
              <a:rPr lang="en-GB" sz="3600" b="1" dirty="0" smtClean="0">
                <a:solidFill>
                  <a:schemeClr val="accent1">
                    <a:lumMod val="50000"/>
                  </a:schemeClr>
                </a:solidFill>
              </a:rPr>
              <a:t>are part of a larger group”</a:t>
            </a:r>
            <a:endParaRPr lang="en-GB" dirty="0">
              <a:solidFill>
                <a:schemeClr val="accent1">
                  <a:lumMod val="50000"/>
                </a:schemeClr>
              </a:solidFill>
            </a:endParaRPr>
          </a:p>
          <a:p>
            <a:pPr marL="0" indent="0">
              <a:buNone/>
            </a:pPr>
            <a:r>
              <a:rPr lang="en-GB" sz="2400" b="1" dirty="0"/>
              <a:t> </a:t>
            </a:r>
            <a:endParaRPr lang="en-GB" sz="2400" dirty="0"/>
          </a:p>
          <a:p>
            <a:pPr marL="0" lvl="0" indent="0">
              <a:buNone/>
            </a:pPr>
            <a:r>
              <a:rPr lang="en-GB" sz="2400" dirty="0"/>
              <a:t>Split the class in half  </a:t>
            </a:r>
            <a:r>
              <a:rPr lang="en-GB" sz="2400" dirty="0" smtClean="0"/>
              <a:t>and arrange </a:t>
            </a:r>
            <a:r>
              <a:rPr lang="en-GB" sz="2400" dirty="0"/>
              <a:t>each half into small groups of no more than 4 </a:t>
            </a:r>
            <a:r>
              <a:rPr lang="en-GB" sz="2400" dirty="0" smtClean="0"/>
              <a:t>people.</a:t>
            </a:r>
          </a:p>
          <a:p>
            <a:pPr marL="0" lvl="0" indent="0">
              <a:buNone/>
            </a:pPr>
            <a:r>
              <a:rPr lang="en-GB" sz="2400" dirty="0" smtClean="0"/>
              <a:t>Give </a:t>
            </a:r>
            <a:r>
              <a:rPr lang="en-GB" sz="2400" dirty="0"/>
              <a:t>one side of the room the “for” and one the “against” argument in response to the statement</a:t>
            </a:r>
          </a:p>
          <a:p>
            <a:pPr marL="0" indent="0">
              <a:buNone/>
            </a:pPr>
            <a:r>
              <a:rPr lang="en-GB" sz="2400" dirty="0"/>
              <a:t> </a:t>
            </a:r>
            <a:endParaRPr lang="en-GB" sz="2400" dirty="0" smtClean="0"/>
          </a:p>
          <a:p>
            <a:pPr marL="0" indent="0">
              <a:buNone/>
            </a:pPr>
            <a:endParaRPr lang="en-GB" sz="2400" dirty="0"/>
          </a:p>
        </p:txBody>
      </p:sp>
    </p:spTree>
    <p:extLst>
      <p:ext uri="{BB962C8B-B14F-4D97-AF65-F5344CB8AC3E}">
        <p14:creationId xmlns:p14="http://schemas.microsoft.com/office/powerpoint/2010/main" val="398620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000"/>
                                        <p:tgtEl>
                                          <p:spTgt spid="2">
                                            <p:txEl>
                                              <p:pRg st="4" end="4"/>
                                            </p:txEl>
                                          </p:spTgt>
                                        </p:tgtEl>
                                      </p:cBhvr>
                                    </p:animEffect>
                                    <p:anim calcmode="lin" valueType="num">
                                      <p:cBhvr>
                                        <p:cTn id="1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1000"/>
                                        <p:tgtEl>
                                          <p:spTgt spid="2">
                                            <p:txEl>
                                              <p:pRg st="5" end="5"/>
                                            </p:txEl>
                                          </p:spTgt>
                                        </p:tgtEl>
                                      </p:cBhvr>
                                    </p:animEffect>
                                    <p:anim calcmode="lin" valueType="num">
                                      <p:cBhvr>
                                        <p:cTn id="2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8691" y="1530985"/>
            <a:ext cx="11058142" cy="4351338"/>
          </a:xfrm>
        </p:spPr>
        <p:txBody>
          <a:bodyPr>
            <a:noAutofit/>
          </a:bodyPr>
          <a:lstStyle/>
          <a:p>
            <a:pPr marL="0" indent="0">
              <a:buNone/>
            </a:pPr>
            <a:r>
              <a:rPr lang="en-GB" sz="2400" dirty="0" smtClean="0"/>
              <a:t>To help, why not use some or all of the </a:t>
            </a:r>
            <a:r>
              <a:rPr lang="en-GB" sz="2400" b="1" dirty="0" smtClean="0"/>
              <a:t>nine articles </a:t>
            </a:r>
            <a:r>
              <a:rPr lang="en-GB" sz="2400" dirty="0" smtClean="0"/>
              <a:t>on the following slide </a:t>
            </a:r>
            <a:r>
              <a:rPr lang="en-GB" sz="2400" dirty="0"/>
              <a:t>(maybe spread around the groups) to support the ideas to extend the </a:t>
            </a:r>
            <a:r>
              <a:rPr lang="en-GB" sz="2400" dirty="0" smtClean="0"/>
              <a:t>activity.</a:t>
            </a:r>
          </a:p>
          <a:p>
            <a:pPr marL="0" indent="0">
              <a:buNone/>
            </a:pPr>
            <a:endParaRPr lang="en-GB" sz="2400" dirty="0"/>
          </a:p>
          <a:p>
            <a:pPr marL="0" lvl="0" indent="0">
              <a:buNone/>
            </a:pPr>
            <a:r>
              <a:rPr lang="en-GB" sz="2400" dirty="0"/>
              <a:t>Allow students to work in their groups for </a:t>
            </a:r>
            <a:r>
              <a:rPr lang="en-GB" sz="2400" b="1" dirty="0"/>
              <a:t>5-10 minutes</a:t>
            </a:r>
            <a:r>
              <a:rPr lang="en-GB" sz="2400" dirty="0"/>
              <a:t>, noting down ideas and thinking of counter-arguments</a:t>
            </a:r>
            <a:r>
              <a:rPr lang="en-GB" sz="2400" dirty="0" smtClean="0"/>
              <a:t>.</a:t>
            </a:r>
            <a:r>
              <a:rPr lang="en-GB" sz="2400" dirty="0"/>
              <a:t> </a:t>
            </a:r>
            <a:endParaRPr lang="en-GB" sz="2400" dirty="0" smtClean="0"/>
          </a:p>
          <a:p>
            <a:pPr marL="0" lvl="0" indent="0">
              <a:buNone/>
            </a:pPr>
            <a:endParaRPr lang="en-GB" sz="2400" dirty="0"/>
          </a:p>
          <a:p>
            <a:pPr marL="0" indent="0">
              <a:buNone/>
            </a:pPr>
            <a:r>
              <a:rPr lang="en-GB" sz="2400" dirty="0"/>
              <a:t>Either run as a </a:t>
            </a:r>
            <a:r>
              <a:rPr lang="en-GB" sz="2400" b="1" dirty="0"/>
              <a:t>formal </a:t>
            </a:r>
            <a:r>
              <a:rPr lang="en-GB" sz="2400" b="1"/>
              <a:t>debate</a:t>
            </a:r>
            <a:r>
              <a:rPr lang="en-GB" sz="2400"/>
              <a:t> </a:t>
            </a:r>
            <a:r>
              <a:rPr lang="en-GB" sz="2400" smtClean="0"/>
              <a:t>or </a:t>
            </a:r>
            <a:r>
              <a:rPr lang="en-GB" sz="2400" dirty="0"/>
              <a:t>as a more </a:t>
            </a:r>
            <a:r>
              <a:rPr lang="en-GB" sz="2400" b="1" dirty="0"/>
              <a:t>general class discussion</a:t>
            </a:r>
            <a:r>
              <a:rPr lang="en-GB" sz="2400" b="1" dirty="0" smtClean="0"/>
              <a:t>. </a:t>
            </a:r>
          </a:p>
          <a:p>
            <a:pPr marL="0" lvl="0" indent="0">
              <a:buNone/>
            </a:pPr>
            <a:endParaRPr lang="en-GB" sz="1800" dirty="0"/>
          </a:p>
          <a:p>
            <a:endParaRPr lang="en-GB" sz="1400" dirty="0"/>
          </a:p>
        </p:txBody>
      </p:sp>
    </p:spTree>
    <p:extLst>
      <p:ext uri="{BB962C8B-B14F-4D97-AF65-F5344CB8AC3E}">
        <p14:creationId xmlns:p14="http://schemas.microsoft.com/office/powerpoint/2010/main" val="14325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 y="0"/>
          <a:ext cx="12192000" cy="7025852"/>
        </p:xfrm>
        <a:graphic>
          <a:graphicData uri="http://schemas.openxmlformats.org/drawingml/2006/table">
            <a:tbl>
              <a:tblPr firstRow="1" firstCol="1" bandRow="1">
                <a:tableStyleId>{5C22544A-7EE6-4342-B048-85BDC9FD1C3A}</a:tableStyleId>
              </a:tblPr>
              <a:tblGrid>
                <a:gridCol w="4063180"/>
                <a:gridCol w="4064410"/>
                <a:gridCol w="4064410"/>
              </a:tblGrid>
              <a:tr h="2102013">
                <a:tc>
                  <a:txBody>
                    <a:bodyPr/>
                    <a:lstStyle/>
                    <a:p>
                      <a:pPr algn="ctr">
                        <a:lnSpc>
                          <a:spcPct val="115000"/>
                        </a:lnSpc>
                        <a:spcAft>
                          <a:spcPts val="0"/>
                        </a:spcAft>
                      </a:pPr>
                      <a:r>
                        <a:rPr lang="en-GB" sz="2400" b="1" dirty="0">
                          <a:solidFill>
                            <a:schemeClr val="accent1">
                              <a:lumMod val="50000"/>
                            </a:schemeClr>
                          </a:solidFill>
                          <a:effectLst/>
                        </a:rPr>
                        <a:t>1.</a:t>
                      </a:r>
                      <a:r>
                        <a:rPr lang="en-GB" sz="3200" b="1" u="sng" dirty="0">
                          <a:solidFill>
                            <a:schemeClr val="accent1">
                              <a:lumMod val="50000"/>
                            </a:schemeClr>
                          </a:solidFill>
                          <a:effectLst/>
                          <a:hlinkClick r:id="rId2"/>
                        </a:rPr>
                        <a:t>The effect of mob-mentality on the brain</a:t>
                      </a:r>
                      <a:endParaRPr lang="en-GB" sz="2400" b="1" dirty="0">
                        <a:solidFill>
                          <a:schemeClr val="accent1">
                            <a:lumMod val="50000"/>
                          </a:schemeClr>
                        </a:solidFill>
                        <a:effectLst/>
                      </a:endParaRPr>
                    </a:p>
                    <a:p>
                      <a:pPr algn="ctr">
                        <a:lnSpc>
                          <a:spcPct val="115000"/>
                        </a:lnSpc>
                        <a:spcAft>
                          <a:spcPts val="0"/>
                        </a:spcAft>
                      </a:pPr>
                      <a:r>
                        <a:rPr lang="en-GB" sz="3200" b="1" dirty="0">
                          <a:solidFill>
                            <a:schemeClr val="accent1">
                              <a:lumMod val="50000"/>
                            </a:schemeClr>
                          </a:solidFill>
                          <a:effectLst/>
                        </a:rPr>
                        <a:t> </a:t>
                      </a:r>
                      <a:endParaRPr lang="en-GB"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15000"/>
                        </a:lnSpc>
                        <a:spcAft>
                          <a:spcPts val="0"/>
                        </a:spcAft>
                      </a:pPr>
                      <a:r>
                        <a:rPr lang="en-GB" sz="2400" b="1" dirty="0">
                          <a:solidFill>
                            <a:schemeClr val="accent1">
                              <a:lumMod val="50000"/>
                            </a:schemeClr>
                          </a:solidFill>
                          <a:effectLst/>
                        </a:rPr>
                        <a:t>2. </a:t>
                      </a:r>
                      <a:r>
                        <a:rPr lang="en-GB" sz="3200" b="1" u="sng" dirty="0">
                          <a:solidFill>
                            <a:schemeClr val="accent1">
                              <a:lumMod val="50000"/>
                            </a:schemeClr>
                          </a:solidFill>
                          <a:effectLst/>
                          <a:hlinkClick r:id="rId3"/>
                        </a:rPr>
                        <a:t>Herd behaviour</a:t>
                      </a:r>
                      <a:endParaRPr lang="en-GB" sz="2400" b="1" dirty="0">
                        <a:solidFill>
                          <a:schemeClr val="accent1">
                            <a:lumMod val="50000"/>
                          </a:schemeClr>
                        </a:solidFill>
                        <a:effectLst/>
                      </a:endParaRPr>
                    </a:p>
                    <a:p>
                      <a:pPr algn="ctr">
                        <a:lnSpc>
                          <a:spcPct val="115000"/>
                        </a:lnSpc>
                        <a:spcAft>
                          <a:spcPts val="0"/>
                        </a:spcAft>
                      </a:pPr>
                      <a:r>
                        <a:rPr lang="en-GB" sz="3200" b="1" dirty="0">
                          <a:solidFill>
                            <a:schemeClr val="accent1">
                              <a:lumMod val="50000"/>
                            </a:schemeClr>
                          </a:solidFill>
                          <a:effectLst/>
                        </a:rPr>
                        <a:t> </a:t>
                      </a:r>
                      <a:endParaRPr lang="en-GB"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DA9E7"/>
                    </a:solidFill>
                  </a:tcPr>
                </a:tc>
                <a:tc>
                  <a:txBody>
                    <a:bodyPr/>
                    <a:lstStyle/>
                    <a:p>
                      <a:pPr algn="ctr">
                        <a:lnSpc>
                          <a:spcPct val="115000"/>
                        </a:lnSpc>
                        <a:spcAft>
                          <a:spcPts val="0"/>
                        </a:spcAft>
                      </a:pPr>
                      <a:r>
                        <a:rPr lang="en-GB" sz="2400" b="1" dirty="0">
                          <a:solidFill>
                            <a:schemeClr val="accent1">
                              <a:lumMod val="50000"/>
                            </a:schemeClr>
                          </a:solidFill>
                          <a:effectLst/>
                        </a:rPr>
                        <a:t>3. </a:t>
                      </a:r>
                      <a:r>
                        <a:rPr lang="en-GB" sz="3200" b="1" u="sng" dirty="0">
                          <a:solidFill>
                            <a:schemeClr val="accent1">
                              <a:lumMod val="50000"/>
                            </a:schemeClr>
                          </a:solidFill>
                          <a:effectLst/>
                          <a:hlinkClick r:id="rId4"/>
                        </a:rPr>
                        <a:t>What turns people into looters?</a:t>
                      </a:r>
                      <a:endParaRPr lang="en-GB" sz="2400" b="1" dirty="0">
                        <a:solidFill>
                          <a:schemeClr val="accent1">
                            <a:lumMod val="50000"/>
                          </a:schemeClr>
                        </a:solidFill>
                        <a:effectLst/>
                      </a:endParaRPr>
                    </a:p>
                    <a:p>
                      <a:pPr algn="ctr">
                        <a:lnSpc>
                          <a:spcPct val="115000"/>
                        </a:lnSpc>
                        <a:spcAft>
                          <a:spcPts val="0"/>
                        </a:spcAft>
                      </a:pPr>
                      <a:r>
                        <a:rPr lang="en-GB" sz="3200" b="1" dirty="0">
                          <a:solidFill>
                            <a:schemeClr val="accent1">
                              <a:lumMod val="50000"/>
                            </a:schemeClr>
                          </a:solidFill>
                          <a:effectLst/>
                        </a:rPr>
                        <a:t> </a:t>
                      </a:r>
                      <a:endParaRPr lang="en-GB"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r h="2636308">
                <a:tc>
                  <a:txBody>
                    <a:bodyPr/>
                    <a:lstStyle/>
                    <a:p>
                      <a:pPr algn="ctr">
                        <a:lnSpc>
                          <a:spcPct val="115000"/>
                        </a:lnSpc>
                        <a:spcAft>
                          <a:spcPts val="0"/>
                        </a:spcAft>
                      </a:pPr>
                      <a:r>
                        <a:rPr lang="en-GB" sz="2400" b="1" dirty="0">
                          <a:solidFill>
                            <a:schemeClr val="accent1">
                              <a:lumMod val="50000"/>
                            </a:schemeClr>
                          </a:solidFill>
                          <a:effectLst/>
                        </a:rPr>
                        <a:t>4 </a:t>
                      </a:r>
                      <a:r>
                        <a:rPr lang="en-GB" sz="3200" b="1" u="sng" dirty="0">
                          <a:solidFill>
                            <a:schemeClr val="accent1">
                              <a:lumMod val="50000"/>
                            </a:schemeClr>
                          </a:solidFill>
                          <a:effectLst/>
                          <a:hlinkClick r:id="rId5"/>
                        </a:rPr>
                        <a:t>Getting into the mind-set of mob-mentality</a:t>
                      </a:r>
                      <a:endParaRPr lang="en-GB" sz="2400" b="1" dirty="0">
                        <a:solidFill>
                          <a:schemeClr val="accent1">
                            <a:lumMod val="50000"/>
                          </a:schemeClr>
                        </a:solidFill>
                        <a:effectLst/>
                      </a:endParaRPr>
                    </a:p>
                    <a:p>
                      <a:pPr algn="ctr">
                        <a:lnSpc>
                          <a:spcPct val="115000"/>
                        </a:lnSpc>
                        <a:spcAft>
                          <a:spcPts val="0"/>
                        </a:spcAft>
                      </a:pPr>
                      <a:r>
                        <a:rPr lang="en-GB" sz="3200" b="1" dirty="0">
                          <a:solidFill>
                            <a:schemeClr val="accent1">
                              <a:lumMod val="50000"/>
                            </a:schemeClr>
                          </a:solidFill>
                          <a:effectLst/>
                        </a:rPr>
                        <a:t> </a:t>
                      </a:r>
                      <a:endParaRPr lang="en-GB"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15000"/>
                        </a:lnSpc>
                        <a:spcAft>
                          <a:spcPts val="0"/>
                        </a:spcAft>
                      </a:pPr>
                      <a:r>
                        <a:rPr lang="en-GB" sz="2400" b="1" dirty="0">
                          <a:solidFill>
                            <a:schemeClr val="accent1">
                              <a:lumMod val="50000"/>
                            </a:schemeClr>
                          </a:solidFill>
                          <a:effectLst/>
                        </a:rPr>
                        <a:t>5.</a:t>
                      </a:r>
                      <a:r>
                        <a:rPr lang="en-GB" sz="3200" b="1" u="sng" dirty="0">
                          <a:solidFill>
                            <a:schemeClr val="accent1">
                              <a:lumMod val="50000"/>
                            </a:schemeClr>
                          </a:solidFill>
                          <a:effectLst/>
                          <a:hlinkClick r:id="rId6"/>
                        </a:rPr>
                        <a:t>The London riots – man jailed for 6 months for stealing water bottle</a:t>
                      </a:r>
                      <a:endParaRPr lang="en-GB" sz="2400" b="1" dirty="0">
                        <a:solidFill>
                          <a:schemeClr val="accent1">
                            <a:lumMod val="50000"/>
                          </a:schemeClr>
                        </a:solidFill>
                        <a:effectLst/>
                      </a:endParaRPr>
                    </a:p>
                    <a:p>
                      <a:pPr algn="ctr">
                        <a:lnSpc>
                          <a:spcPct val="115000"/>
                        </a:lnSpc>
                        <a:spcAft>
                          <a:spcPts val="0"/>
                        </a:spcAft>
                      </a:pPr>
                      <a:r>
                        <a:rPr lang="en-GB" sz="3200" b="1" dirty="0">
                          <a:solidFill>
                            <a:schemeClr val="accent1">
                              <a:lumMod val="50000"/>
                            </a:schemeClr>
                          </a:solidFill>
                          <a:effectLst/>
                        </a:rPr>
                        <a:t> </a:t>
                      </a:r>
                      <a:endParaRPr lang="en-GB"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en-GB" sz="2400" b="1" dirty="0">
                          <a:solidFill>
                            <a:schemeClr val="accent1">
                              <a:lumMod val="50000"/>
                            </a:schemeClr>
                          </a:solidFill>
                          <a:effectLst/>
                        </a:rPr>
                        <a:t>6.</a:t>
                      </a:r>
                      <a:r>
                        <a:rPr lang="en-GB" sz="3200" b="1" u="sng" dirty="0">
                          <a:solidFill>
                            <a:schemeClr val="accent1">
                              <a:lumMod val="50000"/>
                            </a:schemeClr>
                          </a:solidFill>
                          <a:effectLst/>
                          <a:hlinkClick r:id="rId7"/>
                        </a:rPr>
                        <a:t>When good people do bad things</a:t>
                      </a:r>
                      <a:endParaRPr lang="en-GB" sz="2400" b="1" dirty="0">
                        <a:solidFill>
                          <a:schemeClr val="accent1">
                            <a:lumMod val="50000"/>
                          </a:schemeClr>
                        </a:solidFill>
                        <a:effectLst/>
                      </a:endParaRPr>
                    </a:p>
                    <a:p>
                      <a:pPr algn="ctr">
                        <a:lnSpc>
                          <a:spcPct val="115000"/>
                        </a:lnSpc>
                        <a:spcAft>
                          <a:spcPts val="0"/>
                        </a:spcAft>
                      </a:pPr>
                      <a:r>
                        <a:rPr lang="en-GB" sz="3200" b="1" dirty="0">
                          <a:solidFill>
                            <a:schemeClr val="accent1">
                              <a:lumMod val="50000"/>
                            </a:schemeClr>
                          </a:solidFill>
                          <a:effectLst/>
                        </a:rPr>
                        <a:t> </a:t>
                      </a:r>
                      <a:endParaRPr lang="en-GB"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2119679">
                <a:tc>
                  <a:txBody>
                    <a:bodyPr/>
                    <a:lstStyle/>
                    <a:p>
                      <a:pPr algn="ctr">
                        <a:lnSpc>
                          <a:spcPct val="115000"/>
                        </a:lnSpc>
                        <a:spcAft>
                          <a:spcPts val="0"/>
                        </a:spcAft>
                      </a:pPr>
                      <a:r>
                        <a:rPr lang="en-GB" sz="2400" b="1" dirty="0">
                          <a:solidFill>
                            <a:schemeClr val="accent1">
                              <a:lumMod val="50000"/>
                            </a:schemeClr>
                          </a:solidFill>
                          <a:effectLst/>
                        </a:rPr>
                        <a:t>7.</a:t>
                      </a:r>
                      <a:r>
                        <a:rPr lang="en-GB" sz="3200" b="1" u="sng" dirty="0">
                          <a:solidFill>
                            <a:schemeClr val="accent1">
                              <a:lumMod val="50000"/>
                            </a:schemeClr>
                          </a:solidFill>
                          <a:effectLst/>
                          <a:hlinkClick r:id="rId8"/>
                        </a:rPr>
                        <a:t>Mob-mentality brain suppression</a:t>
                      </a:r>
                      <a:r>
                        <a:rPr lang="en-GB" sz="3200" b="1" dirty="0">
                          <a:solidFill>
                            <a:schemeClr val="accent1">
                              <a:lumMod val="50000"/>
                            </a:schemeClr>
                          </a:solidFill>
                          <a:effectLst/>
                        </a:rPr>
                        <a:t> </a:t>
                      </a:r>
                      <a:endParaRPr lang="en-GB" sz="2400" b="1" dirty="0">
                        <a:solidFill>
                          <a:schemeClr val="accent1">
                            <a:lumMod val="50000"/>
                          </a:schemeClr>
                        </a:solidFill>
                        <a:effectLst/>
                      </a:endParaRPr>
                    </a:p>
                    <a:p>
                      <a:pPr algn="ctr">
                        <a:lnSpc>
                          <a:spcPct val="115000"/>
                        </a:lnSpc>
                        <a:spcAft>
                          <a:spcPts val="0"/>
                        </a:spcAft>
                      </a:pPr>
                      <a:r>
                        <a:rPr lang="en-GB" sz="3200" b="1" dirty="0">
                          <a:solidFill>
                            <a:schemeClr val="accent1">
                              <a:lumMod val="50000"/>
                            </a:schemeClr>
                          </a:solidFill>
                          <a:effectLst/>
                        </a:rPr>
                        <a:t> </a:t>
                      </a:r>
                      <a:endParaRPr lang="en-GB"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1EBD7"/>
                    </a:solidFill>
                  </a:tcPr>
                </a:tc>
                <a:tc>
                  <a:txBody>
                    <a:bodyPr/>
                    <a:lstStyle/>
                    <a:p>
                      <a:pPr algn="ctr">
                        <a:lnSpc>
                          <a:spcPct val="115000"/>
                        </a:lnSpc>
                        <a:spcAft>
                          <a:spcPts val="0"/>
                        </a:spcAft>
                      </a:pPr>
                      <a:r>
                        <a:rPr lang="en-GB" sz="2400" b="1" dirty="0">
                          <a:solidFill>
                            <a:schemeClr val="accent1">
                              <a:lumMod val="50000"/>
                            </a:schemeClr>
                          </a:solidFill>
                          <a:effectLst/>
                        </a:rPr>
                        <a:t>8.</a:t>
                      </a:r>
                      <a:r>
                        <a:rPr lang="en-GB" sz="3200" b="1" u="sng" dirty="0">
                          <a:solidFill>
                            <a:schemeClr val="accent1">
                              <a:lumMod val="50000"/>
                            </a:schemeClr>
                          </a:solidFill>
                          <a:effectLst/>
                          <a:hlinkClick r:id="rId9"/>
                        </a:rPr>
                        <a:t>Mob mentality in Lord of the Flies</a:t>
                      </a:r>
                      <a:endParaRPr lang="en-GB" sz="2400" b="1" dirty="0">
                        <a:solidFill>
                          <a:schemeClr val="accent1">
                            <a:lumMod val="50000"/>
                          </a:schemeClr>
                        </a:solidFill>
                        <a:effectLst/>
                      </a:endParaRPr>
                    </a:p>
                    <a:p>
                      <a:pPr algn="ctr">
                        <a:lnSpc>
                          <a:spcPct val="115000"/>
                        </a:lnSpc>
                        <a:spcAft>
                          <a:spcPts val="0"/>
                        </a:spcAft>
                      </a:pPr>
                      <a:r>
                        <a:rPr lang="en-GB" sz="2400" b="1" dirty="0">
                          <a:solidFill>
                            <a:schemeClr val="accent1">
                              <a:lumMod val="50000"/>
                            </a:schemeClr>
                          </a:solidFill>
                          <a:effectLst/>
                        </a:rPr>
                        <a:t> </a:t>
                      </a:r>
                      <a:endParaRPr lang="en-GB" sz="1800" b="1" dirty="0">
                        <a:solidFill>
                          <a:schemeClr val="accent1">
                            <a:lumMod val="50000"/>
                          </a:schemeClr>
                        </a:solidFill>
                        <a:effectLst/>
                      </a:endParaRPr>
                    </a:p>
                    <a:p>
                      <a:pPr algn="ctr">
                        <a:lnSpc>
                          <a:spcPct val="115000"/>
                        </a:lnSpc>
                        <a:spcAft>
                          <a:spcPts val="0"/>
                        </a:spcAft>
                      </a:pPr>
                      <a:r>
                        <a:rPr lang="en-GB" sz="1200" b="1" dirty="0">
                          <a:solidFill>
                            <a:schemeClr val="accent1">
                              <a:lumMod val="50000"/>
                            </a:schemeClr>
                          </a:solidFill>
                          <a:effectLst/>
                        </a:rPr>
                        <a:t>*Relevant to those in the class who have studied William Golding’s text</a:t>
                      </a:r>
                      <a:endParaRPr lang="en-GB" sz="1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ctr">
                        <a:lnSpc>
                          <a:spcPct val="115000"/>
                        </a:lnSpc>
                        <a:spcAft>
                          <a:spcPts val="0"/>
                        </a:spcAft>
                      </a:pPr>
                      <a:r>
                        <a:rPr lang="en-GB" sz="2400" b="1" dirty="0">
                          <a:solidFill>
                            <a:schemeClr val="accent1">
                              <a:lumMod val="50000"/>
                            </a:schemeClr>
                          </a:solidFill>
                          <a:effectLst/>
                        </a:rPr>
                        <a:t>9.</a:t>
                      </a:r>
                      <a:r>
                        <a:rPr lang="en-GB" sz="3200" b="1" u="sng" dirty="0">
                          <a:solidFill>
                            <a:schemeClr val="accent1">
                              <a:lumMod val="50000"/>
                            </a:schemeClr>
                          </a:solidFill>
                          <a:effectLst/>
                          <a:hlinkClick r:id="rId10"/>
                        </a:rPr>
                        <a:t>Lord of the Flies – Simon chapter</a:t>
                      </a:r>
                      <a:endParaRPr lang="en-GB" sz="2400" b="1" dirty="0">
                        <a:solidFill>
                          <a:schemeClr val="accent1">
                            <a:lumMod val="50000"/>
                          </a:schemeClr>
                        </a:solidFill>
                        <a:effectLst/>
                      </a:endParaRPr>
                    </a:p>
                    <a:p>
                      <a:pPr algn="ctr">
                        <a:lnSpc>
                          <a:spcPct val="115000"/>
                        </a:lnSpc>
                        <a:spcAft>
                          <a:spcPts val="0"/>
                        </a:spcAft>
                      </a:pPr>
                      <a:r>
                        <a:rPr lang="en-GB" sz="1200" b="1" dirty="0">
                          <a:solidFill>
                            <a:schemeClr val="accent1">
                              <a:lumMod val="50000"/>
                            </a:schemeClr>
                          </a:solidFill>
                          <a:effectLst/>
                        </a:rPr>
                        <a:t> </a:t>
                      </a:r>
                      <a:endParaRPr lang="en-GB" sz="1800" b="1" dirty="0">
                        <a:solidFill>
                          <a:schemeClr val="accent1">
                            <a:lumMod val="50000"/>
                          </a:schemeClr>
                        </a:solidFill>
                        <a:effectLst/>
                      </a:endParaRPr>
                    </a:p>
                    <a:p>
                      <a:pPr algn="ctr">
                        <a:lnSpc>
                          <a:spcPct val="115000"/>
                        </a:lnSpc>
                        <a:spcAft>
                          <a:spcPts val="0"/>
                        </a:spcAft>
                      </a:pPr>
                      <a:r>
                        <a:rPr lang="en-GB" sz="1200" b="1" dirty="0">
                          <a:solidFill>
                            <a:schemeClr val="accent1">
                              <a:lumMod val="50000"/>
                            </a:schemeClr>
                          </a:solidFill>
                          <a:effectLst/>
                        </a:rPr>
                        <a:t>*Read this if time at the end – relevant to those in the class who have studied William Golding’s text</a:t>
                      </a:r>
                      <a:endParaRPr lang="en-GB" sz="1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6527081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6166559"/>
            <a:ext cx="1430027" cy="573741"/>
          </a:xfrm>
          <a:prstGeom prst="rect">
            <a:avLst/>
          </a:prstGeom>
        </p:spPr>
      </p:pic>
      <p:sp>
        <p:nvSpPr>
          <p:cNvPr id="14" name="Oval 13"/>
          <p:cNvSpPr/>
          <p:nvPr/>
        </p:nvSpPr>
        <p:spPr>
          <a:xfrm>
            <a:off x="3534280" y="899133"/>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534280" y="2719992"/>
            <a:ext cx="5013841" cy="1754326"/>
          </a:xfrm>
          <a:prstGeom prst="rect">
            <a:avLst/>
          </a:prstGeom>
          <a:noFill/>
        </p:spPr>
        <p:txBody>
          <a:bodyPr wrap="square" rtlCol="0">
            <a:spAutoFit/>
          </a:bodyPr>
          <a:lstStyle/>
          <a:p>
            <a:pPr algn="ctr"/>
            <a:r>
              <a:rPr lang="en-GB" sz="5400" b="1" dirty="0" smtClean="0">
                <a:solidFill>
                  <a:prstClr val="white"/>
                </a:solidFill>
              </a:rPr>
              <a:t>G A N G S </a:t>
            </a:r>
          </a:p>
          <a:p>
            <a:pPr algn="ctr"/>
            <a:endParaRPr lang="en-GB" sz="1400" b="1" dirty="0" smtClean="0">
              <a:solidFill>
                <a:prstClr val="white"/>
              </a:solidFill>
            </a:endParaRPr>
          </a:p>
          <a:p>
            <a:pPr algn="ctr"/>
            <a:r>
              <a:rPr lang="en-GB" sz="2000" b="1" dirty="0" smtClean="0">
                <a:solidFill>
                  <a:srgbClr val="FEE725"/>
                </a:solidFill>
              </a:rPr>
              <a:t>T H I S </a:t>
            </a:r>
            <a:r>
              <a:rPr lang="en-GB" sz="2000" b="1" dirty="0">
                <a:solidFill>
                  <a:srgbClr val="FEE725"/>
                </a:solidFill>
              </a:rPr>
              <a:t> </a:t>
            </a:r>
            <a:r>
              <a:rPr lang="en-GB" sz="2000" b="1" dirty="0" smtClean="0">
                <a:solidFill>
                  <a:srgbClr val="FEE725"/>
                </a:solidFill>
              </a:rPr>
              <a:t>S O R T  O F  L E A R N I N G  </a:t>
            </a:r>
          </a:p>
          <a:p>
            <a:pPr algn="ctr"/>
            <a:r>
              <a:rPr lang="en-GB" sz="2000" b="1" dirty="0" smtClean="0">
                <a:solidFill>
                  <a:srgbClr val="FEE725"/>
                </a:solidFill>
              </a:rPr>
              <a:t>C A N</a:t>
            </a:r>
            <a:r>
              <a:rPr lang="en-GB" sz="2000" dirty="0" smtClean="0">
                <a:solidFill>
                  <a:srgbClr val="FEE725"/>
                </a:solidFill>
              </a:rPr>
              <a:t> ’ </a:t>
            </a:r>
            <a:r>
              <a:rPr lang="en-GB" sz="2000" b="1" dirty="0" smtClean="0">
                <a:solidFill>
                  <a:srgbClr val="FEE725"/>
                </a:solidFill>
              </a:rPr>
              <a:t>T  W A I T </a:t>
            </a:r>
          </a:p>
        </p:txBody>
      </p:sp>
    </p:spTree>
    <p:extLst>
      <p:ext uri="{BB962C8B-B14F-4D97-AF65-F5344CB8AC3E}">
        <p14:creationId xmlns:p14="http://schemas.microsoft.com/office/powerpoint/2010/main" val="1663391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005072"/>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M O N K E Y </a:t>
            </a:r>
          </a:p>
          <a:p>
            <a:pPr algn="ctr"/>
            <a:r>
              <a:rPr lang="en-GB" sz="2400" b="1" dirty="0" smtClean="0">
                <a:solidFill>
                  <a:prstClr val="white"/>
                </a:solidFill>
                <a:latin typeface="Foco" panose="020B0504050202020203" pitchFamily="34" charset="0"/>
              </a:rPr>
              <a:t> B E H A V I O U R</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a:t>
            </a:r>
            <a:r>
              <a:rPr lang="en-GB" b="1" dirty="0" smtClean="0">
                <a:solidFill>
                  <a:srgbClr val="FEE725"/>
                </a:solidFill>
                <a:latin typeface="Foco" panose="020B0504050202020203" pitchFamily="34" charset="0"/>
              </a:rPr>
              <a:t>5  </a:t>
            </a:r>
            <a:r>
              <a:rPr lang="en-GB" b="1" dirty="0" smtClean="0">
                <a:solidFill>
                  <a:srgbClr val="FEE725"/>
                </a:solidFill>
                <a:latin typeface="Foco" panose="020B0504050202020203" pitchFamily="34" charset="0"/>
              </a:rPr>
              <a:t>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239537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solidFill>
                  <a:prstClr val="black"/>
                </a:solidFill>
              </a:rPr>
              <a:t>.  </a:t>
            </a:r>
            <a:endParaRPr lang="en-GB" dirty="0">
              <a:solidFill>
                <a:prstClr val="black"/>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741426" y="1628707"/>
            <a:ext cx="11008614" cy="2800767"/>
          </a:xfrm>
          <a:prstGeom prst="rect">
            <a:avLst/>
          </a:prstGeom>
        </p:spPr>
        <p:txBody>
          <a:bodyPr wrap="square">
            <a:spAutoFit/>
          </a:bodyPr>
          <a:lstStyle/>
          <a:p>
            <a:r>
              <a:rPr lang="en-GB" sz="2400" dirty="0">
                <a:solidFill>
                  <a:prstClr val="black"/>
                </a:solidFill>
                <a:latin typeface="Calibri Light" panose="020F0302020204030204"/>
              </a:rPr>
              <a:t>Watch the short extract (3.54 mins) from a documentary made by </a:t>
            </a:r>
            <a:r>
              <a:rPr lang="en-GB" sz="2400" u="sng" dirty="0">
                <a:solidFill>
                  <a:prstClr val="black"/>
                </a:solidFill>
                <a:latin typeface="Calibri Light" panose="020F0302020204030204"/>
                <a:hlinkClick r:id="rId2"/>
              </a:rPr>
              <a:t>Planet Earth</a:t>
            </a:r>
            <a:r>
              <a:rPr lang="en-GB" sz="2400" dirty="0">
                <a:solidFill>
                  <a:prstClr val="black"/>
                </a:solidFill>
                <a:latin typeface="Calibri Light" panose="020F0302020204030204"/>
              </a:rPr>
              <a:t> for the BBC looking at </a:t>
            </a:r>
            <a:endParaRPr lang="en-GB" sz="2400" dirty="0" smtClean="0">
              <a:solidFill>
                <a:prstClr val="black"/>
              </a:solidFill>
              <a:latin typeface="Calibri Light" panose="020F0302020204030204"/>
            </a:endParaRPr>
          </a:p>
          <a:p>
            <a:endParaRPr lang="en-GB" sz="2000" dirty="0">
              <a:solidFill>
                <a:prstClr val="black"/>
              </a:solidFill>
              <a:latin typeface="Calibri Light" panose="020F0302020204030204"/>
            </a:endParaRPr>
          </a:p>
          <a:p>
            <a:r>
              <a:rPr lang="en-GB" sz="3600" b="1" u="sng" dirty="0">
                <a:solidFill>
                  <a:prstClr val="black"/>
                </a:solidFill>
                <a:latin typeface="Calibri Light" panose="020F0302020204030204"/>
                <a:hlinkClick r:id="rId3"/>
              </a:rPr>
              <a:t>The Violence of Chimps</a:t>
            </a:r>
            <a:r>
              <a:rPr lang="en-GB" sz="3600" b="1" dirty="0">
                <a:solidFill>
                  <a:prstClr val="black"/>
                </a:solidFill>
                <a:latin typeface="Calibri Light" panose="020F0302020204030204"/>
              </a:rPr>
              <a:t> </a:t>
            </a:r>
          </a:p>
          <a:p>
            <a:r>
              <a:rPr lang="en-GB" altLang="en-US" sz="1600" b="1" dirty="0" smtClean="0">
                <a:solidFill>
                  <a:prstClr val="black"/>
                </a:solidFill>
                <a:latin typeface="Calibri Light" panose="020F0302020204030204"/>
                <a:ea typeface="Calibri" panose="020F0502020204030204" pitchFamily="34" charset="0"/>
                <a:cs typeface="Times New Roman" panose="02020603050405020304" pitchFamily="18" charset="0"/>
              </a:rPr>
              <a:t>Click </a:t>
            </a:r>
            <a:r>
              <a:rPr lang="en-GB" altLang="en-US" sz="1600" b="1" dirty="0">
                <a:solidFill>
                  <a:prstClr val="black"/>
                </a:solidFill>
                <a:latin typeface="Calibri Light" panose="020F0302020204030204"/>
                <a:ea typeface="Calibri" panose="020F0502020204030204" pitchFamily="34" charset="0"/>
                <a:cs typeface="Times New Roman" panose="02020603050405020304" pitchFamily="18" charset="0"/>
              </a:rPr>
              <a:t>on the link above for the hyperlink</a:t>
            </a:r>
            <a:endParaRPr lang="en-GB" sz="2800" dirty="0">
              <a:solidFill>
                <a:prstClr val="black"/>
              </a:solidFill>
              <a:latin typeface="Calibri Light" panose="020F0302020204030204"/>
            </a:endParaRPr>
          </a:p>
          <a:p>
            <a:endParaRPr lang="en-GB" sz="1600" dirty="0" smtClean="0">
              <a:solidFill>
                <a:prstClr val="black"/>
              </a:solidFill>
              <a:latin typeface="Calibri Light" panose="020F0302020204030204"/>
            </a:endParaRPr>
          </a:p>
          <a:p>
            <a:endParaRPr lang="en-GB" sz="2000" dirty="0">
              <a:solidFill>
                <a:prstClr val="black"/>
              </a:solidFill>
              <a:latin typeface="Calibri Light" panose="020F0302020204030204"/>
            </a:endParaRPr>
          </a:p>
          <a:p>
            <a:endParaRPr lang="en-GB" sz="2000" dirty="0">
              <a:solidFill>
                <a:prstClr val="black"/>
              </a:solidFill>
              <a:latin typeface="Calibri Light" panose="020F0302020204030204"/>
            </a:endParaRPr>
          </a:p>
        </p:txBody>
      </p:sp>
      <p:pic>
        <p:nvPicPr>
          <p:cNvPr id="9" name="Picture 8">
            <a:hlinkClick r:id="rId3"/>
          </p:cNvPr>
          <p:cNvPicPr/>
          <p:nvPr/>
        </p:nvPicPr>
        <p:blipFill rotWithShape="1">
          <a:blip r:embed="rId4" cstate="print">
            <a:extLst>
              <a:ext uri="{28A0092B-C50C-407E-A947-70E740481C1C}">
                <a14:useLocalDpi xmlns:a14="http://schemas.microsoft.com/office/drawing/2010/main" val="0"/>
              </a:ext>
            </a:extLst>
          </a:blip>
          <a:srcRect l="1" r="1317" b="7435"/>
          <a:stretch/>
        </p:blipFill>
        <p:spPr bwMode="auto">
          <a:xfrm>
            <a:off x="7071360" y="2218494"/>
            <a:ext cx="4678680" cy="29645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215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circle(in)">
                                      <p:cBhvr>
                                        <p:cTn id="7" dur="2000"/>
                                        <p:tgtEl>
                                          <p:spTgt spid="8">
                                            <p:txEl>
                                              <p:pRg st="2" end="2"/>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 calcmode="lin" valueType="num">
                                      <p:cBhvr additive="base">
                                        <p:cTn id="1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2097729"/>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latin typeface="Calibri Light" panose="020F0302020204030204"/>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latin typeface="Calibri Light" panose="020F0302020204030204"/>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latin typeface="Calibri Light" panose="020F0302020204030204"/>
                <a:ea typeface="Calibri" panose="020F0502020204030204" pitchFamily="34" charset="0"/>
                <a:cs typeface="Times New Roman" panose="02020603050405020304" pitchFamily="18" charset="0"/>
              </a:rPr>
              <a:t>After sharing their initial responses, ask them to </a:t>
            </a:r>
            <a:r>
              <a:rPr lang="en-GB" altLang="en-US" sz="2400" dirty="0" smtClean="0">
                <a:solidFill>
                  <a:prstClr val="black"/>
                </a:solidFill>
                <a:latin typeface="Calibri Light" panose="020F0302020204030204"/>
                <a:ea typeface="Calibri" panose="020F0502020204030204" pitchFamily="34" charset="0"/>
                <a:cs typeface="Times New Roman" panose="02020603050405020304" pitchFamily="18" charset="0"/>
              </a:rPr>
              <a:t>think about the </a:t>
            </a:r>
            <a:r>
              <a:rPr lang="en-GB" altLang="en-US" sz="2400" dirty="0">
                <a:solidFill>
                  <a:prstClr val="black"/>
                </a:solidFill>
                <a:latin typeface="Calibri Light" panose="020F0302020204030204"/>
                <a:ea typeface="Calibri" panose="020F0502020204030204" pitchFamily="34" charset="0"/>
                <a:cs typeface="Times New Roman" panose="02020603050405020304" pitchFamily="18" charset="0"/>
              </a:rPr>
              <a:t>following questions:</a:t>
            </a:r>
            <a:endParaRPr lang="en-GB" altLang="en-US" sz="4000" dirty="0">
              <a:solidFill>
                <a:prstClr val="black"/>
              </a:solidFill>
              <a:latin typeface="Calibri Light" panose="020F0302020204030204"/>
            </a:endParaRPr>
          </a:p>
        </p:txBody>
      </p:sp>
      <p:pic>
        <p:nvPicPr>
          <p:cNvPr id="10" name="Picture 9">
            <a:hlinkClick r:id="rId2"/>
          </p:cNvPr>
          <p:cNvPicPr/>
          <p:nvPr/>
        </p:nvPicPr>
        <p:blipFill rotWithShape="1">
          <a:blip r:embed="rId3" cstate="print">
            <a:extLst>
              <a:ext uri="{28A0092B-C50C-407E-A947-70E740481C1C}">
                <a14:useLocalDpi xmlns:a14="http://schemas.microsoft.com/office/drawing/2010/main" val="0"/>
              </a:ext>
            </a:extLst>
          </a:blip>
          <a:srcRect l="1" r="1317" b="7435"/>
          <a:stretch/>
        </p:blipFill>
        <p:spPr bwMode="auto">
          <a:xfrm>
            <a:off x="985012" y="1859281"/>
            <a:ext cx="5568188" cy="31181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546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57469" y="976722"/>
            <a:ext cx="3173329" cy="3173329"/>
          </a:xfrm>
        </p:spPr>
      </p:pic>
      <p:sp>
        <p:nvSpPr>
          <p:cNvPr id="9" name="TextBox 8"/>
          <p:cNvSpPr txBox="1"/>
          <p:nvPr/>
        </p:nvSpPr>
        <p:spPr>
          <a:xfrm>
            <a:off x="957367" y="1778556"/>
            <a:ext cx="2573532" cy="1569660"/>
          </a:xfrm>
          <a:prstGeom prst="rect">
            <a:avLst/>
          </a:prstGeom>
          <a:noFill/>
        </p:spPr>
        <p:txBody>
          <a:bodyPr wrap="square" rtlCol="0">
            <a:spAutoFit/>
          </a:bodyPr>
          <a:lstStyle/>
          <a:p>
            <a:pPr algn="ctr"/>
            <a:r>
              <a:rPr lang="en-GB" sz="2400" dirty="0">
                <a:latin typeface="+mj-lt"/>
                <a:ea typeface="Cambria Math" panose="02040503050406030204" pitchFamily="18" charset="0"/>
              </a:rPr>
              <a:t>What does the clip show you about how chimps are similar to gangs?</a:t>
            </a:r>
            <a:endParaRPr lang="en-GB" sz="2400" dirty="0">
              <a:latin typeface="+mj-lt"/>
              <a:ea typeface="Cambria Math" panose="02040503050406030204" pitchFamily="18" charset="0"/>
            </a:endParaRPr>
          </a:p>
        </p:txBody>
      </p:sp>
      <p:pic>
        <p:nvPicPr>
          <p:cNvPr id="10"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39" y="1778556"/>
            <a:ext cx="3173329" cy="3173329"/>
          </a:xfrm>
          <a:prstGeom prst="rect">
            <a:avLst/>
          </a:prstGeom>
        </p:spPr>
      </p:pic>
      <p:sp>
        <p:nvSpPr>
          <p:cNvPr id="11" name="TextBox 10"/>
          <p:cNvSpPr txBox="1"/>
          <p:nvPr/>
        </p:nvSpPr>
        <p:spPr>
          <a:xfrm>
            <a:off x="4688837" y="2395724"/>
            <a:ext cx="2573532" cy="1569660"/>
          </a:xfrm>
          <a:prstGeom prst="rect">
            <a:avLst/>
          </a:prstGeom>
          <a:noFill/>
        </p:spPr>
        <p:txBody>
          <a:bodyPr wrap="square" rtlCol="0">
            <a:spAutoFit/>
          </a:bodyPr>
          <a:lstStyle/>
          <a:p>
            <a:pPr algn="ctr"/>
            <a:r>
              <a:rPr lang="en-GB" sz="2400" dirty="0">
                <a:latin typeface="+mj-lt"/>
                <a:ea typeface="Cambria Math" panose="02040503050406030204" pitchFamily="18" charset="0"/>
              </a:rPr>
              <a:t>Were you surprised by any behaviour in the clip? If so what and why?</a:t>
            </a:r>
            <a:endParaRPr lang="en-GB" sz="2400" dirty="0">
              <a:latin typeface="+mj-lt"/>
              <a:ea typeface="Cambria Math" panose="02040503050406030204" pitchFamily="18" charset="0"/>
            </a:endParaRPr>
          </a:p>
        </p:txBody>
      </p:sp>
      <p:pic>
        <p:nvPicPr>
          <p:cNvPr id="12"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41237" y="2741960"/>
            <a:ext cx="3361915" cy="3361915"/>
          </a:xfrm>
          <a:prstGeom prst="rect">
            <a:avLst/>
          </a:prstGeom>
        </p:spPr>
      </p:pic>
      <p:sp>
        <p:nvSpPr>
          <p:cNvPr id="13" name="TextBox 12"/>
          <p:cNvSpPr txBox="1"/>
          <p:nvPr/>
        </p:nvSpPr>
        <p:spPr>
          <a:xfrm>
            <a:off x="8356298" y="3453421"/>
            <a:ext cx="2762805" cy="1938992"/>
          </a:xfrm>
          <a:prstGeom prst="rect">
            <a:avLst/>
          </a:prstGeom>
          <a:noFill/>
        </p:spPr>
        <p:txBody>
          <a:bodyPr wrap="square" rtlCol="0">
            <a:spAutoFit/>
          </a:bodyPr>
          <a:lstStyle/>
          <a:p>
            <a:pPr algn="ctr"/>
            <a:r>
              <a:rPr lang="en-GB" sz="2400" dirty="0">
                <a:latin typeface="+mj-lt"/>
              </a:rPr>
              <a:t>Can you see anything in the clip that reminds you of human behaviour patterns?</a:t>
            </a:r>
            <a:endParaRPr lang="en-GB" sz="2400" dirty="0">
              <a:latin typeface="+mj-lt"/>
              <a:ea typeface="Cambria Math" panose="02040503050406030204" pitchFamily="18" charset="0"/>
            </a:endParaRPr>
          </a:p>
        </p:txBody>
      </p:sp>
    </p:spTree>
    <p:extLst>
      <p:ext uri="{BB962C8B-B14F-4D97-AF65-F5344CB8AC3E}">
        <p14:creationId xmlns:p14="http://schemas.microsoft.com/office/powerpoint/2010/main" val="267271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931</TotalTime>
  <Words>3545</Words>
  <Application>Microsoft Office PowerPoint</Application>
  <PresentationFormat>Widescreen</PresentationFormat>
  <Paragraphs>265</Paragraphs>
  <Slides>58</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58</vt:i4>
      </vt:variant>
    </vt:vector>
  </HeadingPairs>
  <TitlesOfParts>
    <vt:vector size="69" baseType="lpstr">
      <vt:lpstr>Arial</vt:lpstr>
      <vt:lpstr>Calibri</vt:lpstr>
      <vt:lpstr>Calibri Light</vt:lpstr>
      <vt:lpstr>Cambria Math</vt:lpstr>
      <vt:lpstr>Century Gothic</vt:lpstr>
      <vt:lpstr>Foco</vt:lpstr>
      <vt:lpstr>Tahoma</vt:lpstr>
      <vt:lpstr>Times New Roman</vt:lpstr>
      <vt:lpstr>Wingdings</vt:lpstr>
      <vt:lpstr>Office Theme</vt:lpstr>
      <vt:lpstr>1_Office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emergence of gangs</vt:lpstr>
      <vt:lpstr>PowerPoint Presentation</vt:lpstr>
      <vt:lpstr>Were any of these on your list?</vt:lpstr>
      <vt:lpstr>1. A Sense of Belonging</vt:lpstr>
      <vt:lpstr>PowerPoint Presentation</vt:lpstr>
      <vt:lpstr>2. A Desire for Protection</vt:lpstr>
      <vt:lpstr>PowerPoint Presentation</vt:lpstr>
      <vt:lpstr>3. Peer Pressure</vt:lpstr>
      <vt:lpstr>PowerPoint Presentation</vt:lpstr>
      <vt:lpstr>4. Poverty</vt:lpstr>
      <vt:lpstr>PowerPoint Presentation</vt:lpstr>
      <vt:lpstr>5. Following Family Traditions</vt:lpstr>
      <vt:lpstr>PowerPoint Presentation</vt:lpstr>
      <vt:lpstr>6. Pushing boundaries</vt:lpstr>
      <vt:lpstr>PowerPoint Presentation</vt:lpstr>
      <vt:lpstr>7. Adrenaline</vt:lpstr>
      <vt:lpstr>PowerPoint Presentation</vt:lpstr>
      <vt:lpstr>8. Finding Shared Beliefs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Unknown Enemy: Mob Mentality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192</cp:revision>
  <dcterms:created xsi:type="dcterms:W3CDTF">2016-10-17T21:56:29Z</dcterms:created>
  <dcterms:modified xsi:type="dcterms:W3CDTF">2018-05-01T09:57:55Z</dcterms:modified>
  <cp:contentStatus/>
</cp:coreProperties>
</file>