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7" r:id="rId2"/>
  </p:sldMasterIdLst>
  <p:notesMasterIdLst>
    <p:notesMasterId r:id="rId26"/>
  </p:notesMasterIdLst>
  <p:handoutMasterIdLst>
    <p:handoutMasterId r:id="rId27"/>
  </p:handoutMasterIdLst>
  <p:sldIdLst>
    <p:sldId id="422" r:id="rId3"/>
    <p:sldId id="423" r:id="rId4"/>
    <p:sldId id="424" r:id="rId5"/>
    <p:sldId id="425" r:id="rId6"/>
    <p:sldId id="263" r:id="rId7"/>
    <p:sldId id="426" r:id="rId8"/>
    <p:sldId id="286" r:id="rId9"/>
    <p:sldId id="305" r:id="rId10"/>
    <p:sldId id="427" r:id="rId11"/>
    <p:sldId id="431" r:id="rId12"/>
    <p:sldId id="362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4" r:id="rId23"/>
    <p:sldId id="432" r:id="rId24"/>
    <p:sldId id="42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892"/>
    <a:srgbClr val="FB23C2"/>
    <a:srgbClr val="F9FCD0"/>
    <a:srgbClr val="B482DA"/>
    <a:srgbClr val="006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7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1939-E9DC-4B76-AA6C-2F50C6A2849D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A184-380F-4DA2-A48B-89D28F86972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03847" cy="6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6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1E27-8D30-46C7-8C62-681E48BE9B1E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18C5-F3FA-4D0A-A9B9-2971BB5756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52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C18C5-F3FA-4D0A-A9B9-2971BB5756E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9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0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33" y="1122363"/>
            <a:ext cx="1129177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833" y="3602038"/>
            <a:ext cx="112917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81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86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92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33" y="1122363"/>
            <a:ext cx="1129177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833" y="3602038"/>
            <a:ext cx="112917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7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30" y="455279"/>
            <a:ext cx="11357344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22" y="1825625"/>
            <a:ext cx="113378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7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77" y="667486"/>
            <a:ext cx="11342429" cy="2906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77" y="3572541"/>
            <a:ext cx="11342429" cy="152828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5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4" y="489098"/>
            <a:ext cx="11313981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794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770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5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97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499730"/>
            <a:ext cx="11355572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0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02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51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755" y="58338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751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3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30" y="455279"/>
            <a:ext cx="11357344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22" y="1825625"/>
            <a:ext cx="11337851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17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4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9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>
                <a:solidFill>
                  <a:prstClr val="black"/>
                </a:solidFill>
              </a:rPr>
              <a:pPr/>
              <a:t>01/05/2018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77" y="667486"/>
            <a:ext cx="11342429" cy="2906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77" y="3572541"/>
            <a:ext cx="11342429" cy="152828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09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4" y="489098"/>
            <a:ext cx="11313981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794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770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85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0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499730"/>
            <a:ext cx="11355572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486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863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51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755" y="58338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751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4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01/05/2018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48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490205"/>
            <a:ext cx="11349908" cy="119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037" y="1825625"/>
            <a:ext cx="113274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45374" y="68744"/>
            <a:ext cx="1129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 smtClean="0">
                <a:solidFill>
                  <a:srgbClr val="252823"/>
                </a:solidFill>
                <a:latin typeface="Foco"/>
                <a:cs typeface="Foco"/>
              </a:rPr>
              <a:t>TOPIC: </a:t>
            </a:r>
            <a:r>
              <a:rPr lang="en-US" sz="1200" b="1" i="0" dirty="0" smtClean="0">
                <a:solidFill>
                  <a:srgbClr val="252823"/>
                </a:solidFill>
                <a:latin typeface="Foco"/>
                <a:cs typeface="Foco"/>
              </a:rPr>
              <a:t>GANGS</a:t>
            </a:r>
            <a:endParaRPr lang="en-US" sz="1200" b="1" dirty="0">
              <a:solidFill>
                <a:srgbClr val="252823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28625" y="315675"/>
            <a:ext cx="11349908" cy="1638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B_Logo_v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008" y="6109816"/>
            <a:ext cx="1440364" cy="55069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779705" y="6541834"/>
            <a:ext cx="3113445" cy="28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52823"/>
                </a:solidFill>
              </a:rPr>
              <a:t>COPYRIGHT@2018</a:t>
            </a:r>
            <a:r>
              <a:rPr lang="en-US" sz="1200" baseline="0" dirty="0" smtClean="0">
                <a:solidFill>
                  <a:srgbClr val="252823"/>
                </a:solidFill>
              </a:rPr>
              <a:t> THOUGHTBOX EDUCATION</a:t>
            </a:r>
            <a:endParaRPr lang="en-US" sz="1200" dirty="0">
              <a:solidFill>
                <a:srgbClr val="252823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754372" y="6534030"/>
            <a:ext cx="10024161" cy="7804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5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490205"/>
            <a:ext cx="11349908" cy="119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037" y="1825625"/>
            <a:ext cx="113274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45374" y="68744"/>
            <a:ext cx="1392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252823"/>
                </a:solidFill>
                <a:latin typeface="Foco"/>
                <a:cs typeface="Foco"/>
              </a:rPr>
              <a:t>TOPIC: </a:t>
            </a:r>
            <a:r>
              <a:rPr lang="en-US" sz="1200" b="1" dirty="0" smtClean="0">
                <a:solidFill>
                  <a:srgbClr val="252823"/>
                </a:solidFill>
                <a:latin typeface="Foco"/>
                <a:cs typeface="Foco"/>
              </a:rPr>
              <a:t>HAPPINESS</a:t>
            </a:r>
            <a:endParaRPr lang="en-US" sz="1200" b="1" dirty="0">
              <a:solidFill>
                <a:srgbClr val="252823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28625" y="315675"/>
            <a:ext cx="11349908" cy="1638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B_Logo_v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008" y="6109816"/>
            <a:ext cx="1440364" cy="55069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779705" y="6541834"/>
            <a:ext cx="3113445" cy="28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52823"/>
                </a:solidFill>
              </a:rPr>
              <a:t>COPYRIGHT@2018 THOUGHTBOX EDUCATION</a:t>
            </a:r>
            <a:endParaRPr lang="en-US" sz="1200" dirty="0">
              <a:solidFill>
                <a:srgbClr val="252823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754372" y="6534030"/>
            <a:ext cx="10024161" cy="7804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70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brkn3jyz95sz8xo/18th%20Street%20Gang%20Factfile.pdf?dl=0" TargetMode="External"/><Relationship Id="rId2" Type="http://schemas.openxmlformats.org/officeDocument/2006/relationships/hyperlink" Target="https://www.dropbox.com/s/u9emxed4014arec/MS13%20Gang%20Factfile.pdf?dl=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av/magazine-20402215/el-salvador-s-ms-13-gang-life-on-the-inside" TargetMode="External"/><Relationship Id="rId2" Type="http://schemas.openxmlformats.org/officeDocument/2006/relationships/hyperlink" Target="https://youtu.be/2tI9zo9j40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37759704" TargetMode="External"/><Relationship Id="rId2" Type="http://schemas.openxmlformats.org/officeDocument/2006/relationships/hyperlink" Target="http://www.adamhinton.net/article/view/29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3738" y="537147"/>
            <a:ext cx="1430027" cy="57374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534280" y="870257"/>
            <a:ext cx="5123435" cy="5168286"/>
          </a:xfrm>
          <a:prstGeom prst="ellipse">
            <a:avLst/>
          </a:prstGeom>
          <a:solidFill>
            <a:schemeClr val="bg2">
              <a:lumMod val="10000"/>
              <a:alpha val="34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5547" y="2432570"/>
            <a:ext cx="46596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prstClr val="white"/>
                </a:solidFill>
              </a:rPr>
              <a:t>GANGS</a:t>
            </a:r>
            <a:endParaRPr lang="en-GB" sz="2800" b="1" dirty="0" smtClean="0">
              <a:solidFill>
                <a:prstClr val="white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FEE725"/>
                </a:solidFill>
              </a:rPr>
              <a:t>SOCIAL PERSPECTIVES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6338" y="4292778"/>
            <a:ext cx="3718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Y11-13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15-18 </a:t>
            </a:r>
            <a:r>
              <a:rPr lang="en-GB" sz="2800" b="1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GB" sz="2800" b="1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748" y="177239"/>
            <a:ext cx="1430027" cy="573741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093581" y="2559357"/>
            <a:ext cx="3958720" cy="3930343"/>
          </a:xfrm>
          <a:prstGeom prst="ellipse">
            <a:avLst/>
          </a:prstGeom>
          <a:solidFill>
            <a:schemeClr val="tx1">
              <a:alpha val="30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5536" y="4089400"/>
            <a:ext cx="37548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T A K E  A  C L O S E R  </a:t>
            </a:r>
          </a:p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L O O K</a:t>
            </a:r>
            <a:endParaRPr lang="en-GB" sz="1100" b="1" dirty="0" smtClean="0">
              <a:solidFill>
                <a:prstClr val="white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 smtClean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r>
              <a:rPr lang="en-GB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5  </a:t>
            </a:r>
            <a:r>
              <a:rPr lang="en-GB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M I N U T E S </a:t>
            </a:r>
            <a:r>
              <a:rPr lang="en-GB" dirty="0" smtClean="0">
                <a:solidFill>
                  <a:srgbClr val="FEE725"/>
                </a:solidFill>
                <a:latin typeface="Foco" panose="020B0504050202020203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267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91693" y="798705"/>
            <a:ext cx="110086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j-lt"/>
              </a:rPr>
              <a:t>There are two main rival gangs working in El Salvador</a:t>
            </a:r>
            <a:r>
              <a:rPr lang="en-GB" sz="2400" dirty="0" smtClean="0">
                <a:latin typeface="+mj-lt"/>
              </a:rPr>
              <a:t>:</a:t>
            </a:r>
            <a:endParaRPr lang="en-GB" sz="2400" dirty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If time allows, take a look at the </a:t>
            </a:r>
            <a:r>
              <a:rPr lang="en-GB" sz="2400" dirty="0" smtClean="0">
                <a:latin typeface="+mj-lt"/>
              </a:rPr>
              <a:t>following </a:t>
            </a:r>
            <a:r>
              <a:rPr lang="en-GB" sz="2400" dirty="0" smtClean="0">
                <a:latin typeface="+mj-lt"/>
              </a:rPr>
              <a:t>information sheets </a:t>
            </a:r>
            <a:r>
              <a:rPr lang="en-GB" sz="2400" dirty="0">
                <a:latin typeface="+mj-lt"/>
              </a:rPr>
              <a:t>on the two gangs working in El </a:t>
            </a:r>
            <a:r>
              <a:rPr lang="en-GB" sz="2400" dirty="0" smtClean="0">
                <a:latin typeface="+mj-lt"/>
              </a:rPr>
              <a:t>Salvador to find a bit more about the people involved. </a:t>
            </a:r>
            <a:endParaRPr lang="en-GB" sz="2400" dirty="0" smtClean="0">
              <a:latin typeface="+mj-lt"/>
            </a:endParaRPr>
          </a:p>
          <a:p>
            <a:endParaRPr lang="en-GB" sz="2400" dirty="0" smtClean="0">
              <a:latin typeface="+mj-lt"/>
            </a:endParaRPr>
          </a:p>
        </p:txBody>
      </p:sp>
      <p:pic>
        <p:nvPicPr>
          <p:cNvPr id="10" name="Picture 2" descr="https://unitedgangs.files.wordpress.com/2013/05/18th-street-ga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9392" y="1533589"/>
            <a:ext cx="3410815" cy="239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.ytimg.com/vi/i5g_j_M8YuE/hqdefa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8309" y="1533589"/>
            <a:ext cx="3299842" cy="239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2451" y="2530285"/>
            <a:ext cx="2603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sz="4000" b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</a:t>
            </a:r>
            <a:endParaRPr lang="en-GB" sz="4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4395" y="2618943"/>
            <a:ext cx="2603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MS-13</a:t>
            </a:r>
            <a:endParaRPr lang="en-GB" sz="4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24704" y="474342"/>
            <a:ext cx="2297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*Images courtesy of Adam Hinton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458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1746" y="1913187"/>
            <a:ext cx="110086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8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>
                <a:latin typeface="+mj-lt"/>
              </a:rPr>
              <a:t> Fact-file </a:t>
            </a:r>
            <a:r>
              <a:rPr lang="en-GB" sz="2800" dirty="0">
                <a:latin typeface="+mj-lt"/>
              </a:rPr>
              <a:t>on MS13 (click </a:t>
            </a:r>
            <a:r>
              <a:rPr lang="en-GB" sz="2800" b="1" u="sng" dirty="0">
                <a:latin typeface="+mj-lt"/>
                <a:hlinkClick r:id="rId2"/>
              </a:rPr>
              <a:t>here</a:t>
            </a:r>
            <a:r>
              <a:rPr lang="en-GB" sz="2800" dirty="0" smtClean="0">
                <a:latin typeface="+mj-lt"/>
              </a:rPr>
              <a:t>)</a:t>
            </a:r>
            <a:endParaRPr lang="en-GB" sz="28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>
                <a:latin typeface="+mj-lt"/>
              </a:rPr>
              <a:t> Fact-file </a:t>
            </a:r>
            <a:r>
              <a:rPr lang="en-GB" sz="2800" dirty="0">
                <a:latin typeface="+mj-lt"/>
              </a:rPr>
              <a:t>on 18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Street (click </a:t>
            </a:r>
            <a:r>
              <a:rPr lang="en-GB" sz="2800" b="1" u="sng" dirty="0">
                <a:latin typeface="+mj-lt"/>
                <a:hlinkClick r:id="rId3"/>
              </a:rPr>
              <a:t>here</a:t>
            </a:r>
            <a:r>
              <a:rPr lang="en-GB" sz="2800" dirty="0">
                <a:latin typeface="+mj-lt"/>
              </a:rPr>
              <a:t>) </a:t>
            </a:r>
          </a:p>
          <a:p>
            <a:r>
              <a:rPr lang="en-GB" sz="2800" dirty="0">
                <a:latin typeface="+mj-lt"/>
              </a:rPr>
              <a:t> </a:t>
            </a: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*or alternatively read the fact files together on the following slides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63744" y="587940"/>
            <a:ext cx="2297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*Images courtesy of Adam Hinton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479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6202" y="36512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b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 Fact-file</a:t>
            </a:r>
            <a:endParaRPr lang="en-GB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6202" y="3312160"/>
            <a:ext cx="10515600" cy="3570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While some accounts trace its origins to the late 1950s, the gang began to take its current form in the 1980safter splitting from the Clanton 14 gang.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3. The 18th Street gang has grown by expanding its membership to other nationalities and races, and it was among the first multiracial,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multi-ethnic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gangs in Los Angeles.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926695" y="2967335"/>
            <a:ext cx="6858000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sz="5400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 </a:t>
            </a:r>
            <a:r>
              <a:rPr lang="en-GB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Gang</a:t>
            </a:r>
            <a:endParaRPr lang="en-GB" sz="5400" dirty="0"/>
          </a:p>
        </p:txBody>
      </p:sp>
      <p:pic>
        <p:nvPicPr>
          <p:cNvPr id="1026" name="Picture 2" descr="https://unitedgangs.files.wordpress.com/2013/05/18th-street-ga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7119" y="308293"/>
            <a:ext cx="3439160" cy="230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56366" y="1462259"/>
            <a:ext cx="73507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1. 18th Street Gang is a multi-ethnic organisation that started as a street gang in Los Angeles, California. They are also known as Barrio 18.</a:t>
            </a:r>
          </a:p>
        </p:txBody>
      </p:sp>
    </p:spTree>
    <p:extLst>
      <p:ext uri="{BB962C8B-B14F-4D97-AF65-F5344CB8AC3E}">
        <p14:creationId xmlns:p14="http://schemas.microsoft.com/office/powerpoint/2010/main" val="494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91634" y="1818640"/>
            <a:ext cx="6523905" cy="4646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Mass deportation of Central Americans allowed gang numbers to grow rapidly. Most Members of 18th Street are now Central American mainly Salvadoran, Guatemalan, and Honduran.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6. The 18th Street gang became a bitter rival of MS-13, another prominent gang, as both gangs wanted the top spot in Central America. 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2926695" y="2967335"/>
            <a:ext cx="6858000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sz="5400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 </a:t>
            </a:r>
            <a:r>
              <a:rPr lang="en-GB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Gang</a:t>
            </a:r>
            <a:endParaRPr lang="en-GB" sz="5400" dirty="0"/>
          </a:p>
        </p:txBody>
      </p:sp>
      <p:pic>
        <p:nvPicPr>
          <p:cNvPr id="2050" name="Picture 2" descr="http://i.dailymail.co.uk/i/pix/2015/05/01/11/282E4A4900000578-0-image-a-7_14304770899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5604" y="2207498"/>
            <a:ext cx="4476030" cy="343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89788" y="310336"/>
            <a:ext cx="107872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4. In the beginning, they were made up largely of second-generation Hispanics but as they began to battle with more established Hispanic gangs, they began to recruit outside the Hispanic community. </a:t>
            </a:r>
          </a:p>
        </p:txBody>
      </p:sp>
    </p:spTree>
    <p:extLst>
      <p:ext uri="{BB962C8B-B14F-4D97-AF65-F5344CB8AC3E}">
        <p14:creationId xmlns:p14="http://schemas.microsoft.com/office/powerpoint/2010/main" val="356461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5882" y="6805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7. 18th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Street gang members are required to abide by a strict set of rules. Failure to obey the word of a gang leader, or to show proper respect to a fellow gang member, may result in an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18 second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beating, or even execution for more serious offenses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8. 18th Street gang members often identify themselves with the number 18 on their clothing and use the symbols XV3, XVIII, X8, 666, 99 (9+9=18), and 3-dots in their graffiti and tattoos.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938084" y="2967335"/>
            <a:ext cx="6858000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sz="5400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 </a:t>
            </a:r>
            <a:r>
              <a:rPr lang="en-GB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Gang</a:t>
            </a:r>
            <a:endParaRPr lang="en-GB" sz="5400" dirty="0"/>
          </a:p>
        </p:txBody>
      </p:sp>
      <p:pic>
        <p:nvPicPr>
          <p:cNvPr id="3074" name="Picture 2" descr="http://n4mb3rs.com/wp-content/uploads/2016/02/mara_salvatrucha_18_street_a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6213" y="4043681"/>
            <a:ext cx="3866709" cy="257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25882" y="4292144"/>
            <a:ext cx="67403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9. 18th Street colours are blue and black; blue is to represent and to pay tribute to The Mexican Mafia, and black is to represent the original colour for the gang. </a:t>
            </a:r>
          </a:p>
        </p:txBody>
      </p:sp>
    </p:spTree>
    <p:extLst>
      <p:ext uri="{BB962C8B-B14F-4D97-AF65-F5344CB8AC3E}">
        <p14:creationId xmlns:p14="http://schemas.microsoft.com/office/powerpoint/2010/main" val="22763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1924" y="1899792"/>
            <a:ext cx="6761478" cy="6305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allow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other races to join their ranks making the gang Multi-ethnic.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11. In El Salvador it is common for members of the gang to be tattooed on the face with a large "18". In many cases the tattoo covers the entire face.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12. Throughout the region, the gang is known for a strict insistence on loyalty in its ranks, and often kills to punish transgressions.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926695" y="2967335"/>
            <a:ext cx="6858000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</a:t>
            </a:r>
            <a:r>
              <a:rPr lang="en-GB" sz="5400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5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 </a:t>
            </a:r>
            <a:r>
              <a:rPr lang="en-GB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Gang</a:t>
            </a:r>
            <a:endParaRPr lang="en-GB" sz="5400" dirty="0"/>
          </a:p>
        </p:txBody>
      </p:sp>
      <p:pic>
        <p:nvPicPr>
          <p:cNvPr id="4098" name="Picture 2" descr="https://sites.google.com/site/18thstreetgangfall08per6/_/rsrc/1221769447081/Home/18th-street-pictures-1/mara-salvatrucha-gang-in-san-salvad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5600" y="1988122"/>
            <a:ext cx="39052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91924" y="603127"/>
            <a:ext cx="106171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10. The 18th Street gang is occasionally referred to as the Children's Army because of its recruitment of elementary and middle-school aged youth. They also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284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4865" y="174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Mara Salvatrucha (MS-13) Fact-file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4865" y="1436210"/>
            <a:ext cx="10515600" cy="3013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1. The MS-13 was founded in the “barrios” of Los Angeles in the 1980s. The gang was initially made up of refugees from El Salvador living in the Pico Union neighbourhood.</a:t>
            </a:r>
          </a:p>
          <a:p>
            <a:pPr marL="0" indent="0">
              <a:buNone/>
            </a:pPr>
            <a:r>
              <a:rPr lang="en-GB" sz="2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2. The name comes from El Salvador: Marais a Central American term for gang; Salvarefers to El Salvador; Trucha, (which means “trout” in English) is a slang term for “clever” or “sharp.”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019174" y="2982724"/>
            <a:ext cx="6858000" cy="892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Mara Salvatrucha (MS-13</a:t>
            </a: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ctr"/>
            <a:endParaRPr lang="en-GB" sz="1050" b="1" dirty="0"/>
          </a:p>
        </p:txBody>
      </p:sp>
      <p:pic>
        <p:nvPicPr>
          <p:cNvPr id="6146" name="Picture 2" descr="http://darkhorsenews.com/wp-content/uploads/2016/03/ms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4031932"/>
            <a:ext cx="4419600" cy="282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94865" y="3923030"/>
            <a:ext cx="697217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3. MS-13 has spread to other parts of the United States, Canada, Mexico, and Central America.  The majority of the gang is ethnically composed of Central Americans(mostly Salvadorans)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5967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7424" y="629602"/>
            <a:ext cx="5943600" cy="5909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4. They are notorious for their use of violence and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 binding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moral code of allegiance.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5. Entry to the gang is often violent, including a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13 second beating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that can often end in tragedy.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6. Originally, the gang's main purpose was to protect Salvadoran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immigrants from 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other, more established gangs of Los Angeles.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075057" y="2982722"/>
            <a:ext cx="6858000" cy="892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Mara Salvatrucha (MS-13</a:t>
            </a: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ctr"/>
            <a:endParaRPr lang="en-GB" sz="1050" b="1" dirty="0"/>
          </a:p>
        </p:txBody>
      </p:sp>
      <p:pic>
        <p:nvPicPr>
          <p:cNvPr id="5122" name="Picture 2" descr="https://i.ytimg.com/vi/i5g_j_M8YuE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842" y="1472882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71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5798" y="6335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7. The gang is estimated to have 30,000 to 50,000 members and associate members worldwide, 8,000 to 10,000 of whom reside in the United States.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075057" y="2982722"/>
            <a:ext cx="6858000" cy="892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Mara Salvatrucha (MS-13</a:t>
            </a: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ctr"/>
            <a:endParaRPr lang="en-GB" sz="1050" b="1" dirty="0"/>
          </a:p>
        </p:txBody>
      </p:sp>
      <p:pic>
        <p:nvPicPr>
          <p:cNvPr id="7170" name="Picture 2" descr="http://i2.cdn.cnn.com/cnnnext/dam/assets/170302235602-ms-13-orig-exlarge-1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798" y="1697600"/>
            <a:ext cx="4671991" cy="26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35798" y="194178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8. The leaders are known as palabreros, which is translated to mean “those who have the word.” These leaders control what are known as cliques, the cells that operate in specific </a:t>
            </a:r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territories</a:t>
            </a:r>
            <a:endParaRPr lang="en-GB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5798" y="4565291"/>
            <a:ext cx="111562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can control the actions of these cliques from afar. </a:t>
            </a:r>
          </a:p>
          <a:p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9</a:t>
            </a:r>
            <a:r>
              <a:rPr lang="en-GB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Many Mara Salvatrucha members cover themselves in tattoos. Common markings include "MS", "Salvatrucha", the "Devil Horns", the name of their clique, and other symbols.</a:t>
            </a:r>
          </a:p>
        </p:txBody>
      </p:sp>
    </p:spTree>
    <p:extLst>
      <p:ext uri="{BB962C8B-B14F-4D97-AF65-F5344CB8AC3E}">
        <p14:creationId xmlns:p14="http://schemas.microsoft.com/office/powerpoint/2010/main" val="33776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534280" y="870257"/>
            <a:ext cx="5123435" cy="5168286"/>
          </a:xfrm>
          <a:prstGeom prst="ellipse">
            <a:avLst/>
          </a:prstGeom>
          <a:solidFill>
            <a:schemeClr val="tx1">
              <a:alpha val="22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9072" y="2773680"/>
            <a:ext cx="50138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G A N G S  O F 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E L  S A L V A D O R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  </a:t>
            </a:r>
            <a:endParaRPr lang="en-GB" sz="1200" b="1" dirty="0" smtClean="0">
              <a:solidFill>
                <a:prstClr val="white"/>
              </a:solidFill>
              <a:latin typeface="Foco" panose="020B0504050202020203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W E E K 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36968" y="5223682"/>
            <a:ext cx="371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  </a:t>
            </a:r>
            <a:r>
              <a:rPr lang="en-GB" sz="2000" b="1" dirty="0" smtClean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 I N U T E S </a:t>
            </a:r>
            <a:endParaRPr lang="en-GB" sz="2000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 flipH="1">
            <a:off x="7015699" y="5374846"/>
            <a:ext cx="60959" cy="688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flipH="1">
            <a:off x="5109555" y="5389331"/>
            <a:ext cx="60959" cy="688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748" y="177239"/>
            <a:ext cx="1430027" cy="57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9141" y="410048"/>
            <a:ext cx="6253482" cy="620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10. As well as distinguishing themselves by tattoos covering their body and also often the face, they have a unique brand of sign language.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11. One of the most commonly displayed hand signs is the devil's head which forms an 'M' when displayed upside down.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12. The MS-13 is enemies with 18th Street Gang (or Barrio 18), another street gang with an extensive presence in Central America, Mexico and the United States.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075057" y="2982722"/>
            <a:ext cx="6858000" cy="892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Mara Salvatrucha (MS-13</a:t>
            </a: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ctr"/>
            <a:endParaRPr lang="en-GB" sz="1050" b="1" dirty="0"/>
          </a:p>
        </p:txBody>
      </p:sp>
      <p:pic>
        <p:nvPicPr>
          <p:cNvPr id="8194" name="Picture 2" descr="https://media2.s-nbcnews.com/j/newscms/2017_02/1863876/170113-salvador-gangs-0854_b76c23f60a7702804cd19bc8197e12ee.nbcnews-ux-2880-10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040" y="1513513"/>
            <a:ext cx="4907280" cy="318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0360" y="894080"/>
            <a:ext cx="1134364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The Izalco jail</a:t>
            </a:r>
            <a:r>
              <a:rPr lang="en-GB" sz="2400" dirty="0"/>
              <a:t> in south west El </a:t>
            </a:r>
            <a:r>
              <a:rPr lang="en-GB" sz="2400" dirty="0" smtClean="0"/>
              <a:t>Salvador </a:t>
            </a:r>
            <a:r>
              <a:rPr lang="en-GB" sz="2400" dirty="0"/>
              <a:t>is very similar to the Penas Cuidad jail, but this jail is run by the opposing gang, the 18</a:t>
            </a:r>
            <a:r>
              <a:rPr lang="en-GB" sz="2400" baseline="30000" dirty="0"/>
              <a:t>th</a:t>
            </a:r>
            <a:r>
              <a:rPr lang="en-GB" sz="2400" dirty="0"/>
              <a:t> Street.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169162" y="2497283"/>
            <a:ext cx="3439158" cy="22467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Click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/>
              </a:rPr>
              <a:t>here</a:t>
            </a:r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/>
              </a:rPr>
              <a:t> </a:t>
            </a:r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to watch a short (2.39mins) introduction to the Izalco jail (home to 18</a:t>
            </a:r>
            <a:r>
              <a:rPr lang="en-GB" sz="28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</a:t>
            </a:r>
            <a:r>
              <a:rPr lang="en-GB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Street)</a:t>
            </a:r>
            <a:endParaRPr lang="en-GB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6640" y="2497284"/>
            <a:ext cx="328168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Click </a:t>
            </a:r>
            <a:r>
              <a:rPr lang="en-GB" sz="2800" b="1" dirty="0" smtClean="0">
                <a:hlinkClick r:id="rId3"/>
              </a:rPr>
              <a:t>here</a:t>
            </a:r>
            <a:r>
              <a:rPr lang="en-GB" sz="2800" dirty="0" smtClean="0">
                <a:hlinkClick r:id="rId3"/>
              </a:rPr>
              <a:t> </a:t>
            </a:r>
            <a:r>
              <a:rPr lang="en-GB" sz="2800" dirty="0" smtClean="0"/>
              <a:t>to watch a short (3.24mins) introduction to the Penas Ciudad Barrios (home to MS-13)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954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6715" y="1988868"/>
            <a:ext cx="3173329" cy="3173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96613" y="2694237"/>
            <a:ext cx="2573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+mj-lt"/>
              </a:rPr>
              <a:t>Why might the government have allowed the gangs to take over the prisons?</a:t>
            </a:r>
            <a:endParaRPr lang="en-GB" sz="2400" dirty="0">
              <a:latin typeface="+mj-lt"/>
              <a:ea typeface="Cambria Math" panose="02040503050406030204" pitchFamily="18" charset="0"/>
            </a:endParaRPr>
          </a:p>
        </p:txBody>
      </p: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013" y="1909410"/>
            <a:ext cx="3361915" cy="33619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48567" y="2655831"/>
            <a:ext cx="2762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What have you learned about gang loyalty from these two gangs? What are your reactions?</a:t>
            </a:r>
            <a:endParaRPr lang="en-GB" sz="2400" dirty="0"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520" y="731308"/>
            <a:ext cx="11509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j-lt"/>
              </a:rPr>
              <a:t>After watching the short videos and reading the fact-files, discuss the following questions in small groups:</a:t>
            </a:r>
          </a:p>
        </p:txBody>
      </p:sp>
    </p:spTree>
    <p:extLst>
      <p:ext uri="{BB962C8B-B14F-4D97-AF65-F5344CB8AC3E}">
        <p14:creationId xmlns:p14="http://schemas.microsoft.com/office/powerpoint/2010/main" val="141791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20" y="6166559"/>
            <a:ext cx="1430027" cy="57374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534280" y="899133"/>
            <a:ext cx="5123435" cy="5168286"/>
          </a:xfrm>
          <a:prstGeom prst="ellipse">
            <a:avLst/>
          </a:prstGeom>
          <a:solidFill>
            <a:schemeClr val="bg2">
              <a:lumMod val="10000"/>
              <a:alpha val="34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874" y="2752417"/>
            <a:ext cx="50138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prstClr val="white"/>
                </a:solidFill>
              </a:rPr>
              <a:t>G A N G S </a:t>
            </a:r>
          </a:p>
          <a:p>
            <a:pPr algn="ctr"/>
            <a:endParaRPr lang="en-GB" sz="1200" b="1" dirty="0">
              <a:solidFill>
                <a:prstClr val="white"/>
              </a:solidFill>
            </a:endParaRPr>
          </a:p>
          <a:p>
            <a:pPr algn="ctr"/>
            <a:r>
              <a:rPr lang="en-GB" b="1" dirty="0">
                <a:solidFill>
                  <a:srgbClr val="FEE725"/>
                </a:solidFill>
              </a:rPr>
              <a:t>T H I S  S O R T  O F  L E A R N I N G  </a:t>
            </a:r>
          </a:p>
          <a:p>
            <a:pPr algn="ctr"/>
            <a:r>
              <a:rPr lang="en-GB" b="1" dirty="0">
                <a:solidFill>
                  <a:srgbClr val="FEE725"/>
                </a:solidFill>
              </a:rPr>
              <a:t>C A N</a:t>
            </a:r>
            <a:r>
              <a:rPr lang="en-GB" dirty="0">
                <a:solidFill>
                  <a:srgbClr val="FEE725"/>
                </a:solidFill>
              </a:rPr>
              <a:t> ’ </a:t>
            </a:r>
            <a:r>
              <a:rPr lang="en-GB" b="1" dirty="0">
                <a:solidFill>
                  <a:srgbClr val="FEE725"/>
                </a:solidFill>
              </a:rPr>
              <a:t>T  W A I T </a:t>
            </a:r>
          </a:p>
        </p:txBody>
      </p:sp>
    </p:spTree>
    <p:extLst>
      <p:ext uri="{BB962C8B-B14F-4D97-AF65-F5344CB8AC3E}">
        <p14:creationId xmlns:p14="http://schemas.microsoft.com/office/powerpoint/2010/main" val="13063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9" y="292939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In this lesson, students will: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433" y="1750813"/>
            <a:ext cx="99769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Think about and discuss the pressures within society that encourage people to join gangs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Understand how social inequality and political corruption can influence behaviour within particular cultures and countries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Explore and unravel some of the stereotypes that exist within our perceptions of gang members and gang culture</a:t>
            </a:r>
          </a:p>
        </p:txBody>
      </p:sp>
      <p:sp>
        <p:nvSpPr>
          <p:cNvPr id="8" name="Oval 7"/>
          <p:cNvSpPr/>
          <p:nvPr/>
        </p:nvSpPr>
        <p:spPr>
          <a:xfrm>
            <a:off x="370369" y="1618502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</a:rPr>
              <a:t>THINK!</a:t>
            </a:r>
            <a:endParaRPr lang="en-GB" sz="1600" b="1" dirty="0">
              <a:solidFill>
                <a:srgbClr val="FEE725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0369" y="3078706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</a:rPr>
              <a:t>FEEL!</a:t>
            </a:r>
            <a:endParaRPr lang="en-GB" sz="1600" b="1" dirty="0">
              <a:solidFill>
                <a:srgbClr val="FEE725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70369" y="4538910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b="1" dirty="0">
              <a:solidFill>
                <a:srgbClr val="FEE72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541" y="4971927"/>
            <a:ext cx="1096923" cy="33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EE725"/>
                </a:solidFill>
              </a:rPr>
              <a:t>CONNECT!</a:t>
            </a:r>
            <a:endParaRPr lang="en-GB" sz="1600" b="1" dirty="0">
              <a:solidFill>
                <a:srgbClr val="FEE7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2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748" y="177239"/>
            <a:ext cx="1430027" cy="573741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093581" y="2559357"/>
            <a:ext cx="3958720" cy="3930343"/>
          </a:xfrm>
          <a:prstGeom prst="ellipse">
            <a:avLst/>
          </a:prstGeom>
          <a:solidFill>
            <a:schemeClr val="tx1">
              <a:alpha val="30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5593" y="4251960"/>
            <a:ext cx="37548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P R E  L E S S O N </a:t>
            </a:r>
          </a:p>
          <a:p>
            <a:pPr algn="ctr"/>
            <a:r>
              <a:rPr lang="en-GB" sz="2400" b="1" dirty="0">
                <a:solidFill>
                  <a:prstClr val="white"/>
                </a:solidFill>
                <a:latin typeface="Foco" panose="020B0504050202020203" pitchFamily="34" charset="0"/>
              </a:rPr>
              <a:t> </a:t>
            </a:r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R E F L E C T I O N S </a:t>
            </a:r>
            <a:endParaRPr lang="en-GB" sz="1100" b="1" dirty="0" smtClean="0">
              <a:solidFill>
                <a:prstClr val="white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 smtClean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r>
              <a:rPr lang="en-GB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3 </a:t>
            </a:r>
            <a:r>
              <a:rPr lang="en-GB" dirty="0" smtClean="0">
                <a:solidFill>
                  <a:srgbClr val="FEE725"/>
                </a:solidFill>
                <a:latin typeface="Foco" panose="020B0504050202020203" pitchFamily="34" charset="0"/>
              </a:rPr>
              <a:t>– </a:t>
            </a:r>
            <a:r>
              <a:rPr lang="en-GB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5  M I N U T E S </a:t>
            </a:r>
            <a:r>
              <a:rPr lang="en-GB" dirty="0" smtClean="0">
                <a:solidFill>
                  <a:srgbClr val="FEE725"/>
                </a:solidFill>
                <a:latin typeface="Foco" panose="020B0504050202020203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43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32" y="1198880"/>
            <a:ext cx="10889510" cy="4988243"/>
          </a:xfrm>
        </p:spPr>
        <p:txBody>
          <a:bodyPr>
            <a:normAutofit/>
          </a:bodyPr>
          <a:lstStyle/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ntroduce the following REFLECTIVE QUESTIONS for students to consider during the lesson (maybe write them up or read them aloud and ask students to think about their own responses):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15628" y="3160116"/>
            <a:ext cx="10662918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“gang loyalty” and what </a:t>
            </a:r>
            <a:r>
              <a:rPr lang="en-GB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you think it means?</a:t>
            </a:r>
            <a:endParaRPr lang="en-GB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 a gang’s behaviour influence a societal change? </a:t>
            </a:r>
            <a:endParaRPr lang="en-GB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links are there between gang violence and </a:t>
            </a:r>
            <a:r>
              <a:rPr lang="en-GB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societal dysfunction</a:t>
            </a:r>
            <a:r>
              <a:rPr lang="en-GB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748" y="177239"/>
            <a:ext cx="1430027" cy="573741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093581" y="2559357"/>
            <a:ext cx="3958720" cy="3930343"/>
          </a:xfrm>
          <a:prstGeom prst="ellipse">
            <a:avLst/>
          </a:prstGeom>
          <a:solidFill>
            <a:schemeClr val="tx1">
              <a:alpha val="30000"/>
            </a:schemeClr>
          </a:solidFill>
          <a:ln w="171450">
            <a:solidFill>
              <a:srgbClr val="FEE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5536" y="4089400"/>
            <a:ext cx="37548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R I V A L R I E S</a:t>
            </a:r>
          </a:p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B E H I N D  B A R S</a:t>
            </a:r>
            <a:endParaRPr lang="en-GB" sz="1100" b="1" dirty="0" smtClean="0">
              <a:solidFill>
                <a:prstClr val="white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 smtClean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endParaRPr lang="en-GB" b="1" dirty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r>
              <a:rPr lang="en-GB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2 5  M I N U T E S </a:t>
            </a:r>
            <a:r>
              <a:rPr lang="en-GB" dirty="0" smtClean="0">
                <a:solidFill>
                  <a:srgbClr val="FEE725"/>
                </a:solidFill>
                <a:latin typeface="Foco" panose="020B0504050202020203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430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91693" y="995680"/>
            <a:ext cx="110086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j-lt"/>
              </a:rPr>
              <a:t>Watch the short documentary (23 minutes) made by </a:t>
            </a:r>
            <a:r>
              <a:rPr lang="en-GB" sz="2400" u="sng" dirty="0">
                <a:latin typeface="+mj-lt"/>
                <a:hlinkClick r:id="rId2"/>
              </a:rPr>
              <a:t>Adam </a:t>
            </a:r>
            <a:r>
              <a:rPr lang="en-GB" sz="2400" u="sng" dirty="0" smtClean="0">
                <a:latin typeface="+mj-lt"/>
                <a:hlinkClick r:id="rId2"/>
              </a:rPr>
              <a:t>Hinton</a:t>
            </a:r>
            <a:r>
              <a:rPr lang="en-GB" sz="2400" u="sng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looking at the </a:t>
            </a:r>
            <a:r>
              <a:rPr lang="en-GB" sz="2400" dirty="0">
                <a:latin typeface="+mj-lt"/>
              </a:rPr>
              <a:t>Mara Salvarucha gang in El Salvador </a:t>
            </a:r>
            <a:r>
              <a:rPr lang="en-GB" sz="2400" dirty="0" smtClean="0">
                <a:latin typeface="+mj-lt"/>
              </a:rPr>
              <a:t>entitled:</a:t>
            </a:r>
          </a:p>
          <a:p>
            <a:endParaRPr lang="en-GB" sz="2400" dirty="0">
              <a:latin typeface="+mj-lt"/>
            </a:endParaRPr>
          </a:p>
          <a:p>
            <a:r>
              <a:rPr lang="en-GB" sz="4000" b="1" u="sng" dirty="0">
                <a:latin typeface="+mj-lt"/>
                <a:hlinkClick r:id="rId3"/>
              </a:rPr>
              <a:t>MS-13</a:t>
            </a:r>
            <a:r>
              <a:rPr lang="en-GB" sz="4000" b="1" dirty="0">
                <a:latin typeface="+mj-lt"/>
              </a:rPr>
              <a:t> </a:t>
            </a:r>
            <a:endParaRPr lang="en-GB" sz="4000" b="1" dirty="0" smtClean="0">
              <a:latin typeface="+mj-lt"/>
            </a:endParaRPr>
          </a:p>
          <a:p>
            <a:r>
              <a:rPr lang="en-GB" sz="1600" b="1" dirty="0" smtClean="0">
                <a:latin typeface="+mj-lt"/>
              </a:rPr>
              <a:t>Click </a:t>
            </a:r>
            <a:r>
              <a:rPr lang="en-GB" sz="1600" b="1" dirty="0">
                <a:latin typeface="+mj-lt"/>
              </a:rPr>
              <a:t>on the </a:t>
            </a:r>
            <a:r>
              <a:rPr lang="en-GB" sz="1600" b="1" dirty="0" smtClean="0">
                <a:latin typeface="+mj-lt"/>
              </a:rPr>
              <a:t>link above or copy and paste this hyperlink: </a:t>
            </a:r>
          </a:p>
          <a:p>
            <a:r>
              <a:rPr lang="en-GB" sz="1600" b="1" dirty="0">
                <a:latin typeface="+mj-lt"/>
              </a:rPr>
              <a:t>https://vimeo.com/137759704</a:t>
            </a:r>
            <a:r>
              <a:rPr lang="en-GB" sz="1600" b="1" dirty="0" smtClean="0">
                <a:latin typeface="+mj-lt"/>
              </a:rPr>
              <a:t>)</a:t>
            </a:r>
            <a:endParaRPr lang="en-GB" sz="1600" dirty="0">
              <a:latin typeface="+mj-lt"/>
            </a:endParaRPr>
          </a:p>
          <a:p>
            <a:endParaRPr lang="en-GB" sz="20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</p:txBody>
      </p:sp>
      <p:pic>
        <p:nvPicPr>
          <p:cNvPr id="10" name="Picture 9" descr="https://static-secure.guim.co.uk/sys-images/Guardian/Pix/pictures/2015/9/4/1441367890249/a5dbdd47-42a6-46ee-826c-260b8cfe1d66-2060x1236.jpe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9721" y="2191283"/>
            <a:ext cx="5100319" cy="336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53721" y="351885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Please note that this video contains footage </a:t>
            </a:r>
          </a:p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that some may find disturbing, including the </a:t>
            </a:r>
          </a:p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funeral of a gang member and the dead </a:t>
            </a:r>
          </a:p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body of a young baby. It also contains footage of gang members </a:t>
            </a:r>
            <a:r>
              <a:rPr lang="en-GB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smoking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marijuana and brandishing guns.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2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056" y="995680"/>
            <a:ext cx="6044184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02609" y="2097729"/>
            <a:ext cx="47884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Allow students a few minutes to respond to the film with people sitting near to them.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dirty="0">
              <a:solidFill>
                <a:prstClr val="black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After sharing their initial responses, ask them to </a:t>
            </a:r>
            <a:r>
              <a:rPr lang="en-GB" altLang="en-US" sz="2400" dirty="0" smtClean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think about the </a:t>
            </a:r>
            <a:r>
              <a:rPr lang="en-GB" altLang="en-US" sz="2400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following questions:</a:t>
            </a:r>
            <a:endParaRPr lang="en-GB" altLang="en-US" sz="4000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13" name="Picture 12" descr="https://static-secure.guim.co.uk/sys-images/Guardian/Pix/pictures/2015/9/4/1441367890249/a5dbdd47-42a6-46ee-826c-260b8cfe1d66-2060x1236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442" y="1946019"/>
            <a:ext cx="5100319" cy="3362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496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469" y="976722"/>
            <a:ext cx="3173329" cy="3173329"/>
          </a:xfrm>
        </p:spPr>
      </p:pic>
      <p:sp>
        <p:nvSpPr>
          <p:cNvPr id="9" name="TextBox 8"/>
          <p:cNvSpPr txBox="1"/>
          <p:nvPr/>
        </p:nvSpPr>
        <p:spPr>
          <a:xfrm>
            <a:off x="957367" y="1778556"/>
            <a:ext cx="2573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What did you learn within the film about gang culture in El Salvador?</a:t>
            </a: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939" y="1778556"/>
            <a:ext cx="3173329" cy="3173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88837" y="2580390"/>
            <a:ext cx="2573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What did you learn within the film about society in El Salvador?</a:t>
            </a:r>
          </a:p>
        </p:txBody>
      </p: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1237" y="2741960"/>
            <a:ext cx="3361915" cy="33619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65442" y="3638087"/>
            <a:ext cx="2762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What did you find most surprising or shocking within the film? Why</a:t>
            </a:r>
            <a:endParaRPr lang="en-GB" sz="2400" dirty="0">
              <a:latin typeface="+mj-lt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1461</Words>
  <Application>Microsoft Office PowerPoint</Application>
  <PresentationFormat>Widescreen</PresentationFormat>
  <Paragraphs>133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Century Gothic</vt:lpstr>
      <vt:lpstr>Foco</vt:lpstr>
      <vt:lpstr>Tahoma</vt:lpstr>
      <vt:lpstr>Times New Roman</vt:lpstr>
      <vt:lpstr>Office Theme</vt:lpstr>
      <vt:lpstr>2_Office Theme</vt:lpstr>
      <vt:lpstr>PowerPoint Presentation</vt:lpstr>
      <vt:lpstr>PowerPoint Presentation</vt:lpstr>
      <vt:lpstr>In this lesson, students will: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18th Street Fact-file</vt:lpstr>
      <vt:lpstr>PowerPoint Presentation</vt:lpstr>
      <vt:lpstr>PowerPoint Presentation</vt:lpstr>
      <vt:lpstr>PowerPoint Presentation</vt:lpstr>
      <vt:lpstr>Mara Salvatrucha (MS-13) Fact-file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Musson</dc:creator>
  <cp:lastModifiedBy>Rachel Musson</cp:lastModifiedBy>
  <cp:revision>204</cp:revision>
  <dcterms:created xsi:type="dcterms:W3CDTF">2016-10-17T21:56:29Z</dcterms:created>
  <dcterms:modified xsi:type="dcterms:W3CDTF">2018-05-01T11:52:03Z</dcterms:modified>
  <cp:contentStatus/>
</cp:coreProperties>
</file>