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 id="2147483710" r:id="rId2"/>
  </p:sldMasterIdLst>
  <p:notesMasterIdLst>
    <p:notesMasterId r:id="rId40"/>
  </p:notesMasterIdLst>
  <p:handoutMasterIdLst>
    <p:handoutMasterId r:id="rId41"/>
  </p:handoutMasterIdLst>
  <p:sldIdLst>
    <p:sldId id="383" r:id="rId3"/>
    <p:sldId id="384" r:id="rId4"/>
    <p:sldId id="385" r:id="rId5"/>
    <p:sldId id="386" r:id="rId6"/>
    <p:sldId id="387" r:id="rId7"/>
    <p:sldId id="388" r:id="rId8"/>
    <p:sldId id="286" r:id="rId9"/>
    <p:sldId id="389" r:id="rId10"/>
    <p:sldId id="302" r:id="rId11"/>
    <p:sldId id="393" r:id="rId12"/>
    <p:sldId id="433" r:id="rId13"/>
    <p:sldId id="434" r:id="rId14"/>
    <p:sldId id="348" r:id="rId15"/>
    <p:sldId id="395" r:id="rId16"/>
    <p:sldId id="354" r:id="rId17"/>
    <p:sldId id="371" r:id="rId18"/>
    <p:sldId id="375" r:id="rId19"/>
    <p:sldId id="370" r:id="rId20"/>
    <p:sldId id="372" r:id="rId21"/>
    <p:sldId id="355" r:id="rId22"/>
    <p:sldId id="356" r:id="rId23"/>
    <p:sldId id="357" r:id="rId24"/>
    <p:sldId id="358" r:id="rId25"/>
    <p:sldId id="359" r:id="rId26"/>
    <p:sldId id="360" r:id="rId27"/>
    <p:sldId id="361" r:id="rId28"/>
    <p:sldId id="435" r:id="rId29"/>
    <p:sldId id="397" r:id="rId30"/>
    <p:sldId id="432" r:id="rId31"/>
    <p:sldId id="369" r:id="rId32"/>
    <p:sldId id="377" r:id="rId33"/>
    <p:sldId id="378" r:id="rId34"/>
    <p:sldId id="379" r:id="rId35"/>
    <p:sldId id="380" r:id="rId36"/>
    <p:sldId id="381" r:id="rId37"/>
    <p:sldId id="364" r:id="rId38"/>
    <p:sldId id="3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23C2"/>
    <a:srgbClr val="0069D2"/>
    <a:srgbClr val="FF0000"/>
    <a:srgbClr val="B482DA"/>
    <a:srgbClr val="3F8892"/>
    <a:srgbClr val="C412C0"/>
    <a:srgbClr val="CBCBCB"/>
    <a:srgbClr val="A7DDE1"/>
    <a:srgbClr val="F9F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8" autoAdjust="0"/>
    <p:restoredTop sz="94660"/>
  </p:normalViewPr>
  <p:slideViewPr>
    <p:cSldViewPr snapToGrid="0">
      <p:cViewPr varScale="1">
        <p:scale>
          <a:sx n="67" d="100"/>
          <a:sy n="67" d="100"/>
        </p:scale>
        <p:origin x="392" y="48"/>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04/09/2018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04/09/2018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14329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0800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solidFill>
                  <a:prstClr val="black"/>
                </a:solidFill>
              </a:rPr>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836185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198650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471324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289198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35372F">
                  <a:tint val="75000"/>
                </a:srgbClr>
              </a:solidFill>
            </a:endParaRPr>
          </a:p>
        </p:txBody>
      </p:sp>
    </p:spTree>
    <p:extLst>
      <p:ext uri="{BB962C8B-B14F-4D97-AF65-F5344CB8AC3E}">
        <p14:creationId xmlns:p14="http://schemas.microsoft.com/office/powerpoint/2010/main" val="31222141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04/09/2018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711028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04/09/2018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8006506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04/09/2018</a:t>
            </a:fld>
            <a:endParaRPr lang="en-GB" dirty="0">
              <a:solidFill>
                <a:srgbClr val="35372F"/>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8414423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04/09/2018</a:t>
            </a:fld>
            <a:endParaRPr lang="en-GB" dirty="0">
              <a:solidFill>
                <a:srgbClr val="35372F"/>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011107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04/09/2018</a:t>
            </a:fld>
            <a:endParaRPr lang="en-GB" dirty="0">
              <a:solidFill>
                <a:srgbClr val="35372F"/>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7948729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04/09/2018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471514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2128178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04/09/2018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7279887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04/09/2018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7282455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04/09/2018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8804388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04/09/2018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979310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04/09/2018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427795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04/09/2018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642428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04/09/2018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238411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solidFill>
                  <a:srgbClr val="35372F"/>
                </a:solidFill>
              </a:rPr>
              <a:pPr/>
              <a:t>04/09/2018</a:t>
            </a:fld>
            <a:endParaRPr lang="en-GB" dirty="0">
              <a:solidFill>
                <a:srgbClr val="35372F"/>
              </a:solidFill>
            </a:endParaRP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333617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solidFill>
                  <a:srgbClr val="35372F"/>
                </a:solidFill>
              </a:rPr>
              <a:pPr/>
              <a:t>04/09/2018</a:t>
            </a:fld>
            <a:endParaRPr lang="en-GB" dirty="0">
              <a:solidFill>
                <a:srgbClr val="35372F"/>
              </a:solidFill>
            </a:endParaRPr>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844652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smtClean="0">
                <a:solidFill>
                  <a:srgbClr val="35372F"/>
                </a:solidFill>
              </a:rPr>
              <a:pPr/>
              <a:t>04/09/2018</a:t>
            </a:fld>
            <a:endParaRPr lang="en-GB" dirty="0">
              <a:solidFill>
                <a:srgbClr val="35372F"/>
              </a:solidFill>
            </a:endParaRPr>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96601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642312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smtClean="0">
                <a:solidFill>
                  <a:srgbClr val="35372F"/>
                </a:solidFill>
              </a:rPr>
              <a:pPr/>
              <a:t>04/09/2018</a:t>
            </a:fld>
            <a:endParaRPr lang="en-GB" dirty="0">
              <a:solidFill>
                <a:srgbClr val="35372F"/>
              </a:solidFill>
            </a:endParaRPr>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974665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04/09/2018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137669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04/09/2018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9825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04/09/2018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0048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04/09/2018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1063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04/09/2018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59826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04/09/2018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602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472342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93284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996508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917401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395879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04/09/2018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54475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9730"/>
            <a:ext cx="11349908"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28625" y="1825625"/>
            <a:ext cx="11349908"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266372"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CLOTHES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8421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9730"/>
            <a:ext cx="11267189"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28625" y="1825625"/>
            <a:ext cx="11267189"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921936"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GLOBAL CULTURES</a:t>
            </a:r>
            <a:endParaRPr lang="en-US" sz="1200" b="1" dirty="0">
              <a:solidFill>
                <a:srgbClr val="252823"/>
              </a:solidFill>
            </a:endParaRPr>
          </a:p>
        </p:txBody>
      </p:sp>
      <p:cxnSp>
        <p:nvCxnSpPr>
          <p:cNvPr id="11" name="Straight Connector 10"/>
          <p:cNvCxnSpPr/>
          <p:nvPr userDrawn="1"/>
        </p:nvCxnSpPr>
        <p:spPr>
          <a:xfrm>
            <a:off x="428625" y="34410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472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fpiUBMZZtY" TargetMode="External"/><Relationship Id="rId2" Type="http://schemas.openxmlformats.org/officeDocument/2006/relationships/hyperlink" Target="https://www.thestar.co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heguardian.com/world/2008/jun/22/india.humanrigh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heguardian.com/theobserver/she-said/2014/apr/19/who-made-your-clothes-its-time-we-knew-and-cared" TargetMode="External"/><Relationship Id="rId2" Type="http://schemas.openxmlformats.org/officeDocument/2006/relationships/hyperlink" Target="https://www.walkfreefoundation.org/" TargetMode="External"/><Relationship Id="rId1" Type="http://schemas.openxmlformats.org/officeDocument/2006/relationships/slideLayout" Target="../slideLayouts/slideLayout2.xml"/><Relationship Id="rId5" Type="http://schemas.openxmlformats.org/officeDocument/2006/relationships/hyperlink" Target="https://www.walkfree.org/modern-slavery-facts/" TargetMode="External"/><Relationship Id="rId4" Type="http://schemas.openxmlformats.org/officeDocument/2006/relationships/hyperlink" Target="http://www.fastcoexist.com/3023113/a-glimpse-into-the-global-forces-that-create-a-simple-t-shir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fashionunited.uk/news/fashion/slave-to-fashion-to-eradicate-modern-slavery-in-the-fashion-industry/2016050420287" TargetMode="External"/><Relationship Id="rId2" Type="http://schemas.openxmlformats.org/officeDocument/2006/relationships/hyperlink" Target="http://fashionrevolution.org" TargetMode="External"/><Relationship Id="rId1" Type="http://schemas.openxmlformats.org/officeDocument/2006/relationships/slideLayout" Target="../slideLayouts/slideLayout2.xml"/><Relationship Id="rId6" Type="http://schemas.openxmlformats.org/officeDocument/2006/relationships/hyperlink" Target="http://www.worldbrand.co.nz/blogs/world-blog/116276229-fashion-revolution-week-2016" TargetMode="External"/><Relationship Id="rId5" Type="http://schemas.openxmlformats.org/officeDocument/2006/relationships/hyperlink" Target="https://www.youtube.com/watch?v=M5uYCWVfuPQ" TargetMode="External"/><Relationship Id="rId4" Type="http://schemas.openxmlformats.org/officeDocument/2006/relationships/hyperlink" Target="https://www.youtube.com/watch?v=voVgTkTUKFc"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ruecostmovie.com/"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youtu.be/OaGp5_Sfbs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filmsforaction.org/watch/the-true-cost-201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818" y="181547"/>
            <a:ext cx="1430027" cy="573741"/>
          </a:xfrm>
          <a:prstGeom prst="rect">
            <a:avLst/>
          </a:prstGeom>
        </p:spPr>
      </p:pic>
      <p:sp>
        <p:nvSpPr>
          <p:cNvPr id="9" name="Oval 8"/>
          <p:cNvSpPr/>
          <p:nvPr/>
        </p:nvSpPr>
        <p:spPr>
          <a:xfrm>
            <a:off x="6917560" y="144937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6919242" y="3356965"/>
            <a:ext cx="5121753" cy="1200329"/>
          </a:xfrm>
          <a:prstGeom prst="rect">
            <a:avLst/>
          </a:prstGeom>
          <a:noFill/>
        </p:spPr>
        <p:txBody>
          <a:bodyPr wrap="square" rtlCol="0">
            <a:spAutoFit/>
          </a:bodyPr>
          <a:lstStyle/>
          <a:p>
            <a:pPr algn="ctr"/>
            <a:r>
              <a:rPr lang="en-GB" sz="4800" b="1" dirty="0" smtClean="0">
                <a:solidFill>
                  <a:prstClr val="white"/>
                </a:solidFill>
              </a:rPr>
              <a:t>C L O T H E S</a:t>
            </a:r>
            <a:endParaRPr lang="en-GB" sz="2400" b="1" dirty="0" smtClean="0">
              <a:solidFill>
                <a:prstClr val="white"/>
              </a:solidFill>
            </a:endParaRPr>
          </a:p>
          <a:p>
            <a:pPr algn="ctr"/>
            <a:r>
              <a:rPr lang="en-GB" sz="2400" b="1" dirty="0" smtClean="0">
                <a:solidFill>
                  <a:srgbClr val="FEE725"/>
                </a:solidFill>
              </a:rPr>
              <a:t>ENVIRONMENTAL ENGAGEMENT</a:t>
            </a:r>
          </a:p>
        </p:txBody>
      </p:sp>
      <p:sp>
        <p:nvSpPr>
          <p:cNvPr id="11" name="TextBox 10"/>
          <p:cNvSpPr txBox="1"/>
          <p:nvPr/>
        </p:nvSpPr>
        <p:spPr>
          <a:xfrm>
            <a:off x="7609618" y="4871898"/>
            <a:ext cx="3718051" cy="830997"/>
          </a:xfrm>
          <a:prstGeom prst="rect">
            <a:avLst/>
          </a:prstGeom>
          <a:noFill/>
        </p:spPr>
        <p:txBody>
          <a:bodyPr wrap="square" rtlCol="0">
            <a:spAutoFit/>
          </a:bodyPr>
          <a:lstStyle/>
          <a:p>
            <a:pPr algn="ctr"/>
            <a:r>
              <a:rPr lang="en-GB" sz="2400" b="1" dirty="0" smtClean="0">
                <a:solidFill>
                  <a:prstClr val="white"/>
                </a:solidFill>
                <a:ea typeface="Times New Roman" panose="02020603050405020304" pitchFamily="18" charset="0"/>
                <a:cs typeface="Times New Roman" panose="02020603050405020304" pitchFamily="18" charset="0"/>
              </a:rPr>
              <a:t>Y11-13</a:t>
            </a:r>
          </a:p>
          <a:p>
            <a:pPr algn="ctr"/>
            <a:r>
              <a:rPr lang="en-GB" sz="2400" b="1" dirty="0" smtClean="0">
                <a:solidFill>
                  <a:prstClr val="white"/>
                </a:solidFill>
                <a:ea typeface="Times New Roman" panose="02020603050405020304" pitchFamily="18" charset="0"/>
                <a:cs typeface="Times New Roman" panose="02020603050405020304" pitchFamily="18" charset="0"/>
              </a:rPr>
              <a:t>15-18 </a:t>
            </a:r>
            <a:r>
              <a:rPr lang="en-GB" sz="2400" b="1" dirty="0">
                <a:solidFill>
                  <a:prstClr val="white"/>
                </a:solidFill>
                <a:ea typeface="Times New Roman" panose="02020603050405020304" pitchFamily="18" charset="0"/>
                <a:cs typeface="Times New Roman" panose="02020603050405020304" pitchFamily="18" charset="0"/>
              </a:rPr>
              <a:t>years</a:t>
            </a:r>
            <a:endParaRPr lang="en-GB" sz="24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2054945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88509"/>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S L A V E S  T O </a:t>
            </a:r>
          </a:p>
          <a:p>
            <a:pPr algn="ctr"/>
            <a:r>
              <a:rPr lang="en-GB" sz="2400" b="1" dirty="0" smtClean="0">
                <a:solidFill>
                  <a:prstClr val="white"/>
                </a:solidFill>
                <a:latin typeface="Foco" panose="020B0504050202020203" pitchFamily="34" charset="0"/>
              </a:rPr>
              <a:t> F A S H I O N</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35942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b="1"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496824" y="1311577"/>
            <a:ext cx="10567416" cy="2646878"/>
          </a:xfrm>
          <a:prstGeom prst="rect">
            <a:avLst/>
          </a:prstGeom>
        </p:spPr>
        <p:txBody>
          <a:bodyPr wrap="square">
            <a:spAutoFit/>
          </a:bodyPr>
          <a:lstStyle/>
          <a:p>
            <a:r>
              <a:rPr lang="en-GB" sz="2400" dirty="0">
                <a:solidFill>
                  <a:prstClr val="black"/>
                </a:solidFill>
                <a:latin typeface="Calibri Light" panose="020F0302020204030204"/>
              </a:rPr>
              <a:t>Watch this short film (2.15mins) made by news organisation </a:t>
            </a:r>
            <a:r>
              <a:rPr lang="en-GB" sz="2400" u="sng" dirty="0">
                <a:solidFill>
                  <a:prstClr val="black"/>
                </a:solidFill>
                <a:latin typeface="Calibri Light" panose="020F0302020204030204"/>
                <a:hlinkClick r:id="rId2"/>
              </a:rPr>
              <a:t>Toronto Star</a:t>
            </a:r>
            <a:r>
              <a:rPr lang="en-GB" sz="2400" dirty="0">
                <a:solidFill>
                  <a:prstClr val="black"/>
                </a:solidFill>
                <a:latin typeface="Calibri Light" panose="020F0302020204030204"/>
              </a:rPr>
              <a:t> entitled:</a:t>
            </a:r>
          </a:p>
          <a:p>
            <a:r>
              <a:rPr lang="en-GB" sz="4000" b="1" u="sng" dirty="0" smtClean="0">
                <a:solidFill>
                  <a:prstClr val="black"/>
                </a:solidFill>
                <a:latin typeface="Calibri Light" panose="020F0302020204030204"/>
                <a:hlinkClick r:id="rId3"/>
              </a:rPr>
              <a:t>Factory </a:t>
            </a:r>
            <a:r>
              <a:rPr lang="en-GB" sz="4000" b="1" u="sng" dirty="0">
                <a:solidFill>
                  <a:prstClr val="black"/>
                </a:solidFill>
                <a:latin typeface="Calibri Light" panose="020F0302020204030204"/>
                <a:hlinkClick r:id="rId3"/>
              </a:rPr>
              <a:t>Kids</a:t>
            </a:r>
            <a:endParaRPr lang="en-GB" sz="4000" b="1" dirty="0">
              <a:solidFill>
                <a:prstClr val="black"/>
              </a:solidFill>
              <a:latin typeface="Calibri Light" panose="020F0302020204030204"/>
              <a:cs typeface="Times New Roman" panose="02020603050405020304" pitchFamily="18" charset="0"/>
            </a:endParaRPr>
          </a:p>
          <a:p>
            <a:endParaRPr lang="en-GB" sz="1600" b="1" dirty="0" smtClean="0">
              <a:solidFill>
                <a:prstClr val="black"/>
              </a:solidFill>
              <a:latin typeface="Calibri Light" panose="020F0302020204030204"/>
            </a:endParaRPr>
          </a:p>
          <a:p>
            <a:r>
              <a:rPr lang="en-GB" sz="1400" b="1" dirty="0">
                <a:solidFill>
                  <a:prstClr val="black"/>
                </a:solidFill>
                <a:latin typeface="Calibri Light" panose="020F0302020204030204"/>
              </a:rPr>
              <a:t>(click on the hyperlink above)</a:t>
            </a:r>
          </a:p>
          <a:p>
            <a:endParaRPr lang="en-GB" sz="2400" dirty="0" smtClean="0">
              <a:solidFill>
                <a:prstClr val="black"/>
              </a:solidFill>
              <a:latin typeface="Calibri Light" panose="020F0302020204030204"/>
            </a:endParaRPr>
          </a:p>
          <a:p>
            <a:endParaRPr lang="en-GB" sz="2400" dirty="0">
              <a:solidFill>
                <a:prstClr val="black"/>
              </a:solidFill>
              <a:latin typeface="Calibri Light" panose="020F0302020204030204"/>
            </a:endParaRPr>
          </a:p>
          <a:p>
            <a:endParaRPr lang="en-GB" sz="2400" dirty="0">
              <a:solidFill>
                <a:prstClr val="black"/>
              </a:solidFill>
              <a:latin typeface="Calibri Light" panose="020F0302020204030204"/>
            </a:endParaRPr>
          </a:p>
        </p:txBody>
      </p:sp>
      <p:pic>
        <p:nvPicPr>
          <p:cNvPr id="9" name="Picture 8" descr="https://i.ytimg.com/vi/afpiUBMZZtY/maxresdefault.jpg"/>
          <p:cNvPicPr/>
          <p:nvPr/>
        </p:nvPicPr>
        <p:blipFill rotWithShape="1">
          <a:blip r:embed="rId4" cstate="email">
            <a:extLst>
              <a:ext uri="{28A0092B-C50C-407E-A947-70E740481C1C}">
                <a14:useLocalDpi xmlns:a14="http://schemas.microsoft.com/office/drawing/2010/main"/>
              </a:ext>
            </a:extLst>
          </a:blip>
          <a:srcRect/>
          <a:stretch/>
        </p:blipFill>
        <p:spPr bwMode="auto">
          <a:xfrm>
            <a:off x="6407404" y="2444098"/>
            <a:ext cx="4814570" cy="2776538"/>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496823" y="2635016"/>
            <a:ext cx="5457409" cy="3046988"/>
          </a:xfrm>
          <a:prstGeom prst="rect">
            <a:avLst/>
          </a:prstGeom>
        </p:spPr>
        <p:txBody>
          <a:bodyPr wrap="square">
            <a:spAutoFit/>
          </a:bodyPr>
          <a:lstStyle/>
          <a:p>
            <a:endParaRPr lang="en-GB" sz="2400" dirty="0" smtClean="0">
              <a:solidFill>
                <a:prstClr val="black"/>
              </a:solidFill>
              <a:latin typeface="Calibri Light" panose="020F0302020204030204"/>
            </a:endParaRPr>
          </a:p>
          <a:p>
            <a:r>
              <a:rPr lang="en-GB" sz="2400" dirty="0" smtClean="0">
                <a:solidFill>
                  <a:prstClr val="black"/>
                </a:solidFill>
                <a:latin typeface="Calibri Light" panose="020F0302020204030204"/>
              </a:rPr>
              <a:t>Allow </a:t>
            </a:r>
            <a:r>
              <a:rPr lang="en-GB" sz="2400" dirty="0">
                <a:solidFill>
                  <a:prstClr val="black"/>
                </a:solidFill>
                <a:latin typeface="Calibri Light" panose="020F0302020204030204"/>
              </a:rPr>
              <a:t>students a few minutes to respond to the </a:t>
            </a:r>
            <a:r>
              <a:rPr lang="en-GB" sz="2400" dirty="0" smtClean="0">
                <a:solidFill>
                  <a:prstClr val="black"/>
                </a:solidFill>
                <a:latin typeface="Calibri Light" panose="020F0302020204030204"/>
              </a:rPr>
              <a:t>film </a:t>
            </a:r>
            <a:r>
              <a:rPr lang="en-GB" sz="2400" dirty="0">
                <a:solidFill>
                  <a:prstClr val="black"/>
                </a:solidFill>
                <a:latin typeface="Calibri Light" panose="020F0302020204030204"/>
              </a:rPr>
              <a:t>with people sitting near to them</a:t>
            </a:r>
            <a:r>
              <a:rPr lang="en-GB" sz="2400" dirty="0" smtClean="0">
                <a:solidFill>
                  <a:prstClr val="black"/>
                </a:solidFill>
                <a:latin typeface="Calibri Light" panose="020F0302020204030204"/>
              </a:rPr>
              <a:t>.</a:t>
            </a:r>
          </a:p>
          <a:p>
            <a:endParaRPr lang="en-GB" sz="2400" dirty="0" smtClean="0">
              <a:solidFill>
                <a:prstClr val="black"/>
              </a:solidFill>
              <a:latin typeface="Calibri Light" panose="020F0302020204030204"/>
            </a:endParaRPr>
          </a:p>
          <a:p>
            <a:r>
              <a:rPr lang="en-GB" sz="2400" dirty="0" smtClean="0">
                <a:solidFill>
                  <a:prstClr val="black"/>
                </a:solidFill>
                <a:latin typeface="Calibri Light" panose="020F0302020204030204"/>
              </a:rPr>
              <a:t>After </a:t>
            </a:r>
            <a:r>
              <a:rPr lang="en-GB" sz="2400" dirty="0">
                <a:solidFill>
                  <a:prstClr val="black"/>
                </a:solidFill>
                <a:latin typeface="Calibri Light" panose="020F0302020204030204"/>
              </a:rPr>
              <a:t>sharing their initial responses, ask them to </a:t>
            </a:r>
            <a:r>
              <a:rPr lang="en-GB" sz="2400" dirty="0" smtClean="0">
                <a:solidFill>
                  <a:prstClr val="black"/>
                </a:solidFill>
                <a:latin typeface="Calibri Light" panose="020F0302020204030204"/>
              </a:rPr>
              <a:t>consider </a:t>
            </a:r>
            <a:r>
              <a:rPr lang="en-GB" sz="2400" dirty="0">
                <a:solidFill>
                  <a:prstClr val="black"/>
                </a:solidFill>
                <a:latin typeface="Calibri Light" panose="020F0302020204030204"/>
              </a:rPr>
              <a:t>the </a:t>
            </a:r>
            <a:r>
              <a:rPr lang="en-GB" sz="2400" dirty="0" smtClean="0">
                <a:solidFill>
                  <a:prstClr val="black"/>
                </a:solidFill>
                <a:latin typeface="Calibri Light" panose="020F0302020204030204"/>
              </a:rPr>
              <a:t>following questions:</a:t>
            </a:r>
            <a:endParaRPr lang="en-GB" sz="2400" dirty="0">
              <a:solidFill>
                <a:prstClr val="black"/>
              </a:solidFill>
              <a:latin typeface="Calibri Light" panose="020F0302020204030204"/>
            </a:endParaRPr>
          </a:p>
          <a:p>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42280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3003" y="1679944"/>
            <a:ext cx="3349704" cy="3349704"/>
          </a:xfrm>
          <a:prstGeom prst="rect">
            <a:avLst/>
          </a:prstGeom>
        </p:spPr>
      </p:pic>
      <p:sp>
        <p:nvSpPr>
          <p:cNvPr id="5" name="TextBox 4"/>
          <p:cNvSpPr txBox="1"/>
          <p:nvPr/>
        </p:nvSpPr>
        <p:spPr>
          <a:xfrm>
            <a:off x="3222283" y="2385300"/>
            <a:ext cx="2371143" cy="1938992"/>
          </a:xfrm>
          <a:prstGeom prst="rect">
            <a:avLst/>
          </a:prstGeom>
          <a:noFill/>
        </p:spPr>
        <p:txBody>
          <a:bodyPr wrap="square" rtlCol="0">
            <a:spAutoFit/>
          </a:bodyPr>
          <a:lstStyle/>
          <a:p>
            <a:pPr algn="ctr"/>
            <a:r>
              <a:rPr lang="en-GB" sz="2400" dirty="0">
                <a:solidFill>
                  <a:prstClr val="black"/>
                </a:solidFill>
                <a:latin typeface="Calibri Light" panose="020F0302020204030204"/>
              </a:rPr>
              <a:t>What </a:t>
            </a:r>
            <a:r>
              <a:rPr lang="en-GB" sz="2400" dirty="0" smtClean="0">
                <a:solidFill>
                  <a:prstClr val="black"/>
                </a:solidFill>
                <a:latin typeface="Calibri Light" panose="020F0302020204030204"/>
              </a:rPr>
              <a:t>problems need </a:t>
            </a:r>
            <a:r>
              <a:rPr lang="en-GB" sz="2400" dirty="0">
                <a:solidFill>
                  <a:prstClr val="black"/>
                </a:solidFill>
                <a:latin typeface="Calibri Light" panose="020F0302020204030204"/>
              </a:rPr>
              <a:t>to be addressed along the chain do you think?</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3395" y="1679944"/>
            <a:ext cx="3349704" cy="3349704"/>
          </a:xfrm>
          <a:prstGeom prst="rect">
            <a:avLst/>
          </a:prstGeom>
        </p:spPr>
      </p:pic>
      <p:sp>
        <p:nvSpPr>
          <p:cNvPr id="7" name="TextBox 6"/>
          <p:cNvSpPr txBox="1"/>
          <p:nvPr/>
        </p:nvSpPr>
        <p:spPr>
          <a:xfrm>
            <a:off x="6702675" y="2385300"/>
            <a:ext cx="2371143" cy="1569660"/>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What responsibilities do you have as a consumer? </a:t>
            </a:r>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28328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10313"/>
            <a:ext cx="4114800" cy="365125"/>
          </a:xfrm>
          <a:prstGeom prst="rect">
            <a:avLst/>
          </a:prstGeom>
        </p:spPr>
        <p:txBody>
          <a:bodyPr/>
          <a:lstStyle/>
          <a:p>
            <a:endParaRPr lang="en-GB" dirty="0"/>
          </a:p>
        </p:txBody>
      </p:sp>
      <p:pic>
        <p:nvPicPr>
          <p:cNvPr id="5" name="Picture 4" descr="http://gdb.rferl.org/C476E8BB-6DA5-40EB-94DD-C40D835D80C4_mw1024_s_n.png"/>
          <p:cNvPicPr/>
          <p:nvPr/>
        </p:nvPicPr>
        <p:blipFill rotWithShape="1">
          <a:blip r:embed="rId2" cstate="email">
            <a:extLst>
              <a:ext uri="{28A0092B-C50C-407E-A947-70E740481C1C}">
                <a14:useLocalDpi xmlns:a14="http://schemas.microsoft.com/office/drawing/2010/main"/>
              </a:ext>
            </a:extLst>
          </a:blip>
          <a:srcRect/>
          <a:stretch/>
        </p:blipFill>
        <p:spPr bwMode="auto">
          <a:xfrm>
            <a:off x="1945758" y="0"/>
            <a:ext cx="7878726"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3896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1675" y="1175253"/>
            <a:ext cx="3314956" cy="4351338"/>
          </a:xfrm>
        </p:spPr>
        <p:txBody>
          <a:bodyPr>
            <a:normAutofit/>
          </a:bodyPr>
          <a:lstStyle/>
          <a:p>
            <a:pPr marL="0" indent="0">
              <a:buNone/>
            </a:pPr>
            <a:r>
              <a:rPr lang="en-GB" sz="2400" dirty="0" smtClean="0">
                <a:latin typeface="+mj-lt"/>
              </a:rPr>
              <a:t>Look closely </a:t>
            </a:r>
            <a:r>
              <a:rPr lang="en-GB" sz="2400" dirty="0">
                <a:latin typeface="+mj-lt"/>
              </a:rPr>
              <a:t>at the table </a:t>
            </a:r>
            <a:r>
              <a:rPr lang="en-GB" sz="2400" dirty="0" smtClean="0">
                <a:latin typeface="+mj-lt"/>
              </a:rPr>
              <a:t>which </a:t>
            </a:r>
            <a:r>
              <a:rPr lang="en-GB" sz="2400" dirty="0">
                <a:latin typeface="+mj-lt"/>
              </a:rPr>
              <a:t>outlines the estimate number of people living in slavery in the world</a:t>
            </a:r>
            <a:r>
              <a:rPr lang="en-GB" sz="2400" dirty="0" smtClean="0">
                <a:latin typeface="+mj-lt"/>
              </a:rPr>
              <a:t>.</a:t>
            </a:r>
            <a:endParaRPr lang="en-GB" sz="2400" dirty="0">
              <a:latin typeface="+mj-lt"/>
            </a:endParaRPr>
          </a:p>
        </p:txBody>
      </p:sp>
      <p:sp>
        <p:nvSpPr>
          <p:cNvPr id="4" name="Footer Placeholder 3"/>
          <p:cNvSpPr>
            <a:spLocks noGrp="1"/>
          </p:cNvSpPr>
          <p:nvPr>
            <p:ph type="ftr" sz="quarter" idx="4294967295"/>
          </p:nvPr>
        </p:nvSpPr>
        <p:spPr>
          <a:xfrm>
            <a:off x="0" y="6310313"/>
            <a:ext cx="4114800" cy="365125"/>
          </a:xfrm>
          <a:prstGeom prst="rect">
            <a:avLst/>
          </a:prstGeom>
        </p:spPr>
        <p:txBody>
          <a:bodyPr/>
          <a:lstStyle/>
          <a:p>
            <a:endParaRPr lang="en-GB" dirty="0"/>
          </a:p>
        </p:txBody>
      </p:sp>
      <p:pic>
        <p:nvPicPr>
          <p:cNvPr id="5" name="Picture 4" descr="http://gdb.rferl.org/C476E8BB-6DA5-40EB-94DD-C40D835D80C4_mw1024_s_n.png"/>
          <p:cNvPicPr/>
          <p:nvPr/>
        </p:nvPicPr>
        <p:blipFill rotWithShape="1">
          <a:blip r:embed="rId2" cstate="email">
            <a:extLst>
              <a:ext uri="{28A0092B-C50C-407E-A947-70E740481C1C}">
                <a14:useLocalDpi xmlns:a14="http://schemas.microsoft.com/office/drawing/2010/main"/>
              </a:ext>
            </a:extLst>
          </a:blip>
          <a:srcRect l="1350" t="24961"/>
          <a:stretch/>
        </p:blipFill>
        <p:spPr bwMode="auto">
          <a:xfrm>
            <a:off x="416420" y="777843"/>
            <a:ext cx="7772400" cy="5146158"/>
          </a:xfrm>
          <a:prstGeom prst="rect">
            <a:avLst/>
          </a:prstGeom>
          <a:noFill/>
          <a:ln>
            <a:noFill/>
          </a:ln>
          <a:extLst>
            <a:ext uri="{53640926-AAD7-44D8-BBD7-CCE9431645EC}">
              <a14:shadowObscured xmlns:a14="http://schemas.microsoft.com/office/drawing/2010/main"/>
            </a:ext>
          </a:extLst>
        </p:spPr>
      </p:pic>
      <p:pic>
        <p:nvPicPr>
          <p:cNvPr id="7"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6881" y="3179135"/>
            <a:ext cx="3019646" cy="3019646"/>
          </a:xfrm>
          <a:prstGeom prst="rect">
            <a:avLst/>
          </a:prstGeom>
        </p:spPr>
      </p:pic>
      <p:sp>
        <p:nvSpPr>
          <p:cNvPr id="8" name="TextBox 7"/>
          <p:cNvSpPr txBox="1"/>
          <p:nvPr/>
        </p:nvSpPr>
        <p:spPr>
          <a:xfrm>
            <a:off x="8913762" y="3874361"/>
            <a:ext cx="2475434" cy="1569660"/>
          </a:xfrm>
          <a:prstGeom prst="rect">
            <a:avLst/>
          </a:prstGeom>
          <a:noFill/>
        </p:spPr>
        <p:txBody>
          <a:bodyPr wrap="square" rtlCol="0">
            <a:spAutoFit/>
          </a:bodyPr>
          <a:lstStyle/>
          <a:p>
            <a:pPr algn="ctr"/>
            <a:r>
              <a:rPr lang="en-GB" sz="2400" dirty="0" smtClean="0">
                <a:latin typeface="+mj-lt"/>
              </a:rPr>
              <a:t>What </a:t>
            </a:r>
            <a:r>
              <a:rPr lang="en-GB" sz="2400" dirty="0">
                <a:latin typeface="+mj-lt"/>
              </a:rPr>
              <a:t>surprises you the most about these statistics?</a:t>
            </a:r>
          </a:p>
        </p:txBody>
      </p:sp>
    </p:spTree>
    <p:extLst>
      <p:ext uri="{BB962C8B-B14F-4D97-AF65-F5344CB8AC3E}">
        <p14:creationId xmlns:p14="http://schemas.microsoft.com/office/powerpoint/2010/main" val="22588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4" descr="http://cdn.images.express.co.uk/img/dynamic/1/590x/Untitled-1-484768.jpg"/>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541295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771" y="1203832"/>
            <a:ext cx="11227981" cy="4931153"/>
          </a:xfrm>
        </p:spPr>
        <p:txBody>
          <a:bodyPr>
            <a:normAutofit/>
          </a:bodyPr>
          <a:lstStyle/>
          <a:p>
            <a:pPr marL="0" indent="0">
              <a:buNone/>
            </a:pPr>
            <a:r>
              <a:rPr lang="en-GB" sz="2400" dirty="0" smtClean="0">
                <a:latin typeface="+mj-lt"/>
              </a:rPr>
              <a:t>This is a picture of a </a:t>
            </a:r>
            <a:r>
              <a:rPr lang="en-GB" sz="2400" dirty="0">
                <a:latin typeface="+mj-lt"/>
              </a:rPr>
              <a:t>label that was found inside a garment purchased in Primark two years ago containing a “cry for help” message from a garment </a:t>
            </a:r>
            <a:r>
              <a:rPr lang="en-GB" sz="2400" dirty="0" smtClean="0">
                <a:latin typeface="+mj-lt"/>
              </a:rPr>
              <a:t>worker in the factory where the t-shirt was made.</a:t>
            </a:r>
          </a:p>
          <a:p>
            <a:pPr marL="0" indent="0">
              <a:buNone/>
            </a:pPr>
            <a:endParaRPr lang="en-GB" sz="2400" dirty="0" smtClean="0">
              <a:latin typeface="+mj-lt"/>
            </a:endParaRPr>
          </a:p>
          <a:p>
            <a:pPr marL="0" indent="0" fontAlgn="base">
              <a:buNone/>
            </a:pPr>
            <a:r>
              <a:rPr lang="en-GB" sz="2400" dirty="0" smtClean="0">
                <a:latin typeface="+mj-lt"/>
              </a:rPr>
              <a:t>Look again at the picture, and also at the image on the next slide of a </a:t>
            </a:r>
            <a:r>
              <a:rPr lang="en-GB" sz="2400" dirty="0">
                <a:latin typeface="+mj-lt"/>
              </a:rPr>
              <a:t>note, hidden inside a pair of trousers alleging slave labour conditions in a Chinese prison</a:t>
            </a:r>
            <a:r>
              <a:rPr lang="en-GB" sz="2400" dirty="0" smtClean="0">
                <a:latin typeface="+mj-lt"/>
              </a:rPr>
              <a:t>. </a:t>
            </a:r>
          </a:p>
          <a:p>
            <a:pPr marL="0" indent="0" fontAlgn="base">
              <a:buNone/>
            </a:pPr>
            <a:r>
              <a:rPr lang="en-GB" sz="2400" dirty="0" smtClean="0">
                <a:latin typeface="+mj-lt"/>
              </a:rPr>
              <a:t>It was found wrapped </a:t>
            </a:r>
            <a:r>
              <a:rPr lang="en-GB" sz="2400" dirty="0">
                <a:latin typeface="+mj-lt"/>
              </a:rPr>
              <a:t>in a prison identity card, </a:t>
            </a:r>
            <a:r>
              <a:rPr lang="en-GB" sz="2400" dirty="0" smtClean="0">
                <a:latin typeface="+mj-lt"/>
              </a:rPr>
              <a:t>and claimed </a:t>
            </a:r>
            <a:r>
              <a:rPr lang="en-GB" sz="2400" dirty="0">
                <a:latin typeface="+mj-lt"/>
              </a:rPr>
              <a:t>inmates were forced to work 15 hours a day making clothes</a:t>
            </a:r>
            <a:r>
              <a:rPr lang="en-GB" sz="2400" dirty="0" smtClean="0">
                <a:latin typeface="+mj-lt"/>
              </a:rPr>
              <a:t>.</a:t>
            </a:r>
            <a:endParaRPr lang="en-GB" sz="2400" dirty="0">
              <a:latin typeface="+mj-lt"/>
            </a:endParaRPr>
          </a:p>
          <a:p>
            <a:pPr marL="0" indent="0">
              <a:buNone/>
            </a:pPr>
            <a:endParaRPr lang="en-GB" sz="2400"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0413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 name="Picture 4" descr="http://cdn.images.express.co.uk/img/dynamic/1/590x/Untitled-1-484768.jpg"/>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646487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1026" name="Picture 2" descr="The customer said she found the SoS note inside a pair of trousers bought in Primark's Belfast sto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769924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98556" y="2090172"/>
            <a:ext cx="4224528" cy="3046988"/>
          </a:xfrm>
          <a:prstGeom prst="rect">
            <a:avLst/>
          </a:prstGeom>
        </p:spPr>
        <p:txBody>
          <a:bodyPr wrap="square">
            <a:spAutoFit/>
          </a:bodyPr>
          <a:lstStyle/>
          <a:p>
            <a:pPr fontAlgn="base"/>
            <a:r>
              <a:rPr lang="en-GB" sz="2400" dirty="0" smtClean="0">
                <a:latin typeface="+mj-lt"/>
              </a:rPr>
              <a:t>This note was found inside a pair of trousers in Belfast. </a:t>
            </a:r>
            <a:br>
              <a:rPr lang="en-GB" sz="2400" dirty="0" smtClean="0">
                <a:latin typeface="+mj-lt"/>
              </a:rPr>
            </a:br>
            <a:endParaRPr lang="en-GB" sz="2400" dirty="0" smtClean="0">
              <a:latin typeface="+mj-lt"/>
            </a:endParaRPr>
          </a:p>
          <a:p>
            <a:pPr fontAlgn="base"/>
            <a:r>
              <a:rPr lang="en-GB" sz="2400" dirty="0" smtClean="0">
                <a:latin typeface="+mj-lt"/>
              </a:rPr>
              <a:t>The </a:t>
            </a:r>
            <a:r>
              <a:rPr lang="en-GB" sz="2400" dirty="0">
                <a:latin typeface="+mj-lt"/>
              </a:rPr>
              <a:t>writer of the note claimed inmates were forced to work "like oxen" and were given food that would be considered unfit for animals.</a:t>
            </a:r>
          </a:p>
        </p:txBody>
      </p:sp>
    </p:spTree>
    <p:extLst>
      <p:ext uri="{BB962C8B-B14F-4D97-AF65-F5344CB8AC3E}">
        <p14:creationId xmlns:p14="http://schemas.microsoft.com/office/powerpoint/2010/main" val="20193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dirty="0" smtClean="0">
                <a:latin typeface="+mj-lt"/>
              </a:rPr>
              <a:t>Think about these images </a:t>
            </a:r>
            <a:r>
              <a:rPr lang="en-GB" sz="2400" dirty="0">
                <a:latin typeface="+mj-lt"/>
              </a:rPr>
              <a:t>and </a:t>
            </a:r>
            <a:r>
              <a:rPr lang="en-GB" sz="2400" dirty="0" smtClean="0">
                <a:latin typeface="+mj-lt"/>
              </a:rPr>
              <a:t>now read </a:t>
            </a:r>
            <a:r>
              <a:rPr lang="en-GB" sz="2400" dirty="0">
                <a:latin typeface="+mj-lt"/>
              </a:rPr>
              <a:t>the short </a:t>
            </a:r>
            <a:r>
              <a:rPr lang="en-GB" sz="2400" dirty="0" smtClean="0">
                <a:latin typeface="+mj-lt"/>
              </a:rPr>
              <a:t>article printed on the following slides entitled </a:t>
            </a:r>
            <a:r>
              <a:rPr lang="en-GB" sz="2400" b="1" dirty="0">
                <a:latin typeface="+mj-lt"/>
              </a:rPr>
              <a:t>The Hidden Face of Primark </a:t>
            </a:r>
            <a:r>
              <a:rPr lang="en-GB" sz="2400" b="1" dirty="0" smtClean="0">
                <a:latin typeface="+mj-lt"/>
              </a:rPr>
              <a:t>Fashion,</a:t>
            </a:r>
            <a:r>
              <a:rPr lang="en-GB" sz="2400" dirty="0" smtClean="0">
                <a:latin typeface="+mj-lt"/>
              </a:rPr>
              <a:t> </a:t>
            </a:r>
            <a:r>
              <a:rPr lang="en-GB" sz="2400" dirty="0">
                <a:latin typeface="+mj-lt"/>
              </a:rPr>
              <a:t>exploring some of the issues uncovered in Primark </a:t>
            </a:r>
            <a:r>
              <a:rPr lang="en-GB" sz="2400" dirty="0" smtClean="0">
                <a:latin typeface="+mj-lt"/>
              </a:rPr>
              <a:t>stores.</a:t>
            </a:r>
          </a:p>
          <a:p>
            <a:pPr marL="0" indent="0">
              <a:buNone/>
            </a:pPr>
            <a:endParaRPr lang="en-GB" sz="2400" dirty="0">
              <a:latin typeface="+mj-lt"/>
            </a:endParaRPr>
          </a:p>
          <a:p>
            <a:pPr marL="0" indent="0">
              <a:buNone/>
            </a:pPr>
            <a:r>
              <a:rPr lang="en-GB" sz="2400" dirty="0" smtClean="0">
                <a:latin typeface="+mj-lt"/>
              </a:rPr>
              <a:t>After reading, ask students </a:t>
            </a:r>
            <a:r>
              <a:rPr lang="en-GB" sz="2400" dirty="0">
                <a:latin typeface="+mj-lt"/>
              </a:rPr>
              <a:t>to share their responses:</a:t>
            </a:r>
          </a:p>
          <a:p>
            <a:pPr marL="0" indent="0">
              <a:buNone/>
            </a:pPr>
            <a:endParaRPr lang="en-GB" sz="2400"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183870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Oval 5"/>
          <p:cNvSpPr/>
          <p:nvPr/>
        </p:nvSpPr>
        <p:spPr>
          <a:xfrm>
            <a:off x="3456497" y="949605"/>
            <a:ext cx="5158688" cy="5205423"/>
          </a:xfrm>
          <a:prstGeom prst="ellipse">
            <a:avLst/>
          </a:prstGeom>
          <a:solidFill>
            <a:schemeClr val="tx1">
              <a:alpha val="65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456497" y="3001319"/>
            <a:ext cx="5158688" cy="1077218"/>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S L A V E S  T O  F A S H I O N </a:t>
            </a:r>
          </a:p>
          <a:p>
            <a:pPr algn="ct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2 </a:t>
            </a:r>
          </a:p>
        </p:txBody>
      </p:sp>
      <p:sp>
        <p:nvSpPr>
          <p:cNvPr id="9" name="TextBox 8"/>
          <p:cNvSpPr txBox="1"/>
          <p:nvPr/>
        </p:nvSpPr>
        <p:spPr>
          <a:xfrm>
            <a:off x="4194438" y="5330007"/>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3 0  </a:t>
            </a:r>
            <a:r>
              <a:rPr lang="en-GB" sz="2000" b="1" dirty="0" smtClean="0">
                <a:solidFill>
                  <a:prstClr val="white"/>
                </a:solidFill>
                <a:ea typeface="Times New Roman" panose="02020603050405020304" pitchFamily="18" charset="0"/>
                <a:cs typeface="Times New Roman" panose="02020603050405020304" pitchFamily="18" charset="0"/>
              </a:rPr>
              <a:t>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6973169" y="548117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067025" y="549565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972510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52640"/>
            <a:ext cx="10515600" cy="1325563"/>
          </a:xfrm>
        </p:spPr>
        <p:txBody>
          <a:bodyPr>
            <a:normAutofit/>
          </a:bodyPr>
          <a:lstStyle/>
          <a:p>
            <a:r>
              <a:rPr lang="en-GB" sz="4000" b="1" dirty="0"/>
              <a:t>The hidden face of Primark fashion</a:t>
            </a:r>
            <a:br>
              <a:rPr lang="en-GB" sz="4000" b="1" dirty="0"/>
            </a:br>
            <a:r>
              <a:rPr lang="en-GB" sz="1800" b="1" dirty="0"/>
              <a:t>Dan McDougall in Tamil Nadu, India Sunday 22 June </a:t>
            </a:r>
            <a:r>
              <a:rPr lang="en-GB" sz="1800" b="1" dirty="0" smtClean="0"/>
              <a:t>2008</a:t>
            </a:r>
            <a:endParaRPr lang="en-GB" sz="1800" b="1" dirty="0"/>
          </a:p>
        </p:txBody>
      </p:sp>
      <p:sp>
        <p:nvSpPr>
          <p:cNvPr id="2" name="Content Placeholder 1"/>
          <p:cNvSpPr>
            <a:spLocks noGrp="1"/>
          </p:cNvSpPr>
          <p:nvPr>
            <p:ph idx="1"/>
          </p:nvPr>
        </p:nvSpPr>
        <p:spPr>
          <a:xfrm>
            <a:off x="333375" y="2244724"/>
            <a:ext cx="7839077" cy="4351338"/>
          </a:xfrm>
        </p:spPr>
        <p:txBody>
          <a:bodyPr/>
          <a:lstStyle/>
          <a:p>
            <a:pPr marL="0" indent="0">
              <a:buNone/>
            </a:pPr>
            <a:r>
              <a:rPr lang="en-GB" sz="2400" dirty="0">
                <a:latin typeface="+mj-lt"/>
              </a:rPr>
              <a:t>The huge fashion store Primark sacked three of its suppliers last week after an investigation for the BBC's Panorama and The Observer uncovered children labouring in Indian refugee camps to produce some of its cheapest garments. Here we reveal the brutal reality of a supply chain that sees children as young as 11 sewing T-shirts which cost shoppers just a few pounds to buy on high streets across Britain. </a:t>
            </a:r>
          </a:p>
        </p:txBody>
      </p:sp>
      <p:sp>
        <p:nvSpPr>
          <p:cNvPr id="4" name="Footer Placeholder 3"/>
          <p:cNvSpPr>
            <a:spLocks noGrp="1"/>
          </p:cNvSpPr>
          <p:nvPr>
            <p:ph type="ftr" sz="quarter" idx="4294967295"/>
          </p:nvPr>
        </p:nvSpPr>
        <p:spPr>
          <a:xfrm>
            <a:off x="66675" y="6413500"/>
            <a:ext cx="4114800" cy="365125"/>
          </a:xfrm>
          <a:prstGeom prst="rect">
            <a:avLst/>
          </a:prstGeom>
        </p:spPr>
        <p:txBody>
          <a:bodyPr/>
          <a:lstStyle/>
          <a:p>
            <a:endParaRPr lang="en-GB" sz="1600" dirty="0">
              <a:latin typeface="+mj-lt"/>
            </a:endParaRPr>
          </a:p>
        </p:txBody>
      </p:sp>
      <p:pic>
        <p:nvPicPr>
          <p:cNvPr id="1026" name="Picture 2" descr="https://c1.staticflickr.com/1/127/406205194_a09d7d9bd1_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0077" y="1620774"/>
            <a:ext cx="3813762" cy="508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807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923544"/>
            <a:ext cx="10915652" cy="5934456"/>
          </a:xfrm>
        </p:spPr>
        <p:txBody>
          <a:bodyPr>
            <a:normAutofit/>
          </a:bodyPr>
          <a:lstStyle/>
          <a:p>
            <a:pPr marL="0" indent="0">
              <a:buNone/>
            </a:pPr>
            <a:r>
              <a:rPr lang="en-GB" sz="2400" dirty="0">
                <a:latin typeface="+mj-lt"/>
              </a:rPr>
              <a:t>When Primark was launched, its flagship store in London's Oxford Street was besieged by stampeding bargain-hunters and sold more than a million garments in its first 10 days. The opening drew a bigger crowd than that managed by Topshop's much-hyped launch of its Kate Moss collection, which featured the supermodel herself moodily posing in its windows. Fashion bible Vogue gave a Primark jacket high-end credibility. </a:t>
            </a:r>
          </a:p>
          <a:p>
            <a:pPr marL="0" indent="0">
              <a:buNone/>
            </a:pPr>
            <a:r>
              <a:rPr lang="en-GB" sz="2400" dirty="0">
                <a:latin typeface="+mj-lt"/>
              </a:rPr>
              <a:t>Last week, in an announcement that effectively pre-empted publication by The Observer of this investigation, Primark announced it had sacked three of its clothing suppliers in India after being told by the BBC's Panorama programme of evidence that it was subcontracting labour to child workers. The investigation found that in the refugee camps of southern India young children had been working long hours in foul conditions to sew the designs that will see, at current growth rates, Primark eclipse Marks &amp; Spencer as Britain's biggest mass-market fashion retailer by 2009, taking £1 of every £10 spent on clothing in the UK. </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8660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5" y="810323"/>
            <a:ext cx="10915652" cy="5546027"/>
          </a:xfrm>
        </p:spPr>
        <p:txBody>
          <a:bodyPr>
            <a:normAutofit/>
          </a:bodyPr>
          <a:lstStyle/>
          <a:p>
            <a:pPr marL="0" indent="0">
              <a:buNone/>
            </a:pPr>
            <a:r>
              <a:rPr lang="en-GB" sz="2400" dirty="0">
                <a:latin typeface="+mj-lt"/>
              </a:rPr>
              <a:t>Other major retailers are scrambling to follow the cheap, fast and fashionable concept - for good reason. Worth an estimated £5bn, the Primark chain now has 4.8 million </a:t>
            </a:r>
            <a:r>
              <a:rPr lang="en-GB" sz="2400" dirty="0" smtClean="0">
                <a:latin typeface="+mj-lt"/>
              </a:rPr>
              <a:t>sq. </a:t>
            </a:r>
            <a:r>
              <a:rPr lang="en-GB" sz="2400" dirty="0">
                <a:latin typeface="+mj-lt"/>
              </a:rPr>
              <a:t>feet of retail space across 177 stores in three countries, employing 25,000 people. But as this child labour scandal shows, the Irish conglomerate, which sells one in every 10 items of clothing bought in Britain today, had little control over part of its supply chain. Campaigners are now demanding that the UK government acts to force companies to be responsible for the welfare of workers all the way down their tangled supply chains</a:t>
            </a:r>
            <a:r>
              <a:rPr lang="en-GB" sz="2400" dirty="0" smtClean="0">
                <a:latin typeface="+mj-lt"/>
              </a:rPr>
              <a:t>.</a:t>
            </a:r>
          </a:p>
          <a:p>
            <a:pPr marL="0" indent="0">
              <a:buNone/>
            </a:pPr>
            <a:r>
              <a:rPr lang="en-GB" sz="2400" dirty="0">
                <a:latin typeface="+mj-lt"/>
              </a:rPr>
              <a:t>Primark sacked the three suppliers before being hit by a wave of negative publicity inevitably coming its way from the documentary. The firm, owned by Associated British Foods, said it had made the statement to fulfil a responsibility to shareholders, not - as cynics suggested - to lessen the shock of an international exposé. The retailer said that, as soon as it was alerted to the practices over a month ago by The Observer and the BBC it cancelled new orders with the factories concerned and withdrew thousands of garments from its stores. </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418179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39813"/>
            <a:ext cx="7952294" cy="5546027"/>
          </a:xfrm>
        </p:spPr>
        <p:txBody>
          <a:bodyPr>
            <a:normAutofit/>
          </a:bodyPr>
          <a:lstStyle/>
          <a:p>
            <a:pPr marL="0" indent="0">
              <a:buNone/>
            </a:pPr>
            <a:r>
              <a:rPr lang="en-GB" sz="2400" dirty="0">
                <a:latin typeface="+mj-lt"/>
              </a:rPr>
              <a:t>The speed at which Primark acted may mean that its standing in the high street remains secure, its reputation repaired before many of its customers will have even noticed it was tarnished. But at the other end of the world nothing has changed for those tiny links in the chain of supply that is meeting the British appetitive for cheaper and cheaper clothing: children like Mantheesh, who works for one of the sacked suppliers. </a:t>
            </a:r>
            <a:endParaRPr lang="en-GB" sz="2400" dirty="0" smtClean="0">
              <a:latin typeface="+mj-lt"/>
            </a:endParaRPr>
          </a:p>
          <a:p>
            <a:pPr marL="0" indent="0">
              <a:buNone/>
            </a:pPr>
            <a:r>
              <a:rPr lang="en-GB" sz="2400" dirty="0" smtClean="0">
                <a:latin typeface="+mj-lt"/>
              </a:rPr>
              <a:t>At </a:t>
            </a:r>
            <a:r>
              <a:rPr lang="en-GB" sz="2400" dirty="0">
                <a:latin typeface="+mj-lt"/>
              </a:rPr>
              <a:t>11 her life is already an extraordinary story of survival. An orphan, this Tamil refugee had fled the bombings of Sri Lanka only to find herself abandoned by an opportunistic trafficker on a sandbank 10 miles off land. Exhausted and dehydrated, in the middle of the treacherous Palik Strait, the channel between India and Sri Lanka, she was rescued by fishermen just as the tide was closing over her.</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2052" name="Picture 4" descr="https://c1.staticflickr.com/3/2527/4152773084_56038bab43_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42844" y="1007881"/>
            <a:ext cx="3239908" cy="485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30936"/>
            <a:ext cx="11544300" cy="6025896"/>
          </a:xfrm>
        </p:spPr>
        <p:txBody>
          <a:bodyPr>
            <a:normAutofit/>
          </a:bodyPr>
          <a:lstStyle/>
          <a:p>
            <a:pPr marL="0" indent="0">
              <a:buNone/>
            </a:pPr>
            <a:r>
              <a:rPr lang="en-GB" sz="2400" dirty="0">
                <a:latin typeface="+mj-lt"/>
              </a:rPr>
              <a:t>Mantheesh ended up at India's Mandapam transit camp, a fenced-off series of dilapidated, one-storey cement blocks, 12 miles from the flat Arichalmunai beachfront, the first port of call for Sri Lankan refugees brought in by smugglers. She traced the path of thousands of her fellow refugees, moving north to the camps of the major textile industry region of Tamil Nadu where menial jobs are available to those desperate enough to take them. Mantheesh went to Bhavanisagar camp, 60km from Tirapur. Within months she was absorbed into India's burgeoning economy, hand sewing from dawn to dusk for a businessman who had shrewdly recruited hundreds of refugees on the cheap to make garments destined for half a dozen European firms, including Primark. </a:t>
            </a:r>
          </a:p>
          <a:p>
            <a:pPr marL="0" indent="0">
              <a:buNone/>
            </a:pPr>
            <a:r>
              <a:rPr lang="en-GB" sz="2400" dirty="0">
                <a:latin typeface="+mj-lt"/>
              </a:rPr>
              <a:t>Working for The Observer over the past three years, I have helped expose several of the world's major retailers: Otto-Heine, the largest online fashion retailer in Europe; Esprit, the world's fifth largest clothing store; and Gap Inc, one of the most iconic modern brands, all for employing children. Each firm, without its knowledge, had used Indian contractors with scant regard for the consequences of subcontracting.</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6835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675894"/>
            <a:ext cx="11435336" cy="5546027"/>
          </a:xfrm>
        </p:spPr>
        <p:txBody>
          <a:bodyPr>
            <a:normAutofit/>
          </a:bodyPr>
          <a:lstStyle/>
          <a:p>
            <a:pPr marL="0" indent="0">
              <a:buNone/>
            </a:pPr>
            <a:r>
              <a:rPr lang="en-GB" sz="2400" dirty="0">
                <a:latin typeface="+mj-lt"/>
              </a:rPr>
              <a:t>Carrying out an Observer investigation into child labour last year, I was badly beaten for being found inside a sweatshop in the lawless Haryana state border area of northern </a:t>
            </a:r>
            <a:r>
              <a:rPr lang="en-GB" sz="2400" dirty="0" smtClean="0">
                <a:latin typeface="+mj-lt"/>
              </a:rPr>
              <a:t>India</a:t>
            </a:r>
            <a:r>
              <a:rPr lang="en-GB" sz="2400" dirty="0">
                <a:latin typeface="+mj-lt"/>
              </a:rPr>
              <a:t>. An angry mob chased me through the ancient alleyways, a no man's land for foreigners and police. They smashed photographic equipment and threatened to kill my translator, who had his eardrum perforated in the attack. </a:t>
            </a:r>
          </a:p>
        </p:txBody>
      </p:sp>
      <p:sp>
        <p:nvSpPr>
          <p:cNvPr id="4" name="Footer Placeholder 3"/>
          <p:cNvSpPr>
            <a:spLocks noGrp="1"/>
          </p:cNvSpPr>
          <p:nvPr>
            <p:ph type="ftr" sz="quarter" idx="4294967295"/>
          </p:nvPr>
        </p:nvSpPr>
        <p:spPr>
          <a:xfrm>
            <a:off x="-195750" y="6565900"/>
            <a:ext cx="4348650" cy="365125"/>
          </a:xfrm>
          <a:prstGeom prst="rect">
            <a:avLst/>
          </a:prstGeom>
        </p:spPr>
        <p:txBody>
          <a:bodyPr/>
          <a:lstStyle/>
          <a:p>
            <a:endParaRPr lang="en-GB" dirty="0">
              <a:latin typeface="+mj-lt"/>
            </a:endParaRPr>
          </a:p>
        </p:txBody>
      </p:sp>
      <p:pic>
        <p:nvPicPr>
          <p:cNvPr id="3074" name="Picture 2" descr="https://upload.wikimedia.org/wikipedia/commons/5/51/PRIMARK_store_Boston_Massachusetts_091720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6854" y="2543061"/>
            <a:ext cx="5426266" cy="3850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5750" y="2777385"/>
            <a:ext cx="6442444" cy="2677656"/>
          </a:xfrm>
          <a:prstGeom prst="rect">
            <a:avLst/>
          </a:prstGeom>
        </p:spPr>
        <p:txBody>
          <a:bodyPr wrap="square">
            <a:spAutoFit/>
          </a:bodyPr>
          <a:lstStyle/>
          <a:p>
            <a:r>
              <a:rPr lang="en-GB" sz="2400" dirty="0">
                <a:latin typeface="+mj-lt"/>
              </a:rPr>
              <a:t>According to Bhuwan Ribhu, lawyer with the Global March Against Child Labour, which has had activists murdered by sweatshop gangsters, the fight to expose child labour is increasingly dangerous for both journalists and activists. This, he claims, is one of the key reasons many big names in fashion escape international exposure.</a:t>
            </a:r>
          </a:p>
        </p:txBody>
      </p:sp>
    </p:spTree>
    <p:extLst>
      <p:ext uri="{BB962C8B-B14F-4D97-AF65-F5344CB8AC3E}">
        <p14:creationId xmlns:p14="http://schemas.microsoft.com/office/powerpoint/2010/main" val="29913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740664"/>
            <a:ext cx="11010902" cy="5546027"/>
          </a:xfrm>
        </p:spPr>
        <p:txBody>
          <a:bodyPr>
            <a:normAutofit/>
          </a:bodyPr>
          <a:lstStyle/>
          <a:p>
            <a:pPr marL="0" indent="0">
              <a:buNone/>
            </a:pPr>
            <a:r>
              <a:rPr lang="en-GB" sz="2400" dirty="0">
                <a:latin typeface="+mj-lt"/>
              </a:rPr>
              <a:t>'What consumers need to understand is it is an impossible task to track down all of these terrible sweatshops and factories employing children, particularly in the garment industry when you need little more than a basement or an attic crammed with children to make a healthy profit. The police have to rely on rare tip-offs because it is difficult to track down child workers. Even before the search parties get to the factories the owners are tipped off and many of the children are cleared out,' he said</a:t>
            </a:r>
            <a:r>
              <a:rPr lang="en-GB" sz="2400" dirty="0" smtClean="0">
                <a:latin typeface="+mj-lt"/>
              </a:rPr>
              <a:t>.</a:t>
            </a:r>
          </a:p>
          <a:p>
            <a:pPr marL="0" indent="0">
              <a:buNone/>
            </a:pPr>
            <a:r>
              <a:rPr lang="en-GB" sz="2400" dirty="0" smtClean="0">
                <a:latin typeface="+mj-lt"/>
              </a:rPr>
              <a:t> </a:t>
            </a:r>
            <a:r>
              <a:rPr lang="en-GB" sz="2400" dirty="0">
                <a:latin typeface="+mj-lt"/>
              </a:rPr>
              <a:t>'More daring unit owners even hide the children in sacks and in carefully concealed mezzanine floors designed to dodge such raids. We have lost a number of activists, murdered in the course of their duties. Others have been dragged in chains behind cars.' </a:t>
            </a:r>
          </a:p>
          <a:p>
            <a:pPr marL="0" indent="0">
              <a:buNone/>
            </a:pPr>
            <a:r>
              <a:rPr lang="en-GB" sz="2400" dirty="0">
                <a:latin typeface="+mj-lt"/>
              </a:rPr>
              <a:t>Now, after a seven-month undercover investigation into India's sweatshop misery for Panorama, Primark is added to the growing hall of shame of retailers proven to have had children making their clothes.  </a:t>
            </a:r>
            <a:r>
              <a:rPr lang="en-GB" sz="1800" i="1" dirty="0" smtClean="0">
                <a:latin typeface="+mj-lt"/>
              </a:rPr>
              <a:t>Read </a:t>
            </a:r>
            <a:r>
              <a:rPr lang="en-GB" sz="1800" i="1" dirty="0">
                <a:latin typeface="+mj-lt"/>
              </a:rPr>
              <a:t>the full article </a:t>
            </a:r>
            <a:r>
              <a:rPr lang="en-GB" sz="1800" b="1" i="1" dirty="0">
                <a:latin typeface="+mj-lt"/>
                <a:hlinkClick r:id="rId2"/>
              </a:rPr>
              <a:t>here</a:t>
            </a:r>
            <a:r>
              <a:rPr lang="en-GB" sz="1800" i="1" dirty="0">
                <a:latin typeface="+mj-lt"/>
              </a:rPr>
              <a:t>.</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sz="1600" dirty="0">
              <a:latin typeface="+mj-lt"/>
            </a:endParaRPr>
          </a:p>
        </p:txBody>
      </p:sp>
    </p:spTree>
    <p:extLst>
      <p:ext uri="{BB962C8B-B14F-4D97-AF65-F5344CB8AC3E}">
        <p14:creationId xmlns:p14="http://schemas.microsoft.com/office/powerpoint/2010/main" val="17893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163" y="928223"/>
            <a:ext cx="11325445" cy="4759643"/>
          </a:xfrm>
        </p:spPr>
        <p:txBody>
          <a:bodyPr/>
          <a:lstStyle/>
          <a:p>
            <a:pPr marL="0" indent="0">
              <a:buNone/>
            </a:pPr>
            <a:r>
              <a:rPr lang="en-GB" dirty="0" smtClean="0">
                <a:latin typeface="+mj-lt"/>
              </a:rPr>
              <a:t>Explore </a:t>
            </a:r>
            <a:r>
              <a:rPr lang="en-GB" dirty="0">
                <a:latin typeface="+mj-lt"/>
              </a:rPr>
              <a:t>more by visiting the </a:t>
            </a:r>
            <a:r>
              <a:rPr lang="en-GB" u="sng" dirty="0">
                <a:latin typeface="+mj-lt"/>
                <a:hlinkClick r:id="rId2"/>
              </a:rPr>
              <a:t>Walk Free</a:t>
            </a:r>
            <a:r>
              <a:rPr lang="en-GB" dirty="0">
                <a:latin typeface="+mj-lt"/>
                <a:hlinkClick r:id="rId2"/>
              </a:rPr>
              <a:t> </a:t>
            </a:r>
            <a:r>
              <a:rPr lang="en-GB" dirty="0">
                <a:latin typeface="+mj-lt"/>
              </a:rPr>
              <a:t>website, or learning more facts about slavery and its impact on our clothing by reading one of the articles below</a:t>
            </a:r>
            <a:r>
              <a:rPr lang="en-GB" dirty="0" smtClean="0">
                <a:latin typeface="+mj-lt"/>
              </a:rPr>
              <a:t>:</a:t>
            </a:r>
          </a:p>
          <a:p>
            <a:pPr marL="0" indent="0">
              <a:buNone/>
            </a:pPr>
            <a:endParaRPr lang="en-GB" dirty="0">
              <a:latin typeface="+mj-lt"/>
            </a:endParaRPr>
          </a:p>
          <a:p>
            <a:pPr marL="514350" lvl="0" indent="-514350">
              <a:buFont typeface="+mj-lt"/>
              <a:buAutoNum type="arabicPeriod"/>
            </a:pPr>
            <a:r>
              <a:rPr lang="en-GB" b="1" u="sng" dirty="0">
                <a:latin typeface="+mj-lt"/>
                <a:hlinkClick r:id="rId3"/>
              </a:rPr>
              <a:t>Who made your clothes? It’s time we knew and cared.</a:t>
            </a:r>
            <a:endParaRPr lang="en-GB" b="1" dirty="0">
              <a:latin typeface="+mj-lt"/>
            </a:endParaRPr>
          </a:p>
          <a:p>
            <a:pPr marL="514350" lvl="0" indent="-514350">
              <a:buFont typeface="+mj-lt"/>
              <a:buAutoNum type="arabicPeriod"/>
            </a:pPr>
            <a:r>
              <a:rPr lang="en-GB" b="1" u="sng" dirty="0">
                <a:latin typeface="+mj-lt"/>
                <a:hlinkClick r:id="rId4"/>
              </a:rPr>
              <a:t>Global forces involved in t-shirt production</a:t>
            </a:r>
            <a:endParaRPr lang="en-GB" b="1" dirty="0">
              <a:latin typeface="+mj-lt"/>
            </a:endParaRPr>
          </a:p>
          <a:p>
            <a:pPr marL="514350" lvl="0" indent="-514350">
              <a:buFont typeface="+mj-lt"/>
              <a:buAutoNum type="arabicPeriod"/>
            </a:pPr>
            <a:r>
              <a:rPr lang="en-GB" b="1" u="sng" dirty="0">
                <a:latin typeface="+mj-lt"/>
                <a:hlinkClick r:id="rId5"/>
              </a:rPr>
              <a:t>Modern slavery facts</a:t>
            </a:r>
            <a:endParaRPr lang="en-GB" b="1" dirty="0">
              <a:latin typeface="+mj-lt"/>
            </a:endParaRPr>
          </a:p>
          <a:p>
            <a:pPr marL="0" indent="0">
              <a:buNone/>
            </a:pPr>
            <a:endParaRPr lang="en-GB" dirty="0">
              <a:latin typeface="+mj-lt"/>
            </a:endParaRPr>
          </a:p>
        </p:txBody>
      </p:sp>
      <p:sp>
        <p:nvSpPr>
          <p:cNvPr id="4" name="Footer Placeholder 3"/>
          <p:cNvSpPr>
            <a:spLocks noGrp="1"/>
          </p:cNvSpPr>
          <p:nvPr>
            <p:ph type="ftr" sz="quarter" idx="4294967295"/>
          </p:nvPr>
        </p:nvSpPr>
        <p:spPr>
          <a:xfrm>
            <a:off x="-404038" y="5867253"/>
            <a:ext cx="4431696" cy="365125"/>
          </a:xfrm>
          <a:prstGeom prst="rect">
            <a:avLst/>
          </a:prstGeom>
        </p:spPr>
        <p:txBody>
          <a:bodyPr/>
          <a:lstStyle/>
          <a:p>
            <a:endParaRPr lang="en-GB" dirty="0">
              <a:latin typeface="+mj-lt"/>
            </a:endParaRPr>
          </a:p>
        </p:txBody>
      </p:sp>
    </p:spTree>
    <p:extLst>
      <p:ext uri="{BB962C8B-B14F-4D97-AF65-F5344CB8AC3E}">
        <p14:creationId xmlns:p14="http://schemas.microsoft.com/office/powerpoint/2010/main" val="2409549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59934"/>
            <a:ext cx="3754810" cy="1384995"/>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C H A N G I N G  </a:t>
            </a:r>
          </a:p>
          <a:p>
            <a:pPr algn="ctr"/>
            <a:r>
              <a:rPr lang="en-GB" sz="2400" b="1" dirty="0" smtClean="0">
                <a:solidFill>
                  <a:schemeClr val="bg1"/>
                </a:solidFill>
                <a:latin typeface="Foco" panose="020B0504050202020203" pitchFamily="34" charset="0"/>
              </a:rPr>
              <a:t>F A S H I O N S</a:t>
            </a:r>
            <a:endParaRPr lang="en-GB" b="1" dirty="0" smtClean="0">
              <a:solidFill>
                <a:schemeClr val="bg1"/>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245803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2228" y="1737094"/>
            <a:ext cx="3677322" cy="3677322"/>
          </a:xfrm>
          <a:prstGeom prst="rect">
            <a:avLst/>
          </a:prstGeom>
        </p:spPr>
      </p:pic>
      <p:sp>
        <p:nvSpPr>
          <p:cNvPr id="5" name="TextBox 4"/>
          <p:cNvSpPr txBox="1"/>
          <p:nvPr/>
        </p:nvSpPr>
        <p:spPr>
          <a:xfrm>
            <a:off x="4711193" y="2236927"/>
            <a:ext cx="2559392" cy="2677656"/>
          </a:xfrm>
          <a:prstGeom prst="rect">
            <a:avLst/>
          </a:prstGeom>
          <a:noFill/>
        </p:spPr>
        <p:txBody>
          <a:bodyPr wrap="square" rtlCol="0">
            <a:spAutoFit/>
          </a:bodyPr>
          <a:lstStyle/>
          <a:p>
            <a:pPr algn="ctr"/>
            <a:r>
              <a:rPr lang="en-GB" sz="2400" dirty="0" smtClean="0">
                <a:solidFill>
                  <a:prstClr val="black"/>
                </a:solidFill>
                <a:latin typeface="Calibri Light" panose="020F0302020204030204"/>
              </a:rPr>
              <a:t>How can we become ‘smarter shoppers’?  </a:t>
            </a:r>
            <a:r>
              <a:rPr lang="en-GB" sz="2400" dirty="0">
                <a:solidFill>
                  <a:prstClr val="black"/>
                </a:solidFill>
                <a:latin typeface="Calibri Light" panose="020F0302020204030204"/>
              </a:rPr>
              <a:t/>
            </a:r>
            <a:br>
              <a:rPr lang="en-GB" sz="2400" dirty="0">
                <a:solidFill>
                  <a:prstClr val="black"/>
                </a:solidFill>
                <a:latin typeface="Calibri Light" panose="020F0302020204030204"/>
              </a:rPr>
            </a:br>
            <a:r>
              <a:rPr lang="en-GB" sz="2400" dirty="0" smtClean="0">
                <a:solidFill>
                  <a:prstClr val="black"/>
                </a:solidFill>
                <a:latin typeface="Calibri Light" panose="020F0302020204030204"/>
              </a:rPr>
              <a:t>What can we do on an individual basis to support ethical fashion?</a:t>
            </a:r>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299368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students will:</a:t>
            </a:r>
          </a:p>
        </p:txBody>
      </p:sp>
      <p:sp>
        <p:nvSpPr>
          <p:cNvPr id="3" name="Content Placeholder 2"/>
          <p:cNvSpPr>
            <a:spLocks noGrp="1"/>
          </p:cNvSpPr>
          <p:nvPr>
            <p:ph idx="1"/>
          </p:nvPr>
        </p:nvSpPr>
        <p:spPr>
          <a:xfrm>
            <a:off x="1727335" y="1815910"/>
            <a:ext cx="10095857" cy="4591240"/>
          </a:xfrm>
        </p:spPr>
        <p:txBody>
          <a:bodyPr>
            <a:normAutofit/>
          </a:bodyPr>
          <a:lstStyle/>
          <a:p>
            <a:pPr marL="0" indent="0">
              <a:buNone/>
            </a:pPr>
            <a:r>
              <a:rPr lang="en-GB" dirty="0">
                <a:latin typeface="+mj-lt"/>
              </a:rPr>
              <a:t>Think about and discuss where our clothes come from and the link between cost and worth within the clothing industry</a:t>
            </a:r>
          </a:p>
          <a:p>
            <a:pPr marL="0" indent="0">
              <a:buNone/>
            </a:pPr>
            <a:endParaRPr lang="en-GB" dirty="0">
              <a:latin typeface="+mj-lt"/>
            </a:endParaRPr>
          </a:p>
          <a:p>
            <a:pPr marL="0" indent="0">
              <a:buNone/>
            </a:pPr>
            <a:r>
              <a:rPr lang="en-GB" dirty="0">
                <a:latin typeface="+mj-lt"/>
              </a:rPr>
              <a:t>Understand some of the human stories of slavery behind the creation of fast fashion</a:t>
            </a:r>
          </a:p>
          <a:p>
            <a:pPr marL="0" indent="0">
              <a:buNone/>
            </a:pPr>
            <a:endParaRPr lang="en-GB" dirty="0">
              <a:latin typeface="+mj-lt"/>
            </a:endParaRPr>
          </a:p>
          <a:p>
            <a:pPr marL="0" indent="0">
              <a:buNone/>
            </a:pPr>
            <a:r>
              <a:rPr lang="en-GB" dirty="0">
                <a:latin typeface="+mj-lt"/>
              </a:rPr>
              <a:t>Explore and unravel some the negative ripple effects of our cheap clothing industry on individuals, communities and environments cross the world</a:t>
            </a:r>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216240" cy="338554"/>
          </a:xfrm>
          <a:prstGeom prst="rect">
            <a:avLst/>
          </a:prstGeom>
          <a:noFill/>
        </p:spPr>
        <p:txBody>
          <a:bodyPr wrap="square" rtlCol="0">
            <a:spAutoFit/>
          </a:bodyPr>
          <a:lstStyle/>
          <a:p>
            <a:r>
              <a:rPr lang="en-GB" sz="1600" b="1" dirty="0" smtClean="0">
                <a:solidFill>
                  <a:srgbClr val="FEE725"/>
                </a:solidFill>
                <a:latin typeface="Foco"/>
              </a:rPr>
              <a:t>CONNECT!</a:t>
            </a:r>
            <a:endParaRPr lang="en-GB" sz="1600" b="1" dirty="0">
              <a:solidFill>
                <a:srgbClr val="FEE725"/>
              </a:solidFill>
              <a:latin typeface="Foco"/>
            </a:endParaRPr>
          </a:p>
        </p:txBody>
      </p:sp>
    </p:spTree>
    <p:extLst>
      <p:ext uri="{BB962C8B-B14F-4D97-AF65-F5344CB8AC3E}">
        <p14:creationId xmlns:p14="http://schemas.microsoft.com/office/powerpoint/2010/main" val="1691019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125" y="1691639"/>
            <a:ext cx="10859647" cy="3890963"/>
          </a:xfrm>
        </p:spPr>
        <p:txBody>
          <a:bodyPr>
            <a:normAutofit/>
          </a:bodyPr>
          <a:lstStyle/>
          <a:p>
            <a:pPr marL="0" indent="0">
              <a:buNone/>
            </a:pPr>
            <a:r>
              <a:rPr lang="en-GB" dirty="0" smtClean="0">
                <a:latin typeface="+mj-lt"/>
              </a:rPr>
              <a:t>Take a look at the </a:t>
            </a:r>
            <a:r>
              <a:rPr lang="en-GB" b="1" dirty="0" smtClean="0">
                <a:latin typeface="Arial Black" panose="020B0A04020102020204" pitchFamily="34" charset="0"/>
              </a:rPr>
              <a:t>5 top tips to change the way you shop </a:t>
            </a:r>
            <a:r>
              <a:rPr lang="en-GB" dirty="0" smtClean="0">
                <a:latin typeface="+mj-lt"/>
              </a:rPr>
              <a:t>from Fashion Revolution on the following slides and discuss whether you think you could apply these to your own habits.</a:t>
            </a:r>
          </a:p>
          <a:p>
            <a:pPr marL="0" indent="0">
              <a:buNone/>
            </a:pPr>
            <a:endParaRPr lang="en-GB" dirty="0" smtClean="0">
              <a:latin typeface="+mj-lt"/>
            </a:endParaRPr>
          </a:p>
          <a:p>
            <a:pPr marL="0" indent="0">
              <a:buNone/>
            </a:pPr>
            <a:r>
              <a:rPr lang="en-GB" dirty="0" smtClean="0">
                <a:latin typeface="+mj-lt"/>
              </a:rPr>
              <a:t>After reading, discuss further ways they think that we (as individuals) can act to work to prevent the unethical chains of slavery in fashion. Make a list of your own 5 top tips to change the way you shop</a:t>
            </a:r>
          </a:p>
          <a:p>
            <a:pPr marL="0" indent="0">
              <a:buNone/>
            </a:pPr>
            <a:endParaRPr lang="en-GB"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latin typeface="+mj-lt"/>
            </a:endParaRPr>
          </a:p>
        </p:txBody>
      </p:sp>
    </p:spTree>
    <p:extLst>
      <p:ext uri="{BB962C8B-B14F-4D97-AF65-F5344CB8AC3E}">
        <p14:creationId xmlns:p14="http://schemas.microsoft.com/office/powerpoint/2010/main" val="20069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solidFill>
                  <a:srgbClr val="FB23C2"/>
                </a:solidFill>
              </a:rPr>
              <a:t>#1 WILL YOU WEAR IT 30 TIMES? </a:t>
            </a:r>
          </a:p>
        </p:txBody>
      </p:sp>
      <p:sp>
        <p:nvSpPr>
          <p:cNvPr id="2" name="Content Placeholder 1"/>
          <p:cNvSpPr>
            <a:spLocks noGrp="1"/>
          </p:cNvSpPr>
          <p:nvPr>
            <p:ph idx="1"/>
          </p:nvPr>
        </p:nvSpPr>
        <p:spPr/>
        <p:txBody>
          <a:bodyPr/>
          <a:lstStyle/>
          <a:p>
            <a:pPr marL="0" indent="0">
              <a:buNone/>
            </a:pPr>
            <a:r>
              <a:rPr lang="en-GB" dirty="0" smtClean="0">
                <a:latin typeface="+mj-lt"/>
              </a:rPr>
              <a:t>The </a:t>
            </a:r>
            <a:r>
              <a:rPr lang="en-GB" dirty="0">
                <a:latin typeface="+mj-lt"/>
              </a:rPr>
              <a:t>rapid turnover of trends characterising Fast Fashion means clothes are disposable. Along with the deflation of clothing prices this has put the supply chain under unprecedented pressure leading directly to outrages like Rana Plaza and Tazreen (the 2012 Dhaka fashion factory fire that killed over 1000).  </a:t>
            </a:r>
            <a:endParaRPr lang="en-GB" dirty="0" smtClean="0">
              <a:latin typeface="+mj-lt"/>
            </a:endParaRPr>
          </a:p>
          <a:p>
            <a:pPr marL="0" indent="0">
              <a:buNone/>
            </a:pPr>
            <a:r>
              <a:rPr lang="en-GB" b="1" dirty="0" smtClean="0">
                <a:latin typeface="+mj-lt"/>
              </a:rPr>
              <a:t>Just </a:t>
            </a:r>
            <a:r>
              <a:rPr lang="en-GB" b="1" dirty="0">
                <a:latin typeface="+mj-lt"/>
              </a:rPr>
              <a:t>asking yourself if you will wear a prospective item 30 times </a:t>
            </a:r>
            <a:r>
              <a:rPr lang="en-GB" dirty="0">
                <a:latin typeface="+mj-lt"/>
              </a:rPr>
              <a:t>is a great place to start shopping smarter and more intentional. </a:t>
            </a:r>
          </a:p>
          <a:p>
            <a:pPr marL="0" indent="0">
              <a:buNone/>
            </a:pPr>
            <a:endParaRPr lang="en-GB"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latin typeface="+mj-lt"/>
            </a:endParaRPr>
          </a:p>
        </p:txBody>
      </p:sp>
    </p:spTree>
    <p:extLst>
      <p:ext uri="{BB962C8B-B14F-4D97-AF65-F5344CB8AC3E}">
        <p14:creationId xmlns:p14="http://schemas.microsoft.com/office/powerpoint/2010/main" val="12392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solidFill>
                  <a:srgbClr val="FB23C2"/>
                </a:solidFill>
              </a:rPr>
              <a:t>#2 BREAK THE CYCLE: </a:t>
            </a:r>
          </a:p>
        </p:txBody>
      </p:sp>
      <p:sp>
        <p:nvSpPr>
          <p:cNvPr id="2" name="Content Placeholder 1"/>
          <p:cNvSpPr>
            <a:spLocks noGrp="1"/>
          </p:cNvSpPr>
          <p:nvPr>
            <p:ph idx="1"/>
          </p:nvPr>
        </p:nvSpPr>
        <p:spPr/>
        <p:txBody>
          <a:bodyPr/>
          <a:lstStyle/>
          <a:p>
            <a:pPr marL="0" indent="0">
              <a:buNone/>
            </a:pPr>
            <a:r>
              <a:rPr lang="en-GB" dirty="0" smtClean="0">
                <a:latin typeface="+mj-lt"/>
              </a:rPr>
              <a:t>The </a:t>
            </a:r>
            <a:r>
              <a:rPr lang="en-GB" dirty="0">
                <a:latin typeface="+mj-lt"/>
              </a:rPr>
              <a:t>traditional spring/summer autumn/winter of international fashion </a:t>
            </a:r>
            <a:r>
              <a:rPr lang="en-GB" dirty="0" smtClean="0">
                <a:latin typeface="+mj-lt"/>
              </a:rPr>
              <a:t>week is simply made up to sell more clothes, it is all </a:t>
            </a:r>
            <a:r>
              <a:rPr lang="en-GB" dirty="0">
                <a:latin typeface="+mj-lt"/>
              </a:rPr>
              <a:t>just for show. </a:t>
            </a:r>
            <a:endParaRPr lang="en-GB" dirty="0" smtClean="0">
              <a:latin typeface="+mj-lt"/>
            </a:endParaRPr>
          </a:p>
          <a:p>
            <a:pPr marL="0" indent="0">
              <a:buNone/>
            </a:pPr>
            <a:r>
              <a:rPr lang="en-GB" dirty="0" smtClean="0">
                <a:latin typeface="+mj-lt"/>
              </a:rPr>
              <a:t>Zara</a:t>
            </a:r>
            <a:r>
              <a:rPr lang="en-GB" dirty="0">
                <a:latin typeface="+mj-lt"/>
              </a:rPr>
              <a:t>, the Spanish fast fashion behemoth broke the mould, introducing mini seasons every week. 50-100 new micro seasons a year is the new normal. </a:t>
            </a:r>
            <a:r>
              <a:rPr lang="en-GB" b="1" dirty="0">
                <a:latin typeface="+mj-lt"/>
              </a:rPr>
              <a:t>So slow down your fashion </a:t>
            </a:r>
            <a:r>
              <a:rPr lang="en-GB" b="1" dirty="0" smtClean="0">
                <a:latin typeface="+mj-lt"/>
              </a:rPr>
              <a:t>cycle</a:t>
            </a:r>
            <a:r>
              <a:rPr lang="en-GB" b="1" dirty="0">
                <a:latin typeface="+mj-lt"/>
              </a:rPr>
              <a:t> </a:t>
            </a:r>
            <a:r>
              <a:rPr lang="en-GB" dirty="0" smtClean="0">
                <a:latin typeface="+mj-lt"/>
              </a:rPr>
              <a:t>and don’t be lured into thinking you have to change things because somebody told you to.</a:t>
            </a:r>
            <a:endParaRPr lang="en-GB"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latin typeface="+mj-lt"/>
            </a:endParaRPr>
          </a:p>
        </p:txBody>
      </p:sp>
    </p:spTree>
    <p:extLst>
      <p:ext uri="{BB962C8B-B14F-4D97-AF65-F5344CB8AC3E}">
        <p14:creationId xmlns:p14="http://schemas.microsoft.com/office/powerpoint/2010/main" val="30421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solidFill>
                  <a:srgbClr val="FB23C2"/>
                </a:solidFill>
              </a:rPr>
              <a:t>#3 SPREAD YOUR FASHION </a:t>
            </a:r>
            <a:r>
              <a:rPr lang="en-GB" b="1" dirty="0" smtClean="0">
                <a:solidFill>
                  <a:srgbClr val="FB23C2"/>
                </a:solidFill>
              </a:rPr>
              <a:t>DOLLARS: </a:t>
            </a:r>
            <a:endParaRPr lang="en-GB" b="1" dirty="0">
              <a:solidFill>
                <a:srgbClr val="FB23C2"/>
              </a:solidFill>
            </a:endParaRPr>
          </a:p>
        </p:txBody>
      </p:sp>
      <p:sp>
        <p:nvSpPr>
          <p:cNvPr id="2" name="Content Placeholder 1"/>
          <p:cNvSpPr>
            <a:spLocks noGrp="1"/>
          </p:cNvSpPr>
          <p:nvPr>
            <p:ph idx="1"/>
          </p:nvPr>
        </p:nvSpPr>
        <p:spPr/>
        <p:txBody>
          <a:bodyPr/>
          <a:lstStyle/>
          <a:p>
            <a:pPr marL="0" indent="0">
              <a:buNone/>
            </a:pPr>
            <a:r>
              <a:rPr lang="en-GB" dirty="0" smtClean="0">
                <a:latin typeface="+mj-lt"/>
              </a:rPr>
              <a:t>The </a:t>
            </a:r>
            <a:r>
              <a:rPr lang="en-GB" dirty="0">
                <a:latin typeface="+mj-lt"/>
              </a:rPr>
              <a:t>global fashion industry is worth $2.5 trillion. </a:t>
            </a:r>
            <a:r>
              <a:rPr lang="en-GB" b="1" dirty="0">
                <a:latin typeface="+mj-lt"/>
              </a:rPr>
              <a:t>Shouldn’t this be </a:t>
            </a:r>
            <a:r>
              <a:rPr lang="en-GB" b="1" dirty="0" smtClean="0">
                <a:latin typeface="+mj-lt"/>
              </a:rPr>
              <a:t>shared around? </a:t>
            </a:r>
            <a:r>
              <a:rPr lang="en-GB" dirty="0">
                <a:latin typeface="+mj-lt"/>
              </a:rPr>
              <a:t>Look for </a:t>
            </a:r>
            <a:r>
              <a:rPr lang="en-GB" dirty="0" smtClean="0">
                <a:latin typeface="+mj-lt"/>
              </a:rPr>
              <a:t>producer-centric </a:t>
            </a:r>
            <a:r>
              <a:rPr lang="en-GB" dirty="0">
                <a:latin typeface="+mj-lt"/>
              </a:rPr>
              <a:t>brands like People </a:t>
            </a:r>
            <a:r>
              <a:rPr lang="en-GB" dirty="0" smtClean="0">
                <a:latin typeface="+mj-lt"/>
              </a:rPr>
              <a:t>Tree, which is run </a:t>
            </a:r>
            <a:r>
              <a:rPr lang="en-GB" dirty="0">
                <a:latin typeface="+mj-lt"/>
              </a:rPr>
              <a:t>to rigorous Fairtrade </a:t>
            </a:r>
            <a:r>
              <a:rPr lang="en-GB" dirty="0" smtClean="0">
                <a:latin typeface="+mj-lt"/>
              </a:rPr>
              <a:t>standards, or organisations </a:t>
            </a:r>
            <a:r>
              <a:rPr lang="en-GB" dirty="0">
                <a:latin typeface="+mj-lt"/>
              </a:rPr>
              <a:t>with longstanding producer groups who get a </a:t>
            </a:r>
            <a:r>
              <a:rPr lang="en-GB" b="1" dirty="0">
                <a:latin typeface="+mj-lt"/>
              </a:rPr>
              <a:t>fair share of the </a:t>
            </a:r>
            <a:r>
              <a:rPr lang="en-GB" b="1" dirty="0" smtClean="0">
                <a:latin typeface="+mj-lt"/>
              </a:rPr>
              <a:t>profits. </a:t>
            </a:r>
            <a:r>
              <a:rPr lang="en-GB" dirty="0" smtClean="0">
                <a:latin typeface="+mj-lt"/>
              </a:rPr>
              <a:t>It is not hard nowadays to find fairly traded fashion, you just have to look for it.</a:t>
            </a:r>
            <a:endParaRPr lang="en-GB"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latin typeface="+mj-lt"/>
            </a:endParaRPr>
          </a:p>
        </p:txBody>
      </p:sp>
    </p:spTree>
    <p:extLst>
      <p:ext uri="{BB962C8B-B14F-4D97-AF65-F5344CB8AC3E}">
        <p14:creationId xmlns:p14="http://schemas.microsoft.com/office/powerpoint/2010/main" val="2037963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solidFill>
                  <a:srgbClr val="FB23C2"/>
                </a:solidFill>
              </a:rPr>
              <a:t>#4 DETOX YOUR WARDROBE: </a:t>
            </a:r>
          </a:p>
        </p:txBody>
      </p:sp>
      <p:sp>
        <p:nvSpPr>
          <p:cNvPr id="2" name="Content Placeholder 1"/>
          <p:cNvSpPr>
            <a:spLocks noGrp="1"/>
          </p:cNvSpPr>
          <p:nvPr>
            <p:ph idx="1"/>
          </p:nvPr>
        </p:nvSpPr>
        <p:spPr/>
        <p:txBody>
          <a:bodyPr/>
          <a:lstStyle/>
          <a:p>
            <a:pPr marL="0" indent="0">
              <a:buNone/>
            </a:pPr>
            <a:r>
              <a:rPr lang="en-GB" dirty="0" smtClean="0">
                <a:latin typeface="+mj-lt"/>
              </a:rPr>
              <a:t>Fashion </a:t>
            </a:r>
            <a:r>
              <a:rPr lang="en-GB" dirty="0">
                <a:latin typeface="+mj-lt"/>
              </a:rPr>
              <a:t>is the world’s second most polluting industry after oil. Notably, Azodyes are still the most used synthetic dyes despite being toxic. 10% of the world’s biggest fashion brands have committed to phasing out toxic substances through Greenpeace’s Detox programme. </a:t>
            </a:r>
            <a:r>
              <a:rPr lang="en-GB" dirty="0" smtClean="0">
                <a:latin typeface="+mj-lt"/>
              </a:rPr>
              <a:t> </a:t>
            </a:r>
            <a:r>
              <a:rPr lang="en-GB" b="1" dirty="0" smtClean="0">
                <a:latin typeface="+mj-lt"/>
              </a:rPr>
              <a:t>Check the fabrics that you are buying and think about recycling/ upcyling clothes, rather than always buying new or throwing away.</a:t>
            </a:r>
            <a:endParaRPr lang="en-GB" b="1" dirty="0">
              <a:latin typeface="+mj-lt"/>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latin typeface="+mj-lt"/>
            </a:endParaRPr>
          </a:p>
        </p:txBody>
      </p:sp>
    </p:spTree>
    <p:extLst>
      <p:ext uri="{BB962C8B-B14F-4D97-AF65-F5344CB8AC3E}">
        <p14:creationId xmlns:p14="http://schemas.microsoft.com/office/powerpoint/2010/main" val="29046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solidFill>
                  <a:srgbClr val="FB23C2"/>
                </a:solidFill>
              </a:rPr>
              <a:t>#5 JOIN THE FASHION REVOLUTION: </a:t>
            </a:r>
          </a:p>
        </p:txBody>
      </p:sp>
      <p:sp>
        <p:nvSpPr>
          <p:cNvPr id="2" name="Content Placeholder 1"/>
          <p:cNvSpPr>
            <a:spLocks noGrp="1"/>
          </p:cNvSpPr>
          <p:nvPr>
            <p:ph idx="1"/>
          </p:nvPr>
        </p:nvSpPr>
        <p:spPr/>
        <p:txBody>
          <a:bodyPr/>
          <a:lstStyle/>
          <a:p>
            <a:pPr marL="0" indent="0">
              <a:buNone/>
            </a:pPr>
            <a:r>
              <a:rPr lang="en-GB" dirty="0" smtClean="0">
                <a:latin typeface="+mj-lt"/>
              </a:rPr>
              <a:t>Be </a:t>
            </a:r>
            <a:r>
              <a:rPr lang="en-GB" dirty="0">
                <a:latin typeface="+mj-lt"/>
              </a:rPr>
              <a:t>the change you want to see in your wardrobe (to paraphrase Gandhi). Fashion Revolution (fashionrevolution.org) represents millions of consumers who want change and also commemorates Rana Plaza by putting pressure on the brands to increase transparency and empowers consumers to be inquisitive about </a:t>
            </a:r>
            <a:r>
              <a:rPr lang="en-GB" b="1" dirty="0">
                <a:latin typeface="+mj-lt"/>
              </a:rPr>
              <a:t>#whomadetheirclothes.</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latin typeface="+mj-lt"/>
            </a:endParaRPr>
          </a:p>
        </p:txBody>
      </p:sp>
    </p:spTree>
    <p:extLst>
      <p:ext uri="{BB962C8B-B14F-4D97-AF65-F5344CB8AC3E}">
        <p14:creationId xmlns:p14="http://schemas.microsoft.com/office/powerpoint/2010/main" val="3992966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2" name="Rectangle 1"/>
          <p:cNvSpPr/>
          <p:nvPr/>
        </p:nvSpPr>
        <p:spPr>
          <a:xfrm>
            <a:off x="380999" y="939732"/>
            <a:ext cx="11134725" cy="4066049"/>
          </a:xfrm>
          <a:prstGeom prst="rect">
            <a:avLst/>
          </a:prstGeom>
        </p:spPr>
        <p:txBody>
          <a:bodyPr wrap="square">
            <a:spAutoFit/>
          </a:bodyPr>
          <a:lstStyle/>
          <a:p>
            <a:pPr>
              <a:lnSpc>
                <a:spcPct val="115000"/>
              </a:lnSpc>
              <a:spcAft>
                <a:spcPts val="1000"/>
              </a:spcAft>
            </a:pPr>
            <a:r>
              <a:rPr lang="en-GB" sz="3200" dirty="0">
                <a:latin typeface="+mj-lt"/>
                <a:ea typeface="Calibri" panose="020F0502020204030204" pitchFamily="34" charset="0"/>
                <a:cs typeface="Times New Roman" panose="02020603050405020304" pitchFamily="18" charset="0"/>
              </a:rPr>
              <a:t>Take it further</a:t>
            </a:r>
            <a:endParaRPr lang="en-GB"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mj-lt"/>
                <a:ea typeface="Calibri" panose="020F0502020204030204" pitchFamily="34" charset="0"/>
                <a:cs typeface="Times New Roman" panose="02020603050405020304" pitchFamily="18" charset="0"/>
              </a:rPr>
              <a:t>If time allows, take a look at a range of organisations, articles and videos exploring the issue of slavery within the textile industry:</a:t>
            </a:r>
          </a:p>
          <a:p>
            <a:pPr marL="342900" lvl="0" indent="-342900">
              <a:lnSpc>
                <a:spcPct val="107000"/>
              </a:lnSpc>
              <a:spcAft>
                <a:spcPts val="800"/>
              </a:spcAft>
              <a:buFont typeface="Symbol" panose="05050102010706020507" pitchFamily="18" charset="2"/>
              <a:buChar char=""/>
            </a:pPr>
            <a:r>
              <a:rPr lang="en-GB" sz="2400" u="sng" dirty="0">
                <a:latin typeface="+mj-lt"/>
                <a:ea typeface="Calibri" panose="020F0502020204030204" pitchFamily="34" charset="0"/>
                <a:cs typeface="Times New Roman" panose="02020603050405020304" pitchFamily="18" charset="0"/>
                <a:hlinkClick r:id="rId2"/>
              </a:rPr>
              <a:t>Fashion Revolution</a:t>
            </a:r>
            <a:r>
              <a:rPr lang="en-GB" sz="2400" dirty="0">
                <a:latin typeface="+mj-lt"/>
                <a:ea typeface="Calibri" panose="020F0502020204030204" pitchFamily="34" charset="0"/>
                <a:cs typeface="Times New Roman" panose="02020603050405020304" pitchFamily="18" charset="0"/>
              </a:rPr>
              <a:t> (website)</a:t>
            </a:r>
          </a:p>
          <a:p>
            <a:pPr marL="342900" lvl="0" indent="-342900">
              <a:lnSpc>
                <a:spcPct val="107000"/>
              </a:lnSpc>
              <a:spcAft>
                <a:spcPts val="800"/>
              </a:spcAft>
              <a:buFont typeface="Symbol" panose="05050102010706020507" pitchFamily="18" charset="2"/>
              <a:buChar char=""/>
            </a:pPr>
            <a:r>
              <a:rPr lang="en-GB" sz="2400" u="sng" dirty="0">
                <a:latin typeface="+mj-lt"/>
                <a:ea typeface="Calibri" panose="020F0502020204030204" pitchFamily="34" charset="0"/>
                <a:cs typeface="Times New Roman" panose="02020603050405020304" pitchFamily="18" charset="0"/>
                <a:hlinkClick r:id="rId3"/>
              </a:rPr>
              <a:t>Slave to Fashion</a:t>
            </a:r>
            <a:r>
              <a:rPr lang="en-GB" sz="2400" dirty="0">
                <a:latin typeface="+mj-lt"/>
                <a:ea typeface="Calibri" panose="020F0502020204030204" pitchFamily="34" charset="0"/>
                <a:cs typeface="Times New Roman" panose="02020603050405020304" pitchFamily="18" charset="0"/>
              </a:rPr>
              <a:t> (article)</a:t>
            </a:r>
          </a:p>
          <a:p>
            <a:pPr marL="342900" lvl="0" indent="-342900">
              <a:lnSpc>
                <a:spcPct val="107000"/>
              </a:lnSpc>
              <a:spcAft>
                <a:spcPts val="800"/>
              </a:spcAft>
              <a:buFont typeface="Symbol" panose="05050102010706020507" pitchFamily="18" charset="2"/>
              <a:buChar char=""/>
            </a:pPr>
            <a:r>
              <a:rPr lang="en-GB" sz="2400" u="sng" dirty="0">
                <a:latin typeface="+mj-lt"/>
                <a:ea typeface="Calibri" panose="020F0502020204030204" pitchFamily="34" charset="0"/>
                <a:cs typeface="Times New Roman" panose="02020603050405020304" pitchFamily="18" charset="0"/>
                <a:hlinkClick r:id="rId4"/>
              </a:rPr>
              <a:t>Garment workers in Bangladesh</a:t>
            </a:r>
            <a:r>
              <a:rPr lang="en-GB" sz="2400" dirty="0">
                <a:latin typeface="+mj-lt"/>
                <a:ea typeface="Calibri" panose="020F0502020204030204" pitchFamily="34" charset="0"/>
                <a:cs typeface="Times New Roman" panose="02020603050405020304" pitchFamily="18" charset="0"/>
              </a:rPr>
              <a:t> (video)</a:t>
            </a:r>
          </a:p>
          <a:p>
            <a:pPr marL="342900" lvl="0" indent="-342900">
              <a:lnSpc>
                <a:spcPct val="107000"/>
              </a:lnSpc>
              <a:spcAft>
                <a:spcPts val="800"/>
              </a:spcAft>
              <a:buFont typeface="Symbol" panose="05050102010706020507" pitchFamily="18" charset="2"/>
              <a:buChar char=""/>
            </a:pPr>
            <a:r>
              <a:rPr lang="en-GB" sz="2400" u="sng" dirty="0">
                <a:effectLst>
                  <a:outerShdw blurRad="38100" dist="25400" dir="5400000" algn="ctr">
                    <a:srgbClr val="6E747A">
                      <a:alpha val="43000"/>
                    </a:srgbClr>
                  </a:outerShdw>
                </a:effectLst>
                <a:latin typeface="+mj-lt"/>
                <a:ea typeface="Calibri" panose="020F0502020204030204" pitchFamily="34" charset="0"/>
                <a:cs typeface="Times New Roman" panose="02020603050405020304" pitchFamily="18" charset="0"/>
                <a:hlinkClick r:id="rId5"/>
              </a:rPr>
              <a:t>Behind the scenes at Nike</a:t>
            </a:r>
            <a:r>
              <a:rPr lang="en-GB" sz="2400" dirty="0">
                <a:effectLst>
                  <a:outerShdw blurRad="38100" dist="25400" dir="5400000" algn="ctr">
                    <a:srgbClr val="6E747A">
                      <a:alpha val="43000"/>
                    </a:srgbClr>
                  </a:outerShdw>
                </a:effectLst>
                <a:latin typeface="+mj-lt"/>
                <a:ea typeface="Calibri" panose="020F0502020204030204" pitchFamily="34" charset="0"/>
                <a:cs typeface="Times New Roman" panose="02020603050405020304" pitchFamily="18" charset="0"/>
              </a:rPr>
              <a:t> </a:t>
            </a:r>
            <a:r>
              <a:rPr lang="en-GB" sz="2400" dirty="0">
                <a:latin typeface="+mj-lt"/>
                <a:ea typeface="Calibri" panose="020F0502020204030204" pitchFamily="34" charset="0"/>
                <a:cs typeface="Times New Roman" panose="02020603050405020304" pitchFamily="18" charset="0"/>
              </a:rPr>
              <a:t>(video)</a:t>
            </a:r>
          </a:p>
          <a:p>
            <a:pPr marL="342900" lvl="0" indent="-342900">
              <a:lnSpc>
                <a:spcPct val="107000"/>
              </a:lnSpc>
              <a:spcAft>
                <a:spcPts val="800"/>
              </a:spcAft>
              <a:buFont typeface="Symbol" panose="05050102010706020507" pitchFamily="18" charset="2"/>
              <a:buChar char=""/>
            </a:pPr>
            <a:r>
              <a:rPr lang="en-GB" sz="2400" u="sng" dirty="0">
                <a:latin typeface="+mj-lt"/>
                <a:ea typeface="Calibri" panose="020F0502020204030204" pitchFamily="34" charset="0"/>
                <a:cs typeface="Times New Roman" panose="02020603050405020304" pitchFamily="18" charset="0"/>
                <a:hlinkClick r:id="rId6"/>
              </a:rPr>
              <a:t>Tragedy in Bangladesh</a:t>
            </a:r>
            <a:r>
              <a:rPr lang="en-GB" sz="2400" dirty="0">
                <a:latin typeface="+mj-lt"/>
                <a:ea typeface="Calibri" panose="020F0502020204030204" pitchFamily="34" charset="0"/>
                <a:cs typeface="Times New Roman" panose="02020603050405020304" pitchFamily="18" charset="0"/>
              </a:rPr>
              <a:t> (article)</a:t>
            </a:r>
          </a:p>
        </p:txBody>
      </p:sp>
    </p:spTree>
    <p:extLst>
      <p:ext uri="{BB962C8B-B14F-4D97-AF65-F5344CB8AC3E}">
        <p14:creationId xmlns:p14="http://schemas.microsoft.com/office/powerpoint/2010/main" val="4269118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232298" y="765544"/>
            <a:ext cx="5847906" cy="5709684"/>
          </a:xfrm>
          <a:prstGeom prst="ellipse">
            <a:avLst/>
          </a:prstGeom>
          <a:solidFill>
            <a:schemeClr val="bg2">
              <a:lumMod val="10000"/>
              <a:alpha val="21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308861" y="2863650"/>
            <a:ext cx="5694780" cy="1754326"/>
          </a:xfrm>
          <a:prstGeom prst="rect">
            <a:avLst/>
          </a:prstGeom>
          <a:noFill/>
        </p:spPr>
        <p:txBody>
          <a:bodyPr wrap="square" rtlCol="0">
            <a:spAutoFit/>
          </a:bodyPr>
          <a:lstStyle/>
          <a:p>
            <a:pPr algn="ctr"/>
            <a:r>
              <a:rPr lang="en-GB" sz="5400" b="1" dirty="0" smtClean="0">
                <a:solidFill>
                  <a:prstClr val="white"/>
                </a:solidFill>
              </a:rPr>
              <a:t>C L O T H E S</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214832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72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98942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782" y="1463162"/>
            <a:ext cx="11337851" cy="5130361"/>
          </a:xfrm>
        </p:spPr>
        <p:txBody>
          <a:bodyPr/>
          <a:lstStyle/>
          <a:p>
            <a:pPr marL="228597" indent="0">
              <a:lnSpc>
                <a:spcPct val="115000"/>
              </a:lnSpc>
              <a:spcAft>
                <a:spcPts val="1000"/>
              </a:spcAft>
              <a:buNone/>
            </a:pPr>
            <a:r>
              <a:rPr lang="en-GB" dirty="0">
                <a:latin typeface="+mj-lt"/>
                <a:ea typeface="Calibri" panose="020F0502020204030204" pitchFamily="34" charset="0"/>
                <a:cs typeface="Times New Roman" panose="02020603050405020304" pitchFamily="18" charset="0"/>
              </a:rPr>
              <a:t>Introduce the following REFLECTIVE QUESTIONS for students to consider during the lesson:</a:t>
            </a:r>
          </a:p>
          <a:p>
            <a:pPr marL="514350" indent="-514350">
              <a:buFont typeface="+mj-lt"/>
              <a:buAutoNum type="arabicPeriod"/>
            </a:pPr>
            <a:r>
              <a:rPr lang="en-GB" sz="2400" b="1" dirty="0">
                <a:latin typeface="+mj-lt"/>
              </a:rPr>
              <a:t>Do you ever wonder where your clothes come from?</a:t>
            </a:r>
            <a:endParaRPr lang="en-GB" sz="2400" dirty="0">
              <a:latin typeface="+mj-lt"/>
            </a:endParaRPr>
          </a:p>
          <a:p>
            <a:pPr marL="514350" indent="-514350">
              <a:buFont typeface="+mj-lt"/>
              <a:buAutoNum type="arabicPeriod"/>
            </a:pPr>
            <a:r>
              <a:rPr lang="en-GB" sz="2400" b="1" dirty="0">
                <a:latin typeface="+mj-lt"/>
              </a:rPr>
              <a:t>Why do you think we are able to buy some clothes very cheaply?</a:t>
            </a:r>
            <a:endParaRPr lang="en-GB" sz="2400" dirty="0">
              <a:latin typeface="+mj-lt"/>
            </a:endParaRPr>
          </a:p>
          <a:p>
            <a:pPr marL="514350" indent="-514350">
              <a:buFont typeface="+mj-lt"/>
              <a:buAutoNum type="arabicPeriod"/>
            </a:pPr>
            <a:r>
              <a:rPr lang="en-GB" sz="2400" b="1" dirty="0">
                <a:latin typeface="+mj-lt"/>
              </a:rPr>
              <a:t>Do you think consumers should be responsible for ensuring their clothes are ethical and “slave free”? </a:t>
            </a:r>
            <a:endParaRPr lang="en-GB" sz="2400" dirty="0">
              <a:latin typeface="+mj-lt"/>
            </a:endParaRPr>
          </a:p>
        </p:txBody>
      </p:sp>
    </p:spTree>
    <p:extLst>
      <p:ext uri="{BB962C8B-B14F-4D97-AF65-F5344CB8AC3E}">
        <p14:creationId xmlns:p14="http://schemas.microsoft.com/office/powerpoint/2010/main" val="1655621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88509"/>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T H E  T R U E  C O S T  O F  O U R  C L O T H E S</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727123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2" y="3479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4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600" i="1" dirty="0" smtClean="0">
              <a:solidFill>
                <a:srgbClr val="7030A0"/>
              </a:solidFill>
              <a:latin typeface="Century Gothic" panose="020B0502020202020204" pitchFamily="34" charset="0"/>
            </a:endParaRPr>
          </a:p>
          <a:p>
            <a:pPr marL="457205" lvl="1" indent="0">
              <a:buNone/>
            </a:pPr>
            <a:endParaRPr lang="en-GB" sz="2800" dirty="0"/>
          </a:p>
          <a:p>
            <a:endParaRPr lang="en-GB" sz="3200" dirty="0"/>
          </a:p>
        </p:txBody>
      </p:sp>
      <p:sp>
        <p:nvSpPr>
          <p:cNvPr id="4" name="Footer Placeholder 3"/>
          <p:cNvSpPr>
            <a:spLocks noGrp="1"/>
          </p:cNvSpPr>
          <p:nvPr>
            <p:ph type="ftr" sz="quarter" idx="4294967295"/>
          </p:nvPr>
        </p:nvSpPr>
        <p:spPr>
          <a:xfrm>
            <a:off x="-400050" y="5708650"/>
            <a:ext cx="4114800" cy="365125"/>
          </a:xfrm>
          <a:prstGeom prst="rect">
            <a:avLst/>
          </a:prstGeom>
        </p:spPr>
        <p:txBody>
          <a:bodyPr/>
          <a:lstStyle/>
          <a:p>
            <a:endParaRPr lang="en-GB" sz="2000" dirty="0"/>
          </a:p>
        </p:txBody>
      </p:sp>
      <p:sp>
        <p:nvSpPr>
          <p:cNvPr id="6" name="Rectangle 5"/>
          <p:cNvSpPr>
            <a:spLocks noChangeArrowheads="1"/>
          </p:cNvSpPr>
          <p:nvPr/>
        </p:nvSpPr>
        <p:spPr bwMode="auto">
          <a:xfrm>
            <a:off x="-400050" y="-6191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000" dirty="0"/>
          </a:p>
        </p:txBody>
      </p:sp>
      <p:pic>
        <p:nvPicPr>
          <p:cNvPr id="2052"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494" y="2095462"/>
            <a:ext cx="4667395" cy="30689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2242" y="844631"/>
            <a:ext cx="10567416" cy="3323987"/>
          </a:xfrm>
          <a:prstGeom prst="rect">
            <a:avLst/>
          </a:prstGeom>
        </p:spPr>
        <p:txBody>
          <a:bodyPr wrap="square">
            <a:spAutoFit/>
          </a:bodyPr>
          <a:lstStyle/>
          <a:p>
            <a:r>
              <a:rPr lang="en-GB" sz="2400" dirty="0">
                <a:latin typeface="+mj-lt"/>
                <a:ea typeface="Calibri" panose="020F0502020204030204" pitchFamily="34" charset="0"/>
                <a:cs typeface="Times New Roman" panose="02020603050405020304" pitchFamily="18" charset="0"/>
              </a:rPr>
              <a:t>Watch the trailer (2.34 mins) for the documentary directed by </a:t>
            </a:r>
            <a:r>
              <a:rPr lang="en-GB" sz="2400" u="sng" dirty="0">
                <a:solidFill>
                  <a:srgbClr val="0000FF"/>
                </a:solidFill>
                <a:latin typeface="+mj-lt"/>
                <a:ea typeface="Calibri" panose="020F0502020204030204" pitchFamily="34" charset="0"/>
                <a:cs typeface="Times New Roman" panose="02020603050405020304" pitchFamily="18" charset="0"/>
                <a:hlinkClick r:id="rId3"/>
              </a:rPr>
              <a:t>Andrew Morgan</a:t>
            </a:r>
            <a:r>
              <a:rPr lang="en-GB" sz="2400" dirty="0">
                <a:latin typeface="+mj-lt"/>
                <a:ea typeface="Calibri" panose="020F0502020204030204" pitchFamily="34" charset="0"/>
                <a:cs typeface="Times New Roman" panose="02020603050405020304" pitchFamily="18" charset="0"/>
              </a:rPr>
              <a:t> </a:t>
            </a:r>
            <a:r>
              <a:rPr lang="en-GB" sz="2400" dirty="0" smtClean="0">
                <a:latin typeface="+mj-lt"/>
                <a:ea typeface="Calibri" panose="020F0502020204030204" pitchFamily="34" charset="0"/>
                <a:cs typeface="Times New Roman" panose="02020603050405020304" pitchFamily="18" charset="0"/>
              </a:rPr>
              <a:t>entitled:</a:t>
            </a:r>
          </a:p>
          <a:p>
            <a:endParaRPr lang="en-GB" sz="2400" dirty="0">
              <a:latin typeface="+mj-lt"/>
              <a:cs typeface="Times New Roman" panose="02020603050405020304" pitchFamily="18" charset="0"/>
            </a:endParaRPr>
          </a:p>
          <a:p>
            <a:r>
              <a:rPr lang="en-GB" sz="3600" b="1" u="sng" dirty="0">
                <a:latin typeface="+mj-lt"/>
                <a:hlinkClick r:id="rId4"/>
              </a:rPr>
              <a:t>The True Cost</a:t>
            </a:r>
            <a:r>
              <a:rPr lang="en-GB" sz="3600" b="1" dirty="0">
                <a:latin typeface="+mj-lt"/>
              </a:rPr>
              <a:t> </a:t>
            </a:r>
            <a:r>
              <a:rPr lang="en-GB" sz="1600" b="1" dirty="0">
                <a:latin typeface="+mj-lt"/>
              </a:rPr>
              <a:t>	</a:t>
            </a:r>
            <a:endParaRPr lang="en-GB" sz="1600" b="1" dirty="0" smtClean="0">
              <a:latin typeface="+mj-lt"/>
            </a:endParaRPr>
          </a:p>
          <a:p>
            <a:endParaRPr lang="en-GB" sz="1600" b="1" dirty="0" smtClean="0">
              <a:latin typeface="+mj-lt"/>
            </a:endParaRPr>
          </a:p>
          <a:p>
            <a:r>
              <a:rPr lang="en-GB" sz="1400" b="1" dirty="0">
                <a:latin typeface="+mj-lt"/>
              </a:rPr>
              <a:t>(click on the hyperlink above)</a:t>
            </a:r>
          </a:p>
          <a:p>
            <a:endParaRPr lang="en-GB" sz="2400" dirty="0" smtClean="0">
              <a:latin typeface="+mj-lt"/>
            </a:endParaRPr>
          </a:p>
          <a:p>
            <a:endParaRPr lang="en-GB" sz="2400" dirty="0">
              <a:latin typeface="+mj-lt"/>
            </a:endParaRPr>
          </a:p>
          <a:p>
            <a:endParaRPr lang="en-GB" sz="2400" dirty="0">
              <a:latin typeface="+mj-lt"/>
            </a:endParaRPr>
          </a:p>
        </p:txBody>
      </p:sp>
      <p:sp>
        <p:nvSpPr>
          <p:cNvPr id="9" name="Rectangle 8"/>
          <p:cNvSpPr/>
          <p:nvPr/>
        </p:nvSpPr>
        <p:spPr>
          <a:xfrm>
            <a:off x="412242" y="2504500"/>
            <a:ext cx="5977784" cy="3046988"/>
          </a:xfrm>
          <a:prstGeom prst="rect">
            <a:avLst/>
          </a:prstGeom>
        </p:spPr>
        <p:txBody>
          <a:bodyPr wrap="square">
            <a:spAutoFit/>
          </a:bodyPr>
          <a:lstStyle/>
          <a:p>
            <a:endParaRPr lang="en-GB" sz="2400" dirty="0" smtClean="0">
              <a:latin typeface="+mj-lt"/>
            </a:endParaRPr>
          </a:p>
          <a:p>
            <a:endParaRPr lang="en-GB" sz="2400" dirty="0">
              <a:latin typeface="+mj-lt"/>
            </a:endParaRPr>
          </a:p>
          <a:p>
            <a:r>
              <a:rPr lang="en-GB" sz="2400" dirty="0">
                <a:latin typeface="+mj-lt"/>
              </a:rPr>
              <a:t>Allow students a few minutes to respond to the </a:t>
            </a:r>
            <a:r>
              <a:rPr lang="en-GB" sz="2400" dirty="0" smtClean="0">
                <a:latin typeface="+mj-lt"/>
              </a:rPr>
              <a:t>film </a:t>
            </a:r>
            <a:r>
              <a:rPr lang="en-GB" sz="2400" dirty="0">
                <a:latin typeface="+mj-lt"/>
              </a:rPr>
              <a:t>with people sitting near to them</a:t>
            </a:r>
            <a:r>
              <a:rPr lang="en-GB" sz="2400" dirty="0" smtClean="0">
                <a:latin typeface="+mj-lt"/>
              </a:rPr>
              <a:t>.</a:t>
            </a:r>
          </a:p>
          <a:p>
            <a:endParaRPr lang="en-GB" sz="2400" dirty="0" smtClean="0">
              <a:latin typeface="+mj-lt"/>
            </a:endParaRPr>
          </a:p>
          <a:p>
            <a:r>
              <a:rPr lang="en-GB" sz="2400" dirty="0" smtClean="0">
                <a:latin typeface="+mj-lt"/>
              </a:rPr>
              <a:t>After </a:t>
            </a:r>
            <a:r>
              <a:rPr lang="en-GB" sz="2400" dirty="0">
                <a:latin typeface="+mj-lt"/>
              </a:rPr>
              <a:t>sharing their initial responses, ask them to </a:t>
            </a:r>
            <a:r>
              <a:rPr lang="en-GB" sz="2400" dirty="0" smtClean="0">
                <a:latin typeface="+mj-lt"/>
              </a:rPr>
              <a:t>consider </a:t>
            </a:r>
            <a:r>
              <a:rPr lang="en-GB" sz="2400" dirty="0">
                <a:latin typeface="+mj-lt"/>
              </a:rPr>
              <a:t>the </a:t>
            </a:r>
            <a:r>
              <a:rPr lang="en-GB" sz="2400" dirty="0" smtClean="0">
                <a:latin typeface="+mj-lt"/>
              </a:rPr>
              <a:t>following questions:</a:t>
            </a:r>
            <a:endParaRPr lang="en-GB" sz="2400" dirty="0">
              <a:latin typeface="+mj-lt"/>
            </a:endParaRPr>
          </a:p>
          <a:p>
            <a:endParaRPr lang="en-GB" sz="2400" dirty="0">
              <a:latin typeface="+mj-lt"/>
            </a:endParaRPr>
          </a:p>
        </p:txBody>
      </p:sp>
    </p:spTree>
    <p:extLst>
      <p:ext uri="{BB962C8B-B14F-4D97-AF65-F5344CB8AC3E}">
        <p14:creationId xmlns:p14="http://schemas.microsoft.com/office/powerpoint/2010/main" val="1101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474" y="1038225"/>
            <a:ext cx="4650865" cy="4886325"/>
          </a:xfrm>
          <a:prstGeom prst="rect">
            <a:avLst/>
          </a:prstGeom>
        </p:spPr>
      </p:pic>
      <p:sp>
        <p:nvSpPr>
          <p:cNvPr id="5" name="TextBox 4"/>
          <p:cNvSpPr txBox="1"/>
          <p:nvPr/>
        </p:nvSpPr>
        <p:spPr>
          <a:xfrm>
            <a:off x="4062923" y="1895474"/>
            <a:ext cx="3423727" cy="3262432"/>
          </a:xfrm>
          <a:prstGeom prst="rect">
            <a:avLst/>
          </a:prstGeom>
          <a:noFill/>
        </p:spPr>
        <p:txBody>
          <a:bodyPr wrap="square" rtlCol="0">
            <a:spAutoFit/>
          </a:bodyPr>
          <a:lstStyle/>
          <a:p>
            <a:pPr algn="ctr"/>
            <a:r>
              <a:rPr lang="en-GB" sz="2400" dirty="0">
                <a:latin typeface="+mj-lt"/>
              </a:rPr>
              <a:t>“Why is an industry which is generating so much profit unable to support its workers?” </a:t>
            </a:r>
            <a:br>
              <a:rPr lang="en-GB" sz="2400" dirty="0">
                <a:latin typeface="+mj-lt"/>
              </a:rPr>
            </a:br>
            <a:r>
              <a:rPr lang="en-GB" sz="1100" dirty="0" smtClean="0">
                <a:latin typeface="+mj-lt"/>
              </a:rPr>
              <a:t/>
            </a:r>
            <a:br>
              <a:rPr lang="en-GB" sz="1100" dirty="0" smtClean="0">
                <a:latin typeface="+mj-lt"/>
              </a:rPr>
            </a:br>
            <a:r>
              <a:rPr lang="en-GB" sz="2400" dirty="0" smtClean="0">
                <a:latin typeface="+mj-lt"/>
              </a:rPr>
              <a:t>This </a:t>
            </a:r>
            <a:r>
              <a:rPr lang="en-GB" sz="2400" dirty="0">
                <a:latin typeface="+mj-lt"/>
              </a:rPr>
              <a:t>is a question raised in the </a:t>
            </a:r>
            <a:r>
              <a:rPr lang="en-GB" sz="2400" dirty="0" smtClean="0">
                <a:latin typeface="+mj-lt"/>
              </a:rPr>
              <a:t>trailer. </a:t>
            </a:r>
            <a:br>
              <a:rPr lang="en-GB" sz="2400" dirty="0" smtClean="0">
                <a:latin typeface="+mj-lt"/>
              </a:rPr>
            </a:br>
            <a:r>
              <a:rPr lang="en-GB" sz="2400" b="1" dirty="0" smtClean="0">
                <a:latin typeface="+mj-lt"/>
              </a:rPr>
              <a:t>What </a:t>
            </a:r>
            <a:r>
              <a:rPr lang="en-GB" sz="2400" b="1" dirty="0">
                <a:latin typeface="+mj-lt"/>
              </a:rPr>
              <a:t>do you think some of the reasons might be?</a:t>
            </a:r>
          </a:p>
        </p:txBody>
      </p:sp>
    </p:spTree>
    <p:extLst>
      <p:ext uri="{BB962C8B-B14F-4D97-AF65-F5344CB8AC3E}">
        <p14:creationId xmlns:p14="http://schemas.microsoft.com/office/powerpoint/2010/main" val="154854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Take it further…</a:t>
            </a:r>
            <a:endParaRPr lang="en-GB" dirty="0"/>
          </a:p>
        </p:txBody>
      </p:sp>
      <p:sp>
        <p:nvSpPr>
          <p:cNvPr id="2" name="Content Placeholder 1"/>
          <p:cNvSpPr>
            <a:spLocks noGrp="1"/>
          </p:cNvSpPr>
          <p:nvPr>
            <p:ph idx="1"/>
          </p:nvPr>
        </p:nvSpPr>
        <p:spPr/>
        <p:txBody>
          <a:bodyPr/>
          <a:lstStyle/>
          <a:p>
            <a:pPr marL="0" indent="0">
              <a:buNone/>
            </a:pPr>
            <a:r>
              <a:rPr lang="en-GB" dirty="0">
                <a:latin typeface="+mj-lt"/>
              </a:rPr>
              <a:t>If interested, the full documentary of </a:t>
            </a:r>
            <a:r>
              <a:rPr lang="en-GB" u="sng" dirty="0">
                <a:latin typeface="+mj-lt"/>
              </a:rPr>
              <a:t>The True Cost</a:t>
            </a:r>
            <a:r>
              <a:rPr lang="en-GB" dirty="0">
                <a:latin typeface="+mj-lt"/>
              </a:rPr>
              <a:t> (92 mins) can be </a:t>
            </a:r>
            <a:r>
              <a:rPr lang="en-GB" dirty="0" smtClean="0">
                <a:latin typeface="+mj-lt"/>
              </a:rPr>
              <a:t>accessed by clicking </a:t>
            </a:r>
            <a:r>
              <a:rPr lang="en-GB" b="1" u="sng" dirty="0">
                <a:latin typeface="+mj-lt"/>
                <a:hlinkClick r:id="rId2"/>
              </a:rPr>
              <a:t>here</a:t>
            </a:r>
            <a:r>
              <a:rPr lang="en-GB" dirty="0">
                <a:latin typeface="+mj-lt"/>
              </a:rPr>
              <a:t>.</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latin typeface="+mj-lt"/>
            </a:endParaRPr>
          </a:p>
        </p:txBody>
      </p:sp>
      <p:pic>
        <p:nvPicPr>
          <p:cNvPr id="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9379" y="3108028"/>
            <a:ext cx="4667395" cy="306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341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1012</TotalTime>
  <Words>2380</Words>
  <Application>Microsoft Office PowerPoint</Application>
  <PresentationFormat>Widescreen</PresentationFormat>
  <Paragraphs>126</Paragraphs>
  <Slides>37</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Arial Black</vt:lpstr>
      <vt:lpstr>Calibri</vt:lpstr>
      <vt:lpstr>Calibri Light</vt:lpstr>
      <vt:lpstr>Century Gothic</vt:lpstr>
      <vt:lpstr>Foco</vt:lpstr>
      <vt:lpstr>Symbol</vt:lpstr>
      <vt:lpstr>Tahoma</vt:lpstr>
      <vt:lpstr>Times New Roman</vt:lpstr>
      <vt:lpstr>3_Office Theme</vt:lpstr>
      <vt:lpstr>4_Office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Take it further…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hidden face of Primark fashion Dan McDougall in Tamil Nadu, India Sunday 22 June 2008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WILL YOU WEAR IT 30 TIMES? </vt:lpstr>
      <vt:lpstr>#2 BREAK THE CYCLE: </vt:lpstr>
      <vt:lpstr>#3 SPREAD YOUR FASHION DOLLARS: </vt:lpstr>
      <vt:lpstr>#4 DETOX YOUR WARDROBE: </vt:lpstr>
      <vt:lpstr>#5 JOIN THE FASHION REVOLUTION: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193</cp:revision>
  <dcterms:created xsi:type="dcterms:W3CDTF">2016-10-17T21:56:29Z</dcterms:created>
  <dcterms:modified xsi:type="dcterms:W3CDTF">2018-09-04T20:40:18Z</dcterms:modified>
  <cp:contentStatus/>
</cp:coreProperties>
</file>