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0"/>
  </p:notesMasterIdLst>
  <p:handoutMasterIdLst>
    <p:handoutMasterId r:id="rId21"/>
  </p:handoutMasterIdLst>
  <p:sldIdLst>
    <p:sldId id="502" r:id="rId2"/>
    <p:sldId id="503" r:id="rId3"/>
    <p:sldId id="454" r:id="rId4"/>
    <p:sldId id="505" r:id="rId5"/>
    <p:sldId id="263" r:id="rId6"/>
    <p:sldId id="508" r:id="rId7"/>
    <p:sldId id="286" r:id="rId8"/>
    <p:sldId id="305" r:id="rId9"/>
    <p:sldId id="507" r:id="rId10"/>
    <p:sldId id="518" r:id="rId11"/>
    <p:sldId id="482" r:id="rId12"/>
    <p:sldId id="484" r:id="rId13"/>
    <p:sldId id="485" r:id="rId14"/>
    <p:sldId id="476" r:id="rId15"/>
    <p:sldId id="467" r:id="rId16"/>
    <p:sldId id="521" r:id="rId17"/>
    <p:sldId id="501" r:id="rId18"/>
    <p:sldId id="5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892"/>
    <a:srgbClr val="0069D2"/>
    <a:srgbClr val="FB23C2"/>
    <a:srgbClr val="F9FCD0"/>
    <a:srgbClr val="B48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notesViewPr>
    <p:cSldViewPr snapToGrid="0">
      <p:cViewPr varScale="1">
        <p:scale>
          <a:sx n="53" d="100"/>
          <a:sy n="53" d="100"/>
        </p:scale>
        <p:origin x="17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01/05/2018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01/05/2018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75940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22079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475824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12487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981568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24144592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25551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7269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23283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9556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094561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047834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58063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129027"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GANGS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3319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lOamcOg3yc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lOamcOg3yc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3738" y="537147"/>
            <a:ext cx="1430027" cy="573741"/>
          </a:xfrm>
          <a:prstGeom prst="rect">
            <a:avLst/>
          </a:prstGeom>
        </p:spPr>
      </p:pic>
      <p:sp>
        <p:nvSpPr>
          <p:cNvPr id="9" name="Oval 8"/>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755547" y="2432570"/>
            <a:ext cx="4659631" cy="1354217"/>
          </a:xfrm>
          <a:prstGeom prst="rect">
            <a:avLst/>
          </a:prstGeom>
          <a:noFill/>
        </p:spPr>
        <p:txBody>
          <a:bodyPr wrap="square" rtlCol="0">
            <a:spAutoFit/>
          </a:bodyPr>
          <a:lstStyle/>
          <a:p>
            <a:pPr algn="ctr"/>
            <a:r>
              <a:rPr lang="en-GB" sz="5400" b="1" dirty="0" smtClean="0">
                <a:solidFill>
                  <a:prstClr val="white"/>
                </a:solidFill>
              </a:rPr>
              <a:t>GANGS</a:t>
            </a:r>
            <a:endParaRPr lang="en-GB" sz="2800" b="1" dirty="0" smtClean="0">
              <a:solidFill>
                <a:prstClr val="white"/>
              </a:solidFill>
            </a:endParaRPr>
          </a:p>
          <a:p>
            <a:pPr algn="ctr"/>
            <a:r>
              <a:rPr lang="en-GB" sz="2800" b="1" dirty="0" smtClean="0">
                <a:solidFill>
                  <a:srgbClr val="FEE725"/>
                </a:solidFill>
              </a:rPr>
              <a:t>SOCIAL PERSPECTIVES</a:t>
            </a:r>
          </a:p>
        </p:txBody>
      </p:sp>
      <p:sp>
        <p:nvSpPr>
          <p:cNvPr id="11" name="TextBox 10"/>
          <p:cNvSpPr txBox="1"/>
          <p:nvPr/>
        </p:nvSpPr>
        <p:spPr>
          <a:xfrm>
            <a:off x="4226338" y="4292778"/>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Y7&amp;8</a:t>
            </a:r>
          </a:p>
          <a:p>
            <a:pPr algn="ctr"/>
            <a:r>
              <a:rPr lang="en-GB" sz="2800" b="1" smtClean="0">
                <a:solidFill>
                  <a:prstClr val="white"/>
                </a:solidFill>
                <a:ea typeface="Times New Roman" panose="02020603050405020304" pitchFamily="18" charset="0"/>
                <a:cs typeface="Times New Roman" panose="02020603050405020304" pitchFamily="18" charset="0"/>
              </a:rPr>
              <a:t>11-13 </a:t>
            </a:r>
            <a:r>
              <a:rPr lang="en-GB" sz="2800" b="1" dirty="0">
                <a:solidFill>
                  <a:prstClr val="white"/>
                </a:solidFill>
                <a:ea typeface="Times New Roman" panose="02020603050405020304" pitchFamily="18" charset="0"/>
                <a:cs typeface="Times New Roman" panose="02020603050405020304" pitchFamily="18" charset="0"/>
              </a:rPr>
              <a:t>years</a:t>
            </a:r>
            <a:endParaRPr lang="en-GB" sz="28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185146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W H E R E  D O  W E  A L L  B E L O N G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  M </a:t>
            </a:r>
            <a:r>
              <a:rPr lang="en-GB" b="1" dirty="0" smtClean="0">
                <a:solidFill>
                  <a:srgbClr val="FEE725"/>
                </a:solidFill>
                <a:latin typeface="Foco" panose="020B0504050202020203" pitchFamily="34" charset="0"/>
              </a:rPr>
              <a:t>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733974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 quick history of our tribalism…</a:t>
            </a:r>
            <a:endParaRPr lang="en-GB" b="1" dirty="0"/>
          </a:p>
        </p:txBody>
      </p:sp>
      <p:sp>
        <p:nvSpPr>
          <p:cNvPr id="3" name="Content Placeholder 2"/>
          <p:cNvSpPr>
            <a:spLocks noGrp="1"/>
          </p:cNvSpPr>
          <p:nvPr>
            <p:ph idx="1"/>
          </p:nvPr>
        </p:nvSpPr>
        <p:spPr>
          <a:xfrm>
            <a:off x="499872" y="1715897"/>
            <a:ext cx="11149584" cy="4351338"/>
          </a:xfrm>
        </p:spPr>
        <p:txBody>
          <a:bodyPr>
            <a:normAutofit/>
          </a:bodyPr>
          <a:lstStyle/>
          <a:p>
            <a:pPr marL="0" indent="0">
              <a:buNone/>
            </a:pPr>
            <a:r>
              <a:rPr lang="en-GB" sz="2400" dirty="0" smtClean="0"/>
              <a:t>Humans are social creatures, shaped </a:t>
            </a:r>
            <a:r>
              <a:rPr lang="en-GB" sz="2400" dirty="0"/>
              <a:t>by </a:t>
            </a:r>
            <a:r>
              <a:rPr lang="en-GB" sz="2400" dirty="0" smtClean="0"/>
              <a:t>evolution </a:t>
            </a:r>
            <a:r>
              <a:rPr lang="en-GB" sz="2400" dirty="0"/>
              <a:t>over </a:t>
            </a:r>
            <a:r>
              <a:rPr lang="en-GB" sz="2400" dirty="0" smtClean="0"/>
              <a:t>several million years to </a:t>
            </a:r>
            <a:r>
              <a:rPr lang="en-GB" sz="2400" dirty="0"/>
              <a:t>live in small tribes. </a:t>
            </a:r>
            <a:endParaRPr lang="en-GB" sz="2400" dirty="0" smtClean="0"/>
          </a:p>
          <a:p>
            <a:pPr marL="0" indent="0">
              <a:buNone/>
            </a:pPr>
            <a:endParaRPr lang="en-GB" sz="2400" dirty="0"/>
          </a:p>
          <a:p>
            <a:pPr marL="0" indent="0">
              <a:buNone/>
            </a:pPr>
            <a:r>
              <a:rPr lang="en-GB" sz="2400" dirty="0" smtClean="0"/>
              <a:t>Since modern humans evolved, the largest (almost 90%) of human history sees us living in small groups and roaming the land as hunter-gatherers, still living and roaming together in small communities or tribes.</a:t>
            </a:r>
          </a:p>
          <a:p>
            <a:pPr marL="0" indent="0">
              <a:buNone/>
            </a:pPr>
            <a:endParaRPr lang="en-GB" sz="2400" dirty="0"/>
          </a:p>
        </p:txBody>
      </p:sp>
      <p:pic>
        <p:nvPicPr>
          <p:cNvPr id="2052" name="Picture 4" descr="https://pixabay.com/static/uploads/photo/2016/03/31/22/03/africa-1296808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49806" y="3891566"/>
            <a:ext cx="2831068" cy="251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98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530" y="1361440"/>
            <a:ext cx="11357344" cy="4815523"/>
          </a:xfrm>
        </p:spPr>
        <p:txBody>
          <a:bodyPr>
            <a:normAutofit/>
          </a:bodyPr>
          <a:lstStyle/>
          <a:p>
            <a:pPr marL="0" indent="0">
              <a:buNone/>
            </a:pPr>
            <a:r>
              <a:rPr lang="en-GB" sz="2400" dirty="0" smtClean="0"/>
              <a:t>10,000 years ago, modern humans explored different ways of finding food and created the pathway for early farming. </a:t>
            </a:r>
          </a:p>
          <a:p>
            <a:pPr marL="0" indent="0">
              <a:buNone/>
            </a:pPr>
            <a:r>
              <a:rPr lang="en-GB" sz="2400" dirty="0" smtClean="0"/>
              <a:t>The agricultural revolution meant that we no longer needed to move around to find food, and so became more sedentary and established fixed communities, still living together in small communities (or tribes)</a:t>
            </a:r>
          </a:p>
          <a:p>
            <a:pPr marL="0" indent="0">
              <a:buNone/>
            </a:pPr>
            <a:endParaRPr lang="en-GB" sz="2400" dirty="0"/>
          </a:p>
        </p:txBody>
      </p:sp>
      <p:pic>
        <p:nvPicPr>
          <p:cNvPr id="3074" name="Picture 2" descr="https://upload.wikimedia.org/wikipedia/commons/9/91/Maler_der_Grabkammer_des_Sennudem_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84008" y="3630543"/>
            <a:ext cx="3900574" cy="254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6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2" y="987425"/>
            <a:ext cx="10786618" cy="5014913"/>
          </a:xfrm>
        </p:spPr>
        <p:txBody>
          <a:bodyPr>
            <a:normAutofit/>
          </a:bodyPr>
          <a:lstStyle/>
          <a:p>
            <a:pPr marL="0" indent="0">
              <a:buNone/>
            </a:pPr>
            <a:r>
              <a:rPr lang="en-GB" sz="2400" dirty="0" smtClean="0"/>
              <a:t>Tribal culture is in our evolutionary history and many tribal communities exist across the world.</a:t>
            </a:r>
          </a:p>
          <a:p>
            <a:pPr marL="0" indent="0">
              <a:buNone/>
            </a:pPr>
            <a:endParaRPr lang="en-GB" sz="2400" dirty="0" smtClean="0"/>
          </a:p>
          <a:p>
            <a:r>
              <a:rPr lang="en-GB" sz="2400" b="1" dirty="0" smtClean="0"/>
              <a:t>Some still live as hunter gatherers, living in balance and harmony with the natural world.</a:t>
            </a:r>
          </a:p>
          <a:p>
            <a:r>
              <a:rPr lang="en-GB" sz="2400" b="1" dirty="0" smtClean="0"/>
              <a:t>Many have modernised in ways but retain roots in elements of core tribal customs and traditions. </a:t>
            </a:r>
          </a:p>
          <a:p>
            <a:endParaRPr lang="en-GB" sz="2400" dirty="0"/>
          </a:p>
          <a:p>
            <a:pPr marL="0" indent="0">
              <a:buNone/>
            </a:pPr>
            <a:r>
              <a:rPr lang="en-GB" sz="2400" dirty="0" smtClean="0"/>
              <a:t>However, those of us who have moved away from our human history of tribalism have started to return to our roots and form what are now being described as </a:t>
            </a:r>
            <a:r>
              <a:rPr lang="en-GB" b="1" dirty="0" smtClean="0"/>
              <a:t>new tribes</a:t>
            </a:r>
            <a:r>
              <a:rPr lang="en-GB" sz="1800" dirty="0" smtClean="0"/>
              <a:t>…</a:t>
            </a:r>
          </a:p>
          <a:p>
            <a:pPr marL="0" indent="0">
              <a:buNone/>
            </a:pPr>
            <a:endParaRPr lang="en-GB" sz="2400" dirty="0"/>
          </a:p>
        </p:txBody>
      </p:sp>
    </p:spTree>
    <p:extLst>
      <p:ext uri="{BB962C8B-B14F-4D97-AF65-F5344CB8AC3E}">
        <p14:creationId xmlns:p14="http://schemas.microsoft.com/office/powerpoint/2010/main" val="35210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3253"/>
            <a:ext cx="10515600" cy="1325563"/>
          </a:xfrm>
        </p:spPr>
        <p:txBody>
          <a:bodyPr>
            <a:normAutofit/>
          </a:bodyPr>
          <a:lstStyle/>
          <a:p>
            <a:r>
              <a:rPr lang="en-GB" sz="3600" b="1" dirty="0" smtClean="0"/>
              <a:t>How do you identify yourself?	</a:t>
            </a:r>
            <a:endParaRPr lang="en-GB" sz="3600" b="1" dirty="0"/>
          </a:p>
        </p:txBody>
      </p:sp>
      <p:sp>
        <p:nvSpPr>
          <p:cNvPr id="3" name="Content Placeholder 2"/>
          <p:cNvSpPr>
            <a:spLocks noGrp="1"/>
          </p:cNvSpPr>
          <p:nvPr>
            <p:ph idx="1"/>
          </p:nvPr>
        </p:nvSpPr>
        <p:spPr>
          <a:xfrm>
            <a:off x="523240" y="1556577"/>
            <a:ext cx="11333480" cy="3706304"/>
          </a:xfrm>
        </p:spPr>
        <p:txBody>
          <a:bodyPr>
            <a:normAutofit/>
          </a:bodyPr>
          <a:lstStyle/>
          <a:p>
            <a:pPr marL="0" indent="0">
              <a:buNone/>
            </a:pPr>
            <a:r>
              <a:rPr lang="en-GB" sz="2400" dirty="0"/>
              <a:t>Two of the main needs for people that encourage us to become part of </a:t>
            </a:r>
            <a:r>
              <a:rPr lang="en-GB" sz="2400" dirty="0" smtClean="0"/>
              <a:t>groups /new tribes / gangs </a:t>
            </a:r>
            <a:r>
              <a:rPr lang="en-GB" sz="2400" dirty="0"/>
              <a:t>in society are</a:t>
            </a:r>
            <a:r>
              <a:rPr lang="en-GB" sz="2400" dirty="0" smtClean="0"/>
              <a:t>:</a:t>
            </a:r>
          </a:p>
          <a:p>
            <a:pPr marL="1428750" lvl="2" indent="-514350">
              <a:buFont typeface="+mj-lt"/>
              <a:buAutoNum type="arabicPeriod"/>
            </a:pPr>
            <a:r>
              <a:rPr lang="en-GB" sz="2400" b="1" dirty="0" smtClean="0"/>
              <a:t>Belongingness</a:t>
            </a:r>
          </a:p>
          <a:p>
            <a:pPr marL="1428750" lvl="2" indent="-514350">
              <a:buFont typeface="+mj-lt"/>
              <a:buAutoNum type="arabicPeriod"/>
            </a:pPr>
            <a:r>
              <a:rPr lang="en-GB" sz="2400" b="1" dirty="0" smtClean="0"/>
              <a:t>Identity</a:t>
            </a:r>
            <a:endParaRPr lang="en-GB" sz="2400" dirty="0"/>
          </a:p>
          <a:p>
            <a:pPr marL="0" indent="0">
              <a:buNone/>
            </a:pPr>
            <a:r>
              <a:rPr lang="en-GB" sz="2400" dirty="0" smtClean="0"/>
              <a:t>All of us need to feel that we </a:t>
            </a:r>
            <a:r>
              <a:rPr lang="en-GB" sz="2400" b="1" dirty="0" smtClean="0"/>
              <a:t>belong</a:t>
            </a:r>
            <a:r>
              <a:rPr lang="en-GB" sz="2400" dirty="0" smtClean="0"/>
              <a:t> to something bigger than ourselves, this is a natural human trait.</a:t>
            </a:r>
          </a:p>
          <a:p>
            <a:pPr marL="0" indent="0">
              <a:buNone/>
            </a:pPr>
            <a:r>
              <a:rPr lang="en-GB" sz="2400" dirty="0" smtClean="0"/>
              <a:t>However, within this, we all need to carve out our </a:t>
            </a:r>
            <a:r>
              <a:rPr lang="en-GB" sz="2400" b="1" dirty="0" smtClean="0"/>
              <a:t>identity</a:t>
            </a:r>
            <a:r>
              <a:rPr lang="en-GB" sz="2400" dirty="0" smtClean="0"/>
              <a:t> to separate ourselves from the rest of society or the group.</a:t>
            </a:r>
            <a:endParaRPr lang="en-GB" sz="2400" dirty="0"/>
          </a:p>
        </p:txBody>
      </p:sp>
    </p:spTree>
    <p:extLst>
      <p:ext uri="{BB962C8B-B14F-4D97-AF65-F5344CB8AC3E}">
        <p14:creationId xmlns:p14="http://schemas.microsoft.com/office/powerpoint/2010/main" val="37056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04" y="867579"/>
            <a:ext cx="11439615" cy="1325563"/>
          </a:xfrm>
        </p:spPr>
        <p:txBody>
          <a:bodyPr>
            <a:noAutofit/>
          </a:bodyPr>
          <a:lstStyle/>
          <a:p>
            <a:r>
              <a:rPr lang="en-GB" sz="2400" dirty="0" smtClean="0"/>
              <a:t>Part of our core human nature means that we have an inherent need to belong to something bigger than ourselves. </a:t>
            </a:r>
            <a:r>
              <a:rPr lang="en-GB" sz="2400" dirty="0"/>
              <a:t>You probably belong to at least two of these groups in society, whether you realise it or not…</a:t>
            </a:r>
            <a:br>
              <a:rPr lang="en-GB" sz="2400" dirty="0"/>
            </a:br>
            <a:endParaRPr lang="en-GB"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3433" y="1408441"/>
            <a:ext cx="8585356" cy="5165079"/>
          </a:xfrm>
          <a:prstGeom prst="rect">
            <a:avLst/>
          </a:prstGeom>
        </p:spPr>
      </p:pic>
    </p:spTree>
    <p:extLst>
      <p:ext uri="{BB962C8B-B14F-4D97-AF65-F5344CB8AC3E}">
        <p14:creationId xmlns:p14="http://schemas.microsoft.com/office/powerpoint/2010/main" val="6973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856" y="850709"/>
            <a:ext cx="10937240" cy="4486275"/>
          </a:xfrm>
        </p:spPr>
        <p:txBody>
          <a:bodyPr>
            <a:normAutofit/>
          </a:bodyPr>
          <a:lstStyle/>
          <a:p>
            <a:pPr marL="0" indent="0">
              <a:buNone/>
            </a:pPr>
            <a:r>
              <a:rPr lang="en-GB" sz="2400" dirty="0" smtClean="0"/>
              <a:t>Think about yourself, your culture, your community, the activities that you engage in outside of school; interest groups, hobbies or people who you spend time with. </a:t>
            </a:r>
          </a:p>
          <a:p>
            <a:pPr marL="0" indent="0">
              <a:buNone/>
            </a:pPr>
            <a:endParaRPr lang="en-GB" dirty="0"/>
          </a:p>
          <a:p>
            <a:pPr marL="0" indent="0">
              <a:buNone/>
            </a:pPr>
            <a:endParaRPr lang="en-GB" dirty="0"/>
          </a:p>
          <a:p>
            <a:pPr marL="0" indent="0">
              <a:buNone/>
            </a:pPr>
            <a:endParaRPr lang="en-GB" dirty="0"/>
          </a:p>
        </p:txBody>
      </p:sp>
      <p:sp>
        <p:nvSpPr>
          <p:cNvPr id="5" name="Rectangle 4"/>
          <p:cNvSpPr/>
          <p:nvPr/>
        </p:nvSpPr>
        <p:spPr>
          <a:xfrm>
            <a:off x="4627382" y="2284371"/>
            <a:ext cx="5504688" cy="1938992"/>
          </a:xfrm>
          <a:prstGeom prst="rect">
            <a:avLst/>
          </a:prstGeom>
        </p:spPr>
        <p:txBody>
          <a:bodyPr wrap="square">
            <a:spAutoFit/>
          </a:bodyPr>
          <a:lstStyle/>
          <a:p>
            <a:pPr marL="342900" indent="-342900">
              <a:buFont typeface="Arial" panose="020B0604020202020204" pitchFamily="34" charset="0"/>
              <a:buChar char="•"/>
            </a:pPr>
            <a:r>
              <a:rPr lang="en-GB" sz="2400" b="1" dirty="0">
                <a:solidFill>
                  <a:srgbClr val="BE169A"/>
                </a:solidFill>
                <a:latin typeface="+mj-lt"/>
              </a:rPr>
              <a:t>Are you part of a gang? </a:t>
            </a:r>
          </a:p>
          <a:p>
            <a:pPr marL="342900" indent="-342900">
              <a:buFont typeface="Arial" panose="020B0604020202020204" pitchFamily="34" charset="0"/>
              <a:buChar char="•"/>
            </a:pPr>
            <a:r>
              <a:rPr lang="en-GB" sz="2400" b="1" dirty="0">
                <a:solidFill>
                  <a:srgbClr val="BE169A"/>
                </a:solidFill>
                <a:latin typeface="+mj-lt"/>
              </a:rPr>
              <a:t>Are you part of a subculture?</a:t>
            </a:r>
          </a:p>
          <a:p>
            <a:pPr marL="342900" indent="-342900">
              <a:buFont typeface="Arial" panose="020B0604020202020204" pitchFamily="34" charset="0"/>
              <a:buChar char="•"/>
            </a:pPr>
            <a:r>
              <a:rPr lang="en-GB" sz="2400" b="1" dirty="0">
                <a:solidFill>
                  <a:srgbClr val="BE169A"/>
                </a:solidFill>
                <a:latin typeface="+mj-lt"/>
              </a:rPr>
              <a:t>Are you part of a tribe</a:t>
            </a:r>
            <a:r>
              <a:rPr lang="en-GB" sz="2400" b="1" dirty="0" smtClean="0">
                <a:solidFill>
                  <a:srgbClr val="BE169A"/>
                </a:solidFill>
                <a:latin typeface="+mj-lt"/>
              </a:rPr>
              <a:t>?</a:t>
            </a:r>
          </a:p>
          <a:p>
            <a:endParaRPr lang="en-GB" sz="2400" b="1" dirty="0">
              <a:solidFill>
                <a:srgbClr val="BE169A"/>
              </a:solidFill>
              <a:latin typeface="+mj-lt"/>
            </a:endParaRPr>
          </a:p>
          <a:p>
            <a:r>
              <a:rPr lang="en-GB" sz="2400" b="1" dirty="0" smtClean="0">
                <a:solidFill>
                  <a:prstClr val="black"/>
                </a:solidFill>
                <a:latin typeface="+mj-lt"/>
              </a:rPr>
              <a:t>Are you a part of all of these?</a:t>
            </a:r>
            <a:endParaRPr lang="en-GB" sz="2400" b="1" dirty="0">
              <a:solidFill>
                <a:prstClr val="black"/>
              </a:solidFill>
              <a:latin typeface="+mj-lt"/>
            </a:endParaRPr>
          </a:p>
        </p:txBody>
      </p:sp>
      <p:sp>
        <p:nvSpPr>
          <p:cNvPr id="8" name="Rectangle 7"/>
          <p:cNvSpPr/>
          <p:nvPr/>
        </p:nvSpPr>
        <p:spPr>
          <a:xfrm>
            <a:off x="371856" y="5103027"/>
            <a:ext cx="11099800" cy="1107996"/>
          </a:xfrm>
          <a:prstGeom prst="rect">
            <a:avLst/>
          </a:prstGeom>
        </p:spPr>
        <p:txBody>
          <a:bodyPr wrap="square">
            <a:spAutoFit/>
          </a:bodyPr>
          <a:lstStyle/>
          <a:p>
            <a:r>
              <a:rPr lang="en-GB" sz="2400" dirty="0" smtClean="0">
                <a:solidFill>
                  <a:prstClr val="black"/>
                </a:solidFill>
                <a:latin typeface="+mj-lt"/>
              </a:rPr>
              <a:t>Ask students to raise their hands for each category and make a tally of how many communities or groups the class belong to.</a:t>
            </a:r>
          </a:p>
          <a:p>
            <a:pPr algn="r"/>
            <a:endParaRPr lang="en-GB" dirty="0">
              <a:solidFill>
                <a:srgbClr val="BE169A"/>
              </a:solidFill>
              <a:latin typeface="+mj-lt"/>
            </a:endParaRP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8255" y="2001542"/>
            <a:ext cx="2927157" cy="2927157"/>
          </a:xfrm>
          <a:prstGeom prst="rect">
            <a:avLst/>
          </a:prstGeom>
        </p:spPr>
      </p:pic>
      <p:sp>
        <p:nvSpPr>
          <p:cNvPr id="9" name="TextBox 8"/>
          <p:cNvSpPr txBox="1"/>
          <p:nvPr/>
        </p:nvSpPr>
        <p:spPr>
          <a:xfrm>
            <a:off x="1335067" y="2790222"/>
            <a:ext cx="2573532" cy="1200329"/>
          </a:xfrm>
          <a:prstGeom prst="rect">
            <a:avLst/>
          </a:prstGeom>
          <a:noFill/>
        </p:spPr>
        <p:txBody>
          <a:bodyPr wrap="square" rtlCol="0">
            <a:spAutoFit/>
          </a:bodyPr>
          <a:lstStyle/>
          <a:p>
            <a:pPr algn="ctr"/>
            <a:r>
              <a:rPr lang="en-GB" sz="2400" dirty="0" smtClean="0">
                <a:latin typeface="+mj-lt"/>
              </a:rPr>
              <a:t>How would you define the groups that you are in?</a:t>
            </a:r>
            <a:endParaRPr lang="en-GB" sz="2400" dirty="0">
              <a:latin typeface="+mj-lt"/>
            </a:endParaRPr>
          </a:p>
        </p:txBody>
      </p:sp>
    </p:spTree>
    <p:extLst>
      <p:ext uri="{BB962C8B-B14F-4D97-AF65-F5344CB8AC3E}">
        <p14:creationId xmlns:p14="http://schemas.microsoft.com/office/powerpoint/2010/main" val="20810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circle(in)">
                                      <p:cBhvr>
                                        <p:cTn id="34" dur="20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330" y="831088"/>
            <a:ext cx="11038838" cy="5679440"/>
          </a:xfrm>
        </p:spPr>
        <p:txBody>
          <a:bodyPr>
            <a:normAutofit/>
          </a:bodyPr>
          <a:lstStyle/>
          <a:p>
            <a:pPr marL="0" indent="0">
              <a:buNone/>
            </a:pPr>
            <a:r>
              <a:rPr lang="en-GB" sz="2400" dirty="0" smtClean="0"/>
              <a:t>Now ask students to discuss the following question, thinking about all of the ideas raised in this module and any thoughts and personal experiences they may have:</a:t>
            </a:r>
          </a:p>
          <a:p>
            <a:pPr marL="0" indent="0">
              <a:buNone/>
            </a:pPr>
            <a:endParaRPr lang="en-GB" sz="1600" dirty="0">
              <a:solidFill>
                <a:prstClr val="black"/>
              </a:solidFill>
            </a:endParaRPr>
          </a:p>
          <a:p>
            <a:pPr marL="0" indent="0">
              <a:buNone/>
            </a:pPr>
            <a:endParaRPr lang="en-GB" sz="1600" dirty="0" smtClean="0">
              <a:solidFill>
                <a:prstClr val="black"/>
              </a:solidFill>
            </a:endParaRPr>
          </a:p>
          <a:p>
            <a:pPr marL="0" indent="0">
              <a:buNone/>
            </a:pPr>
            <a:endParaRPr lang="en-GB" sz="1600" dirty="0">
              <a:solidFill>
                <a:prstClr val="black"/>
              </a:solidFill>
            </a:endParaRPr>
          </a:p>
          <a:p>
            <a:pPr marL="0" indent="0">
              <a:buNone/>
            </a:pPr>
            <a:endParaRPr lang="en-GB" sz="1600" dirty="0" smtClean="0">
              <a:solidFill>
                <a:prstClr val="black"/>
              </a:solidFill>
            </a:endParaRPr>
          </a:p>
          <a:p>
            <a:pPr marL="0" indent="0">
              <a:buNone/>
            </a:pPr>
            <a:endParaRPr lang="en-GB" sz="1600" dirty="0">
              <a:solidFill>
                <a:prstClr val="black"/>
              </a:solidFill>
            </a:endParaRPr>
          </a:p>
          <a:p>
            <a:pPr marL="0" indent="0">
              <a:buNone/>
            </a:pPr>
            <a:endParaRPr lang="en-GB" sz="1600" dirty="0" smtClean="0">
              <a:solidFill>
                <a:prstClr val="black"/>
              </a:solidFill>
            </a:endParaRPr>
          </a:p>
          <a:p>
            <a:pPr marL="0" indent="0">
              <a:buNone/>
            </a:pPr>
            <a:endParaRPr lang="en-GB" sz="1600" dirty="0" smtClean="0">
              <a:solidFill>
                <a:prstClr val="black"/>
              </a:solidFill>
            </a:endParaRPr>
          </a:p>
          <a:p>
            <a:pPr marL="0" indent="0">
              <a:buNone/>
            </a:pPr>
            <a:endParaRPr lang="en-GB" sz="1600" dirty="0">
              <a:solidFill>
                <a:prstClr val="black"/>
              </a:solidFill>
            </a:endParaRPr>
          </a:p>
          <a:p>
            <a:pPr marL="0" indent="0">
              <a:buNone/>
            </a:pPr>
            <a:endParaRPr lang="en-GB" sz="1600" dirty="0">
              <a:solidFill>
                <a:prstClr val="black"/>
              </a:solidFill>
            </a:endParaRPr>
          </a:p>
          <a:p>
            <a:pPr marL="0" indent="0">
              <a:buNone/>
            </a:pPr>
            <a:endParaRPr lang="en-GB" sz="1600" dirty="0" smtClean="0">
              <a:solidFill>
                <a:prstClr val="black"/>
              </a:solidFill>
            </a:endParaRPr>
          </a:p>
          <a:p>
            <a:pPr marL="0" indent="0">
              <a:buNone/>
            </a:pPr>
            <a:r>
              <a:rPr lang="en-GB" sz="2400" dirty="0" smtClean="0">
                <a:solidFill>
                  <a:prstClr val="black"/>
                </a:solidFill>
              </a:rPr>
              <a:t>Either run as a class discussion or ask students to write a reflection on this idea or create a poster or mind map.</a:t>
            </a:r>
            <a:endParaRPr lang="en-GB" sz="2400" dirty="0">
              <a:solidFill>
                <a:prstClr val="black"/>
              </a:solidFill>
            </a:endParaRPr>
          </a:p>
          <a:p>
            <a:pPr marL="0" indent="0">
              <a:buNone/>
            </a:pPr>
            <a:endParaRPr lang="en-GB" sz="2400" b="1" dirty="0"/>
          </a:p>
          <a:p>
            <a:pPr marL="0" indent="0">
              <a:buNone/>
            </a:pPr>
            <a:endParaRPr lang="en-GB" sz="2400"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6524" y="1973747"/>
            <a:ext cx="2873430" cy="2873430"/>
          </a:xfrm>
          <a:prstGeom prst="rect">
            <a:avLst/>
          </a:prstGeom>
        </p:spPr>
      </p:pic>
      <p:sp>
        <p:nvSpPr>
          <p:cNvPr id="5" name="TextBox 4"/>
          <p:cNvSpPr txBox="1"/>
          <p:nvPr/>
        </p:nvSpPr>
        <p:spPr>
          <a:xfrm>
            <a:off x="4376473" y="2625632"/>
            <a:ext cx="2573532" cy="1569660"/>
          </a:xfrm>
          <a:prstGeom prst="rect">
            <a:avLst/>
          </a:prstGeom>
          <a:noFill/>
        </p:spPr>
        <p:txBody>
          <a:bodyPr wrap="square" rtlCol="0">
            <a:spAutoFit/>
          </a:bodyPr>
          <a:lstStyle/>
          <a:p>
            <a:pPr algn="ctr"/>
            <a:r>
              <a:rPr lang="en-GB" sz="2400" dirty="0"/>
              <a:t>“Is being part of a gang, tribe or sub-culture a “human need”?”</a:t>
            </a:r>
          </a:p>
        </p:txBody>
      </p:sp>
    </p:spTree>
    <p:extLst>
      <p:ext uri="{BB962C8B-B14F-4D97-AF65-F5344CB8AC3E}">
        <p14:creationId xmlns:p14="http://schemas.microsoft.com/office/powerpoint/2010/main" val="21520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 calcmode="lin" valueType="num">
                                      <p:cBhvr additive="base">
                                        <p:cTn id="1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643874" y="2752417"/>
            <a:ext cx="5013841" cy="1754326"/>
          </a:xfrm>
          <a:prstGeom prst="rect">
            <a:avLst/>
          </a:prstGeom>
          <a:noFill/>
        </p:spPr>
        <p:txBody>
          <a:bodyPr wrap="square" rtlCol="0">
            <a:spAutoFit/>
          </a:bodyPr>
          <a:lstStyle/>
          <a:p>
            <a:pPr algn="ctr"/>
            <a:r>
              <a:rPr lang="en-GB" sz="6000" b="1" dirty="0">
                <a:solidFill>
                  <a:prstClr val="white"/>
                </a:solidFill>
              </a:rPr>
              <a:t>G A N G S </a:t>
            </a:r>
          </a:p>
          <a:p>
            <a:pPr algn="ctr"/>
            <a:endParaRPr lang="en-GB" sz="1200" b="1" dirty="0">
              <a:solidFill>
                <a:prstClr val="white"/>
              </a:solidFill>
            </a:endParaRPr>
          </a:p>
          <a:p>
            <a:pPr algn="ctr"/>
            <a:r>
              <a:rPr lang="en-GB" b="1" dirty="0">
                <a:solidFill>
                  <a:srgbClr val="FEE725"/>
                </a:solidFill>
              </a:rPr>
              <a:t>T H I S  S O R T  O F  L E A R N I N G  </a:t>
            </a:r>
          </a:p>
          <a:p>
            <a:pPr algn="ctr"/>
            <a:r>
              <a:rPr lang="en-GB" b="1" dirty="0">
                <a:solidFill>
                  <a:srgbClr val="FEE725"/>
                </a:solidFill>
              </a:rPr>
              <a:t>C A N</a:t>
            </a:r>
            <a:r>
              <a:rPr lang="en-GB" dirty="0">
                <a:solidFill>
                  <a:srgbClr val="FEE725"/>
                </a:solidFill>
              </a:rPr>
              <a:t> ’ </a:t>
            </a:r>
            <a:r>
              <a:rPr lang="en-GB" b="1" dirty="0">
                <a:solidFill>
                  <a:srgbClr val="FEE725"/>
                </a:solidFill>
              </a:rPr>
              <a:t>T  W A I T </a:t>
            </a:r>
          </a:p>
        </p:txBody>
      </p:sp>
    </p:spTree>
    <p:extLst>
      <p:ext uri="{BB962C8B-B14F-4D97-AF65-F5344CB8AC3E}">
        <p14:creationId xmlns:p14="http://schemas.microsoft.com/office/powerpoint/2010/main" val="1457934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Oval 5"/>
          <p:cNvSpPr/>
          <p:nvPr/>
        </p:nvSpPr>
        <p:spPr>
          <a:xfrm>
            <a:off x="3702614" y="1493519"/>
            <a:ext cx="4786755" cy="4758383"/>
          </a:xfrm>
          <a:prstGeom prst="ellipse">
            <a:avLst/>
          </a:prstGeom>
          <a:solidFill>
            <a:schemeClr val="tx1">
              <a:alpha val="22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589070" y="3703020"/>
            <a:ext cx="5013841" cy="892552"/>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N E E D I N G  T O  B E L O N G</a:t>
            </a: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4</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15  </a:t>
            </a:r>
            <a:r>
              <a:rPr lang="en-GB" sz="2000" b="1" dirty="0" smtClean="0">
                <a:solidFill>
                  <a:prstClr val="white"/>
                </a:solidFill>
                <a:ea typeface="Times New Roman" panose="02020603050405020304" pitchFamily="18" charset="0"/>
                <a:cs typeface="Times New Roman" panose="02020603050405020304" pitchFamily="18" charset="0"/>
              </a:rPr>
              <a:t>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3144527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13560" y="1781493"/>
            <a:ext cx="9204962" cy="4351338"/>
          </a:xfrm>
        </p:spPr>
        <p:txBody>
          <a:bodyPr>
            <a:normAutofit/>
          </a:bodyPr>
          <a:lstStyle/>
          <a:p>
            <a:pPr marL="0" indent="0">
              <a:buNone/>
            </a:pPr>
            <a:r>
              <a:rPr lang="en-GB" dirty="0" smtClean="0"/>
              <a:t>Think about and explore sub-cultures and the identities that we assume within these cultures</a:t>
            </a:r>
          </a:p>
          <a:p>
            <a:pPr marL="0" indent="0">
              <a:buNone/>
            </a:pPr>
            <a:endParaRPr lang="en-GB" dirty="0" smtClean="0"/>
          </a:p>
          <a:p>
            <a:pPr marL="0" indent="0">
              <a:buNone/>
            </a:pPr>
            <a:r>
              <a:rPr lang="en-GB" dirty="0" smtClean="0"/>
              <a:t>Understand how sub-cultures are an important part of our identity and allow us to feel connected to other people</a:t>
            </a:r>
          </a:p>
          <a:p>
            <a:pPr marL="0" indent="0">
              <a:buNone/>
            </a:pPr>
            <a:endParaRPr lang="en-GB" dirty="0"/>
          </a:p>
          <a:p>
            <a:pPr marL="0" indent="0">
              <a:buNone/>
            </a:pPr>
            <a:r>
              <a:rPr lang="en-GB" dirty="0" smtClean="0"/>
              <a:t>Explore and unravel how gang tension and cohesion can influence communities and countries </a:t>
            </a:r>
            <a:endParaRPr lang="en-GB" dirty="0"/>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rPr>
              <a:t>THINK!</a:t>
            </a:r>
            <a:endParaRPr lang="en-GB" sz="1600" b="1" dirty="0">
              <a:solidFill>
                <a:srgbClr val="FEE725"/>
              </a:solidFill>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rPr>
              <a:t>FEEL!</a:t>
            </a:r>
            <a:endParaRPr lang="en-GB" sz="1600" b="1" dirty="0">
              <a:solidFill>
                <a:srgbClr val="FEE725"/>
              </a:solidFill>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rPr>
              <a:t>CONNECT!</a:t>
            </a:r>
            <a:endParaRPr lang="en-GB" sz="1600" b="1" dirty="0">
              <a:solidFill>
                <a:srgbClr val="FEE725"/>
              </a:solidFill>
            </a:endParaRPr>
          </a:p>
        </p:txBody>
      </p:sp>
    </p:spTree>
    <p:extLst>
      <p:ext uri="{BB962C8B-B14F-4D97-AF65-F5344CB8AC3E}">
        <p14:creationId xmlns:p14="http://schemas.microsoft.com/office/powerpoint/2010/main" val="21142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85562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346" y="1249680"/>
            <a:ext cx="10889510" cy="4988243"/>
          </a:xfrm>
        </p:spPr>
        <p:txBody>
          <a:bodyPr>
            <a:normAutofit/>
          </a:bodyPr>
          <a:lstStyle/>
          <a:p>
            <a:pPr marL="228597" indent="0">
              <a:lnSpc>
                <a:spcPct val="115000"/>
              </a:lnSpc>
              <a:spcAft>
                <a:spcPts val="1000"/>
              </a:spcAft>
              <a:buNone/>
            </a:pPr>
            <a:r>
              <a:rPr lang="en-GB" dirty="0">
                <a:solidFill>
                  <a:schemeClr val="bg2">
                    <a:lumMod val="10000"/>
                  </a:schemeClr>
                </a:solidFill>
                <a:ea typeface="Calibri" panose="020F0502020204030204" pitchFamily="34" charset="0"/>
                <a:cs typeface="Times New Roman" panose="02020603050405020304" pitchFamily="18" charset="0"/>
              </a:rPr>
              <a:t>I</a:t>
            </a:r>
            <a:r>
              <a:rPr lang="en-GB" dirty="0" smtClean="0">
                <a:solidFill>
                  <a:schemeClr val="bg2">
                    <a:lumMod val="10000"/>
                  </a:schemeClr>
                </a:solidFill>
                <a:effectLst/>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schemeClr val="bg2">
                    <a:lumMod val="10000"/>
                  </a:schemeClr>
                </a:solidFill>
                <a:latin typeface="+mj-lt"/>
              </a:rPr>
              <a:t>.  </a:t>
            </a:r>
            <a:endParaRPr lang="en-GB" dirty="0">
              <a:solidFill>
                <a:schemeClr val="bg2">
                  <a:lumMod val="10000"/>
                </a:schemeClr>
              </a:solidFill>
              <a:latin typeface="+mj-lt"/>
            </a:endParaRPr>
          </a:p>
        </p:txBody>
      </p:sp>
      <p:sp>
        <p:nvSpPr>
          <p:cNvPr id="2" name="Rectangle 1"/>
          <p:cNvSpPr/>
          <p:nvPr/>
        </p:nvSpPr>
        <p:spPr>
          <a:xfrm>
            <a:off x="726442" y="3060537"/>
            <a:ext cx="10032998" cy="1919500"/>
          </a:xfrm>
          <a:prstGeom prst="rect">
            <a:avLst/>
          </a:prstGeom>
        </p:spPr>
        <p:txBody>
          <a:bodyPr wrap="square">
            <a:spAutoFit/>
          </a:bodyPr>
          <a:lstStyle/>
          <a:p>
            <a:pPr marL="342900" lvl="0" indent="-342900">
              <a:lnSpc>
                <a:spcPct val="115000"/>
              </a:lnSpc>
              <a:spcAft>
                <a:spcPts val="0"/>
              </a:spcAft>
              <a:buFont typeface="+mj-lt"/>
              <a:buAutoNum type="arabicPeriod"/>
            </a:pPr>
            <a:r>
              <a:rPr lang="en-GB" sz="2400" dirty="0">
                <a:latin typeface="+mj-lt"/>
                <a:ea typeface="Calibri" panose="020F0502020204030204" pitchFamily="34" charset="0"/>
                <a:cs typeface="Times New Roman" panose="02020603050405020304" pitchFamily="18" charset="0"/>
              </a:rPr>
              <a:t>Are you part of any groups?</a:t>
            </a:r>
            <a:endParaRPr lang="en-GB" sz="2000" dirty="0">
              <a:latin typeface="+mj-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400" dirty="0">
                <a:latin typeface="+mj-lt"/>
                <a:ea typeface="Calibri" panose="020F0502020204030204" pitchFamily="34" charset="0"/>
                <a:cs typeface="Times New Roman" panose="02020603050405020304" pitchFamily="18" charset="0"/>
              </a:rPr>
              <a:t>How important are they to allow you to be who you are?</a:t>
            </a:r>
            <a:endParaRPr lang="en-GB" sz="2000" dirty="0">
              <a:latin typeface="+mj-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GB" sz="2400" dirty="0">
                <a:latin typeface="+mj-lt"/>
                <a:ea typeface="Calibri" panose="020F0502020204030204" pitchFamily="34" charset="0"/>
                <a:cs typeface="Times New Roman" panose="02020603050405020304" pitchFamily="18" charset="0"/>
              </a:rPr>
              <a:t>How do you create your identity within those groups?</a:t>
            </a:r>
          </a:p>
          <a:p>
            <a:pPr marL="342900" lvl="0" indent="-342900">
              <a:lnSpc>
                <a:spcPct val="115000"/>
              </a:lnSpc>
              <a:spcAft>
                <a:spcPts val="1000"/>
              </a:spcAft>
              <a:buFont typeface="+mj-lt"/>
              <a:buAutoNum type="arabicPeriod"/>
            </a:pPr>
            <a:r>
              <a:rPr lang="en-GB" sz="2400" dirty="0">
                <a:latin typeface="+mj-lt"/>
                <a:ea typeface="Calibri" panose="020F0502020204030204" pitchFamily="34" charset="0"/>
                <a:cs typeface="Times New Roman" panose="02020603050405020304" pitchFamily="18" charset="0"/>
              </a:rPr>
              <a:t>Is being part of a group a human need? </a:t>
            </a:r>
            <a:endParaRPr lang="en-GB" sz="2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F I N D I N G  O U R  </a:t>
            </a:r>
          </a:p>
          <a:p>
            <a:pPr algn="ctr"/>
            <a:r>
              <a:rPr lang="en-GB" sz="2400" b="1" dirty="0" smtClean="0">
                <a:solidFill>
                  <a:prstClr val="white"/>
                </a:solidFill>
                <a:latin typeface="Foco" panose="020B0504050202020203" pitchFamily="34" charset="0"/>
              </a:rPr>
              <a:t>T R I B E</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5  M </a:t>
            </a:r>
            <a:r>
              <a:rPr lang="en-GB" b="1" dirty="0" smtClean="0">
                <a:solidFill>
                  <a:srgbClr val="FEE725"/>
                </a:solidFill>
                <a:latin typeface="Foco" panose="020B0504050202020203" pitchFamily="34" charset="0"/>
              </a:rPr>
              <a:t>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466673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7"/>
          <p:cNvSpPr/>
          <p:nvPr/>
        </p:nvSpPr>
        <p:spPr>
          <a:xfrm>
            <a:off x="710946" y="1405187"/>
            <a:ext cx="11008614" cy="2431435"/>
          </a:xfrm>
          <a:prstGeom prst="rect">
            <a:avLst/>
          </a:prstGeom>
        </p:spPr>
        <p:txBody>
          <a:bodyPr wrap="square">
            <a:spAutoFit/>
          </a:bodyPr>
          <a:lstStyle/>
          <a:p>
            <a:r>
              <a:rPr lang="en-GB" sz="2400" dirty="0">
                <a:latin typeface="+mj-lt"/>
              </a:rPr>
              <a:t>Watch the short video (3.18mins) put together by ThoughtBox entitled</a:t>
            </a:r>
            <a:r>
              <a:rPr lang="en-GB" sz="2400" dirty="0" smtClean="0">
                <a:latin typeface="+mj-lt"/>
              </a:rPr>
              <a:t>:</a:t>
            </a:r>
          </a:p>
          <a:p>
            <a:r>
              <a:rPr lang="en-GB" sz="2400" dirty="0" smtClean="0">
                <a:latin typeface="+mj-lt"/>
              </a:rPr>
              <a:t> </a:t>
            </a:r>
            <a:endParaRPr lang="en-GB" sz="2400" dirty="0">
              <a:latin typeface="+mj-lt"/>
            </a:endParaRPr>
          </a:p>
          <a:p>
            <a:r>
              <a:rPr lang="en-GB" sz="3600" b="1" u="sng" dirty="0">
                <a:latin typeface="+mj-lt"/>
                <a:hlinkClick r:id="rId2"/>
              </a:rPr>
              <a:t>A-Z of </a:t>
            </a:r>
            <a:r>
              <a:rPr lang="en-GB" sz="3600" b="1" u="sng" dirty="0" smtClean="0">
                <a:latin typeface="+mj-lt"/>
                <a:hlinkClick r:id="rId2"/>
              </a:rPr>
              <a:t>Subcultures</a:t>
            </a:r>
            <a:endParaRPr lang="en-GB" sz="3600" b="1" u="sng" dirty="0" smtClean="0">
              <a:latin typeface="+mj-lt"/>
            </a:endParaRPr>
          </a:p>
          <a:p>
            <a:r>
              <a:rPr lang="en-GB" altLang="en-US" sz="1600" b="1" dirty="0" smtClean="0">
                <a:solidFill>
                  <a:prstClr val="black"/>
                </a:solidFill>
                <a:latin typeface="+mj-lt"/>
                <a:ea typeface="Calibri" panose="020F0502020204030204" pitchFamily="34" charset="0"/>
                <a:cs typeface="Times New Roman" panose="02020603050405020304" pitchFamily="18" charset="0"/>
              </a:rPr>
              <a:t>click </a:t>
            </a:r>
            <a:r>
              <a:rPr lang="en-GB" altLang="en-US" sz="1600" b="1" dirty="0">
                <a:solidFill>
                  <a:prstClr val="black"/>
                </a:solidFill>
                <a:latin typeface="+mj-lt"/>
                <a:ea typeface="Calibri" panose="020F0502020204030204" pitchFamily="34" charset="0"/>
                <a:cs typeface="Times New Roman" panose="02020603050405020304" pitchFamily="18" charset="0"/>
              </a:rPr>
              <a:t>on the link above for the </a:t>
            </a:r>
            <a:r>
              <a:rPr lang="en-GB" altLang="en-US" sz="1600" b="1" dirty="0" smtClean="0">
                <a:solidFill>
                  <a:prstClr val="black"/>
                </a:solidFill>
                <a:latin typeface="+mj-lt"/>
                <a:ea typeface="Calibri" panose="020F0502020204030204" pitchFamily="34" charset="0"/>
                <a:cs typeface="Times New Roman" panose="02020603050405020304" pitchFamily="18" charset="0"/>
              </a:rPr>
              <a:t>hyperlink</a:t>
            </a:r>
            <a:endParaRPr lang="en-GB" sz="2800" dirty="0">
              <a:solidFill>
                <a:prstClr val="black"/>
              </a:solidFill>
              <a:latin typeface="+mj-lt"/>
            </a:endParaRPr>
          </a:p>
          <a:p>
            <a:endParaRPr lang="en-GB" sz="1600" dirty="0">
              <a:latin typeface="+mj-lt"/>
            </a:endParaRPr>
          </a:p>
          <a:p>
            <a:endParaRPr lang="en-GB" sz="2000" dirty="0" smtClean="0">
              <a:latin typeface="+mj-lt"/>
            </a:endParaRPr>
          </a:p>
          <a:p>
            <a:endParaRPr lang="en-GB" sz="1600" dirty="0" smtClean="0">
              <a:latin typeface="+mj-lt"/>
            </a:endParaRPr>
          </a:p>
        </p:txBody>
      </p:sp>
      <p:pic>
        <p:nvPicPr>
          <p:cNvPr id="10" name="Picture 9" descr="C:\Users\Rachel\Desktop\A-z\p.jpg">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6197601" y="2550160"/>
            <a:ext cx="5521960" cy="3243027"/>
          </a:xfrm>
          <a:prstGeom prst="rect">
            <a:avLst/>
          </a:prstGeom>
          <a:noFill/>
          <a:ln>
            <a:noFill/>
          </a:ln>
        </p:spPr>
      </p:pic>
    </p:spTree>
    <p:extLst>
      <p:ext uri="{BB962C8B-B14F-4D97-AF65-F5344CB8AC3E}">
        <p14:creationId xmlns:p14="http://schemas.microsoft.com/office/powerpoint/2010/main" val="1101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latin typeface="+mj-lt"/>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latin typeface="+mj-lt"/>
                <a:ea typeface="Calibri" panose="020F0502020204030204" pitchFamily="34" charset="0"/>
                <a:cs typeface="Times New Roman" panose="02020603050405020304" pitchFamily="18" charset="0"/>
              </a:rPr>
              <a:t>think about the </a:t>
            </a:r>
            <a:r>
              <a:rPr lang="en-GB" altLang="en-US" sz="2400" dirty="0">
                <a:solidFill>
                  <a:prstClr val="black"/>
                </a:solidFill>
                <a:latin typeface="+mj-lt"/>
                <a:ea typeface="Calibri" panose="020F0502020204030204" pitchFamily="34" charset="0"/>
                <a:cs typeface="Times New Roman" panose="02020603050405020304" pitchFamily="18" charset="0"/>
              </a:rPr>
              <a:t>following questions:</a:t>
            </a:r>
            <a:endParaRPr lang="en-GB" altLang="en-US" sz="4000" dirty="0">
              <a:solidFill>
                <a:prstClr val="black"/>
              </a:solidFill>
              <a:latin typeface="+mj-lt"/>
            </a:endParaRPr>
          </a:p>
        </p:txBody>
      </p:sp>
      <p:pic>
        <p:nvPicPr>
          <p:cNvPr id="13" name="Picture 12" descr="C:\Users\Rachel\Desktop\A-z\p.jpg">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036321" y="1897339"/>
            <a:ext cx="5521960" cy="3243027"/>
          </a:xfrm>
          <a:prstGeom prst="rect">
            <a:avLst/>
          </a:prstGeom>
          <a:noFill/>
          <a:ln>
            <a:noFill/>
          </a:ln>
        </p:spPr>
      </p:pic>
    </p:spTree>
    <p:extLst>
      <p:ext uri="{BB962C8B-B14F-4D97-AF65-F5344CB8AC3E}">
        <p14:creationId xmlns:p14="http://schemas.microsoft.com/office/powerpoint/2010/main" val="11249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811" y="1670613"/>
            <a:ext cx="3173329" cy="3173329"/>
          </a:xfrm>
          <a:prstGeom prst="rect">
            <a:avLst/>
          </a:prstGeom>
        </p:spPr>
      </p:pic>
      <p:sp>
        <p:nvSpPr>
          <p:cNvPr id="11" name="TextBox 10"/>
          <p:cNvSpPr txBox="1"/>
          <p:nvPr/>
        </p:nvSpPr>
        <p:spPr>
          <a:xfrm>
            <a:off x="5061706" y="2472447"/>
            <a:ext cx="2573532" cy="1569660"/>
          </a:xfrm>
          <a:prstGeom prst="rect">
            <a:avLst/>
          </a:prstGeom>
          <a:noFill/>
        </p:spPr>
        <p:txBody>
          <a:bodyPr wrap="square" rtlCol="0">
            <a:spAutoFit/>
          </a:bodyPr>
          <a:lstStyle/>
          <a:p>
            <a:pPr algn="ctr"/>
            <a:r>
              <a:rPr lang="en-GB" sz="2400" dirty="0">
                <a:latin typeface="+mj-lt"/>
              </a:rPr>
              <a:t>What is the difference between a subculture and a gang? </a:t>
            </a:r>
            <a:endParaRPr lang="en-GB" sz="2400" dirty="0">
              <a:latin typeface="+mj-lt"/>
            </a:endParaRPr>
          </a:p>
        </p:txBody>
      </p:sp>
    </p:spTree>
    <p:extLst>
      <p:ext uri="{BB962C8B-B14F-4D97-AF65-F5344CB8AC3E}">
        <p14:creationId xmlns:p14="http://schemas.microsoft.com/office/powerpoint/2010/main" val="371995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1363</TotalTime>
  <Words>803</Words>
  <Application>Microsoft Office PowerPoint</Application>
  <PresentationFormat>Widescreen</PresentationFormat>
  <Paragraphs>97</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Century Gothic</vt:lpstr>
      <vt:lpstr>Foco</vt:lpstr>
      <vt:lpstr>Tahoma</vt:lpstr>
      <vt:lpstr>Times New Roman</vt:lpstr>
      <vt:lpstr>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quick history of our tribalism…</vt:lpstr>
      <vt:lpstr>PowerPoint Presentation</vt:lpstr>
      <vt:lpstr>PowerPoint Presentation</vt:lpstr>
      <vt:lpstr>How do you identify yourself? </vt:lpstr>
      <vt:lpstr>Part of our core human nature means that we have an inherent need to belong to something bigger than ourselves. You probably belong to at least two of these groups in society, whether you realise it or not…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252</cp:revision>
  <dcterms:created xsi:type="dcterms:W3CDTF">2016-10-17T21:56:29Z</dcterms:created>
  <dcterms:modified xsi:type="dcterms:W3CDTF">2018-05-01T13:27:46Z</dcterms:modified>
  <cp:contentStatus/>
</cp:coreProperties>
</file>