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722" r:id="rId2"/>
  </p:sldMasterIdLst>
  <p:notesMasterIdLst>
    <p:notesMasterId r:id="rId28"/>
  </p:notesMasterIdLst>
  <p:handoutMasterIdLst>
    <p:handoutMasterId r:id="rId29"/>
  </p:handoutMasterIdLst>
  <p:sldIdLst>
    <p:sldId id="483" r:id="rId3"/>
    <p:sldId id="484" r:id="rId4"/>
    <p:sldId id="485" r:id="rId5"/>
    <p:sldId id="486" r:id="rId6"/>
    <p:sldId id="487" r:id="rId7"/>
    <p:sldId id="509" r:id="rId8"/>
    <p:sldId id="512" r:id="rId9"/>
    <p:sldId id="510" r:id="rId10"/>
    <p:sldId id="511" r:id="rId11"/>
    <p:sldId id="513" r:id="rId12"/>
    <p:sldId id="514" r:id="rId13"/>
    <p:sldId id="516" r:id="rId14"/>
    <p:sldId id="517" r:id="rId15"/>
    <p:sldId id="519" r:id="rId16"/>
    <p:sldId id="521" r:id="rId17"/>
    <p:sldId id="520" r:id="rId18"/>
    <p:sldId id="391" r:id="rId19"/>
    <p:sldId id="413" r:id="rId20"/>
    <p:sldId id="415" r:id="rId21"/>
    <p:sldId id="414" r:id="rId22"/>
    <p:sldId id="416" r:id="rId23"/>
    <p:sldId id="419" r:id="rId24"/>
    <p:sldId id="420" r:id="rId25"/>
    <p:sldId id="528" r:id="rId26"/>
    <p:sldId id="5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2C0"/>
    <a:srgbClr val="FB23C2"/>
    <a:srgbClr val="B482DA"/>
    <a:srgbClr val="3F8892"/>
    <a:srgbClr val="CBCBCB"/>
    <a:srgbClr val="A7DDE1"/>
    <a:srgbClr val="FF0000"/>
    <a:srgbClr val="F9FCD0"/>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8" autoAdjust="0"/>
    <p:restoredTop sz="94660"/>
  </p:normalViewPr>
  <p:slideViewPr>
    <p:cSldViewPr snapToGrid="0">
      <p:cViewPr varScale="1">
        <p:scale>
          <a:sx n="67" d="100"/>
          <a:sy n="67" d="100"/>
        </p:scale>
        <p:origin x="392" y="48"/>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02/09/2018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02/09/2018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03241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95730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02/09/2018</a:t>
            </a:fld>
            <a:endParaRPr lang="en-GB">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smtClean="0">
                <a:solidFill>
                  <a:prstClr val="black"/>
                </a:solidFill>
              </a:rPr>
              <a:t>www.thoughtboxeducation.com</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47696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02/09/2018</a:t>
            </a:fld>
            <a:endParaRPr lang="en-GB">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273577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02/09/2018</a:t>
            </a:fld>
            <a:endParaRPr lang="en-GB">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76110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16148410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35372F">
                  <a:tint val="75000"/>
                </a:srgbClr>
              </a:solidFill>
            </a:endParaRPr>
          </a:p>
        </p:txBody>
      </p:sp>
    </p:spTree>
    <p:extLst>
      <p:ext uri="{BB962C8B-B14F-4D97-AF65-F5344CB8AC3E}">
        <p14:creationId xmlns:p14="http://schemas.microsoft.com/office/powerpoint/2010/main" val="11095448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02/09/2018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8214858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02/09/2018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9642346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02/09/2018</a:t>
            </a:fld>
            <a:endParaRPr lang="en-GB" dirty="0">
              <a:solidFill>
                <a:srgbClr val="35372F"/>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9166362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02/09/2018</a:t>
            </a:fld>
            <a:endParaRPr lang="en-GB" dirty="0">
              <a:solidFill>
                <a:srgbClr val="35372F"/>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8072144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02/09/2018</a:t>
            </a:fld>
            <a:endParaRPr lang="en-GB" dirty="0">
              <a:solidFill>
                <a:srgbClr val="35372F"/>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40539288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02/09/2018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6714247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3494479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02/09/2018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2295889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02/09/2018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6642334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02/09/2018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5007863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02/09/2018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906805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02/09/2018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480217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02/09/2018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013499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02/09/2018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379432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solidFill>
                  <a:srgbClr val="35372F"/>
                </a:solidFill>
              </a:rPr>
              <a:pPr/>
              <a:t>02/09/2018</a:t>
            </a:fld>
            <a:endParaRPr lang="en-GB" dirty="0">
              <a:solidFill>
                <a:srgbClr val="35372F"/>
              </a:solidFill>
            </a:endParaRP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982555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solidFill>
                  <a:srgbClr val="35372F"/>
                </a:solidFill>
              </a:rPr>
              <a:pPr/>
              <a:t>02/09/2018</a:t>
            </a:fld>
            <a:endParaRPr lang="en-GB" dirty="0">
              <a:solidFill>
                <a:srgbClr val="35372F"/>
              </a:solidFill>
            </a:endParaRPr>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076095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1142996" y="6223828"/>
            <a:ext cx="2329074" cy="365125"/>
          </a:xfrm>
          <a:prstGeom prst="rect">
            <a:avLst/>
          </a:prstGeom>
        </p:spPr>
        <p:txBody>
          <a:bodyPr/>
          <a:lstStyle/>
          <a:p>
            <a:fld id="{1DA75472-A2B2-4D99-9D5D-B76258FC6896}" type="datetime1">
              <a:rPr lang="en-GB" smtClean="0">
                <a:solidFill>
                  <a:srgbClr val="35372F"/>
                </a:solidFill>
              </a:rPr>
              <a:pPr/>
              <a:t>02/09/2018</a:t>
            </a:fld>
            <a:endParaRPr lang="en-GB" dirty="0">
              <a:solidFill>
                <a:srgbClr val="35372F"/>
              </a:solidFill>
            </a:endParaRPr>
          </a:p>
        </p:txBody>
      </p:sp>
      <p:sp>
        <p:nvSpPr>
          <p:cNvPr id="9" name="Footer Placeholder 8"/>
          <p:cNvSpPr>
            <a:spLocks noGrp="1"/>
          </p:cNvSpPr>
          <p:nvPr>
            <p:ph type="ftr" sz="quarter" idx="11"/>
          </p:nvPr>
        </p:nvSpPr>
        <p:spPr>
          <a:xfrm>
            <a:off x="3949148" y="6223828"/>
            <a:ext cx="4717774"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04436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02/09/2018</a:t>
            </a:fld>
            <a:endParaRPr lang="en-GB">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7464489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DF0EC0FD-F6C7-44DD-B05F-9F722E41B7C8}" type="datetime1">
              <a:rPr lang="en-GB" smtClean="0">
                <a:solidFill>
                  <a:srgbClr val="35372F"/>
                </a:solidFill>
              </a:rPr>
              <a:pPr/>
              <a:t>02/09/2018</a:t>
            </a:fld>
            <a:endParaRPr lang="en-GB" dirty="0">
              <a:solidFill>
                <a:srgbClr val="35372F"/>
              </a:solidFill>
            </a:endParaRPr>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546369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02/09/2018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175667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02/09/2018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757744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02/09/2018</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0415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02/09/2018</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34949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02/09/2018</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33746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02/09/2018</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9598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02/09/2018</a:t>
            </a:fld>
            <a:endParaRPr lang="en-GB">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00527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02/09/2018</a:t>
            </a:fld>
            <a:endParaRPr lang="en-GB">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83646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02/09/2018</a:t>
            </a:fld>
            <a:endParaRPr lang="en-GB">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192210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02/09/2018</a:t>
            </a:fld>
            <a:endParaRPr lang="en-GB">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535902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02/09/2018</a:t>
            </a:fld>
            <a:endParaRPr lang="en-GB">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26787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02/09/2018</a:t>
            </a:fld>
            <a:endParaRPr lang="en-GB">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225578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9730"/>
            <a:ext cx="11349908" cy="119095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28625" y="1825625"/>
            <a:ext cx="11349908"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266372"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CLOTHES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5188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9730"/>
            <a:ext cx="11267189" cy="119095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28625" y="1825625"/>
            <a:ext cx="11267189"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921936"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GLOBAL CULTURES</a:t>
            </a:r>
            <a:endParaRPr lang="en-US" sz="1200" b="1" dirty="0">
              <a:solidFill>
                <a:srgbClr val="252823"/>
              </a:solidFill>
            </a:endParaRPr>
          </a:p>
        </p:txBody>
      </p:sp>
      <p:cxnSp>
        <p:nvCxnSpPr>
          <p:cNvPr id="11" name="Straight Connector 10"/>
          <p:cNvCxnSpPr/>
          <p:nvPr userDrawn="1"/>
        </p:nvCxnSpPr>
        <p:spPr>
          <a:xfrm>
            <a:off x="428625" y="34410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735275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i7-ZC-0Hs" TargetMode="External"/><Relationship Id="rId2" Type="http://schemas.openxmlformats.org/officeDocument/2006/relationships/hyperlink" Target="http://bihourcouture.com/"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youtu.be/K-p53Qq7wS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OcMGS3wS4b8" TargetMode="External"/><Relationship Id="rId2" Type="http://schemas.openxmlformats.org/officeDocument/2006/relationships/hyperlink" Target="www.youarenotsosmart.com"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818" y="181547"/>
            <a:ext cx="1430027" cy="573741"/>
          </a:xfrm>
          <a:prstGeom prst="rect">
            <a:avLst/>
          </a:prstGeom>
        </p:spPr>
      </p:pic>
      <p:sp>
        <p:nvSpPr>
          <p:cNvPr id="9" name="Oval 8"/>
          <p:cNvSpPr/>
          <p:nvPr/>
        </p:nvSpPr>
        <p:spPr>
          <a:xfrm>
            <a:off x="6917560" y="144937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6919242" y="3356965"/>
            <a:ext cx="5121753" cy="1200329"/>
          </a:xfrm>
          <a:prstGeom prst="rect">
            <a:avLst/>
          </a:prstGeom>
          <a:noFill/>
        </p:spPr>
        <p:txBody>
          <a:bodyPr wrap="square" rtlCol="0">
            <a:spAutoFit/>
          </a:bodyPr>
          <a:lstStyle/>
          <a:p>
            <a:pPr algn="ctr"/>
            <a:r>
              <a:rPr lang="en-GB" sz="4800" b="1" dirty="0" smtClean="0">
                <a:solidFill>
                  <a:prstClr val="white"/>
                </a:solidFill>
              </a:rPr>
              <a:t>C L O T H E S</a:t>
            </a:r>
            <a:endParaRPr lang="en-GB" sz="2400" b="1" dirty="0" smtClean="0">
              <a:solidFill>
                <a:prstClr val="white"/>
              </a:solidFill>
            </a:endParaRPr>
          </a:p>
          <a:p>
            <a:pPr algn="ctr"/>
            <a:r>
              <a:rPr lang="en-GB" sz="2400" b="1" dirty="0" smtClean="0">
                <a:solidFill>
                  <a:srgbClr val="FEE725"/>
                </a:solidFill>
              </a:rPr>
              <a:t>ENVIRONMENTAL ENGAGEMENT</a:t>
            </a:r>
          </a:p>
        </p:txBody>
      </p:sp>
      <p:sp>
        <p:nvSpPr>
          <p:cNvPr id="11" name="TextBox 10"/>
          <p:cNvSpPr txBox="1"/>
          <p:nvPr/>
        </p:nvSpPr>
        <p:spPr>
          <a:xfrm>
            <a:off x="7609618" y="4871898"/>
            <a:ext cx="3718051" cy="830997"/>
          </a:xfrm>
          <a:prstGeom prst="rect">
            <a:avLst/>
          </a:prstGeom>
          <a:noFill/>
        </p:spPr>
        <p:txBody>
          <a:bodyPr wrap="square" rtlCol="0">
            <a:spAutoFit/>
          </a:bodyPr>
          <a:lstStyle/>
          <a:p>
            <a:pPr algn="ctr"/>
            <a:r>
              <a:rPr lang="en-GB" sz="2400" b="1" dirty="0" smtClean="0">
                <a:solidFill>
                  <a:prstClr val="white"/>
                </a:solidFill>
                <a:ea typeface="Times New Roman" panose="02020603050405020304" pitchFamily="18" charset="0"/>
                <a:cs typeface="Times New Roman" panose="02020603050405020304" pitchFamily="18" charset="0"/>
              </a:rPr>
              <a:t>Y7&amp;8</a:t>
            </a:r>
          </a:p>
          <a:p>
            <a:pPr algn="ctr"/>
            <a:r>
              <a:rPr lang="en-GB" sz="2400" b="1" dirty="0" smtClean="0">
                <a:solidFill>
                  <a:prstClr val="white"/>
                </a:solidFill>
                <a:ea typeface="Times New Roman" panose="02020603050405020304" pitchFamily="18" charset="0"/>
                <a:cs typeface="Times New Roman" panose="02020603050405020304" pitchFamily="18" charset="0"/>
              </a:rPr>
              <a:t>11-13 </a:t>
            </a:r>
            <a:r>
              <a:rPr lang="en-GB" sz="2400" b="1" dirty="0">
                <a:solidFill>
                  <a:prstClr val="white"/>
                </a:solidFill>
                <a:ea typeface="Times New Roman" panose="02020603050405020304" pitchFamily="18" charset="0"/>
                <a:cs typeface="Times New Roman" panose="02020603050405020304" pitchFamily="18" charset="0"/>
              </a:rPr>
              <a:t>years</a:t>
            </a:r>
            <a:endParaRPr lang="en-GB" sz="24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2461203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497" y="657225"/>
            <a:ext cx="11337851" cy="5262563"/>
          </a:xfrm>
        </p:spPr>
        <p:txBody>
          <a:bodyPr>
            <a:normAutofit/>
          </a:bodyPr>
          <a:lstStyle/>
          <a:p>
            <a:pPr marL="0" indent="0">
              <a:buNone/>
            </a:pPr>
            <a:r>
              <a:rPr lang="en-GB" sz="2400" dirty="0" smtClean="0">
                <a:latin typeface="+mj-lt"/>
              </a:rPr>
              <a:t>Split the class into small groups and give each group one of these clothing influences. </a:t>
            </a:r>
          </a:p>
          <a:p>
            <a:pPr marL="0" indent="0">
              <a:buNone/>
            </a:pPr>
            <a:r>
              <a:rPr lang="en-GB" sz="2400" dirty="0" smtClean="0">
                <a:latin typeface="+mj-lt"/>
              </a:rPr>
              <a:t>Ask them to think about and </a:t>
            </a:r>
            <a:r>
              <a:rPr lang="en-GB" sz="2400" dirty="0" smtClean="0">
                <a:latin typeface="+mj-lt"/>
              </a:rPr>
              <a:t>talk about how </a:t>
            </a:r>
            <a:r>
              <a:rPr lang="en-GB" sz="2400" dirty="0" smtClean="0">
                <a:latin typeface="+mj-lt"/>
              </a:rPr>
              <a:t>this influence would encourage us to wear clothes at particular occasions, and whether this is a significant influence on their own choices. </a:t>
            </a:r>
            <a:br>
              <a:rPr lang="en-GB" sz="2400" dirty="0" smtClean="0">
                <a:latin typeface="+mj-lt"/>
              </a:rPr>
            </a:br>
            <a:r>
              <a:rPr lang="en-GB" sz="2400" dirty="0" smtClean="0">
                <a:latin typeface="+mj-lt"/>
              </a:rPr>
              <a:t>Discuss together and then share ideas together as a class.</a:t>
            </a:r>
          </a:p>
          <a:p>
            <a:pPr marL="1371600" lvl="3" indent="0">
              <a:buNone/>
            </a:pPr>
            <a:r>
              <a:rPr lang="en-GB" sz="1400" dirty="0">
                <a:latin typeface="+mj-lt"/>
              </a:rPr>
              <a:t/>
            </a:r>
            <a:br>
              <a:rPr lang="en-GB" sz="1400" dirty="0">
                <a:latin typeface="+mj-lt"/>
              </a:rPr>
            </a:br>
            <a:endParaRPr lang="en-GB" sz="2400" dirty="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434413158"/>
              </p:ext>
            </p:extLst>
          </p:nvPr>
        </p:nvGraphicFramePr>
        <p:xfrm>
          <a:off x="2038422" y="2910414"/>
          <a:ext cx="8127999" cy="2377440"/>
        </p:xfrm>
        <a:graphic>
          <a:graphicData uri="http://schemas.openxmlformats.org/drawingml/2006/table">
            <a:tbl>
              <a:tblPr firstRow="1" bandRow="1">
                <a:tableStyleId>{5C22544A-7EE6-4342-B048-85BDC9FD1C3A}</a:tableStyleId>
              </a:tblPr>
              <a:tblGrid>
                <a:gridCol w="2709333"/>
                <a:gridCol w="2709333"/>
                <a:gridCol w="2709333"/>
              </a:tblGrid>
              <a:tr h="997480">
                <a:tc>
                  <a:txBody>
                    <a:bodyPr/>
                    <a:lstStyle/>
                    <a:p>
                      <a:pPr algn="ctr"/>
                      <a:r>
                        <a:rPr lang="en-GB" sz="3600" dirty="0" smtClean="0">
                          <a:solidFill>
                            <a:schemeClr val="bg1"/>
                          </a:solidFill>
                          <a:latin typeface="+mj-lt"/>
                        </a:rPr>
                        <a:t>Fashion</a:t>
                      </a:r>
                      <a:r>
                        <a:rPr lang="en-GB" sz="3600" baseline="0" dirty="0" smtClean="0">
                          <a:solidFill>
                            <a:schemeClr val="bg1"/>
                          </a:solidFill>
                          <a:latin typeface="+mj-lt"/>
                        </a:rPr>
                        <a:t> trends</a:t>
                      </a:r>
                      <a:endParaRPr lang="en-GB" sz="3600" dirty="0">
                        <a:solidFill>
                          <a:schemeClr val="bg1"/>
                        </a:solidFill>
                        <a:latin typeface="+mj-lt"/>
                      </a:endParaRPr>
                    </a:p>
                  </a:txBody>
                  <a:tcPr>
                    <a:solidFill>
                      <a:srgbClr val="FF0000"/>
                    </a:solidFill>
                  </a:tcPr>
                </a:tc>
                <a:tc>
                  <a:txBody>
                    <a:bodyPr/>
                    <a:lstStyle/>
                    <a:p>
                      <a:pPr algn="ctr"/>
                      <a:r>
                        <a:rPr lang="en-GB" sz="3600" dirty="0" smtClean="0">
                          <a:solidFill>
                            <a:schemeClr val="bg1"/>
                          </a:solidFill>
                          <a:latin typeface="+mj-lt"/>
                        </a:rPr>
                        <a:t>Peer pressure</a:t>
                      </a:r>
                      <a:endParaRPr lang="en-GB" sz="3600" dirty="0">
                        <a:solidFill>
                          <a:schemeClr val="bg1"/>
                        </a:solidFill>
                        <a:latin typeface="+mj-lt"/>
                      </a:endParaRPr>
                    </a:p>
                  </a:txBody>
                  <a:tcPr>
                    <a:solidFill>
                      <a:schemeClr val="accent2"/>
                    </a:solidFill>
                  </a:tcPr>
                </a:tc>
                <a:tc>
                  <a:txBody>
                    <a:bodyPr/>
                    <a:lstStyle/>
                    <a:p>
                      <a:pPr algn="ctr"/>
                      <a:r>
                        <a:rPr lang="en-GB" sz="3600" dirty="0" smtClean="0">
                          <a:solidFill>
                            <a:schemeClr val="bg1"/>
                          </a:solidFill>
                          <a:latin typeface="+mj-lt"/>
                        </a:rPr>
                        <a:t>Comfort</a:t>
                      </a:r>
                      <a:endParaRPr lang="en-GB" sz="3600" dirty="0">
                        <a:solidFill>
                          <a:schemeClr val="bg1"/>
                        </a:solidFill>
                        <a:latin typeface="+mj-lt"/>
                      </a:endParaRPr>
                    </a:p>
                  </a:txBody>
                  <a:tcPr>
                    <a:solidFill>
                      <a:srgbClr val="92D050"/>
                    </a:solidFill>
                  </a:tcPr>
                </a:tc>
              </a:tr>
              <a:tr h="997480">
                <a:tc>
                  <a:txBody>
                    <a:bodyPr/>
                    <a:lstStyle/>
                    <a:p>
                      <a:pPr algn="ctr"/>
                      <a:r>
                        <a:rPr lang="en-GB" sz="3600" dirty="0" smtClean="0">
                          <a:solidFill>
                            <a:schemeClr val="bg1"/>
                          </a:solidFill>
                          <a:latin typeface="+mj-lt"/>
                        </a:rPr>
                        <a:t>Culture</a:t>
                      </a:r>
                      <a:endParaRPr lang="en-GB" sz="3600" dirty="0">
                        <a:solidFill>
                          <a:schemeClr val="bg1"/>
                        </a:solidFill>
                        <a:latin typeface="+mj-lt"/>
                      </a:endParaRPr>
                    </a:p>
                  </a:txBody>
                  <a:tcPr>
                    <a:solidFill>
                      <a:srgbClr val="00B0F0"/>
                    </a:solidFill>
                  </a:tcPr>
                </a:tc>
                <a:tc>
                  <a:txBody>
                    <a:bodyPr/>
                    <a:lstStyle/>
                    <a:p>
                      <a:pPr algn="ctr"/>
                      <a:r>
                        <a:rPr lang="en-GB" sz="3600" dirty="0" smtClean="0">
                          <a:solidFill>
                            <a:schemeClr val="bg1"/>
                          </a:solidFill>
                          <a:latin typeface="+mj-lt"/>
                        </a:rPr>
                        <a:t>The weather</a:t>
                      </a:r>
                      <a:endParaRPr lang="en-GB" sz="3600" dirty="0">
                        <a:solidFill>
                          <a:schemeClr val="bg1"/>
                        </a:solidFill>
                        <a:latin typeface="+mj-lt"/>
                      </a:endParaRPr>
                    </a:p>
                  </a:txBody>
                  <a:tcPr>
                    <a:solidFill>
                      <a:srgbClr val="7030A0"/>
                    </a:solidFill>
                  </a:tcPr>
                </a:tc>
                <a:tc>
                  <a:txBody>
                    <a:bodyPr/>
                    <a:lstStyle/>
                    <a:p>
                      <a:pPr algn="ctr"/>
                      <a:r>
                        <a:rPr lang="en-GB" sz="3600" dirty="0" smtClean="0">
                          <a:solidFill>
                            <a:schemeClr val="bg1"/>
                          </a:solidFill>
                          <a:latin typeface="+mj-lt"/>
                        </a:rPr>
                        <a:t>“Enclothed cognition”</a:t>
                      </a:r>
                      <a:endParaRPr lang="en-GB" sz="3600" dirty="0">
                        <a:solidFill>
                          <a:schemeClr val="bg1"/>
                        </a:solidFill>
                        <a:latin typeface="+mj-lt"/>
                      </a:endParaRPr>
                    </a:p>
                  </a:txBody>
                  <a:tcPr>
                    <a:solidFill>
                      <a:srgbClr val="C412C0"/>
                    </a:solidFill>
                  </a:tcPr>
                </a:tc>
              </a:tr>
            </a:tbl>
          </a:graphicData>
        </a:graphic>
      </p:graphicFrame>
    </p:spTree>
    <p:extLst>
      <p:ext uri="{BB962C8B-B14F-4D97-AF65-F5344CB8AC3E}">
        <p14:creationId xmlns:p14="http://schemas.microsoft.com/office/powerpoint/2010/main" val="3391249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5038725"/>
            <a:ext cx="11337851" cy="1138238"/>
          </a:xfrm>
        </p:spPr>
        <p:txBody>
          <a:bodyPr>
            <a:normAutofit/>
          </a:bodyPr>
          <a:lstStyle/>
          <a:p>
            <a:pPr marL="0" indent="0">
              <a:buNone/>
            </a:pPr>
            <a:r>
              <a:rPr lang="en-GB" sz="2400" dirty="0" smtClean="0">
                <a:latin typeface="+mj-lt"/>
              </a:rPr>
              <a:t>Think about your own responses to this question and then share thoughts together as a class.</a:t>
            </a:r>
            <a:endParaRPr lang="en-GB" sz="2400" dirty="0">
              <a:latin typeface="+mj-lt"/>
            </a:endParaRPr>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3073" y="1118856"/>
            <a:ext cx="3318412" cy="3318412"/>
          </a:xfrm>
          <a:prstGeom prst="rect">
            <a:avLst/>
          </a:prstGeom>
        </p:spPr>
      </p:pic>
      <p:sp>
        <p:nvSpPr>
          <p:cNvPr id="5" name="TextBox 4"/>
          <p:cNvSpPr txBox="1"/>
          <p:nvPr/>
        </p:nvSpPr>
        <p:spPr>
          <a:xfrm>
            <a:off x="4332551" y="2134879"/>
            <a:ext cx="2799457" cy="1200329"/>
          </a:xfrm>
          <a:prstGeom prst="rect">
            <a:avLst/>
          </a:prstGeom>
          <a:noFill/>
        </p:spPr>
        <p:txBody>
          <a:bodyPr wrap="square" rtlCol="0">
            <a:spAutoFit/>
          </a:bodyPr>
          <a:lstStyle/>
          <a:p>
            <a:pPr algn="ctr"/>
            <a:r>
              <a:rPr lang="en-GB" sz="2400" dirty="0" smtClean="0">
                <a:solidFill>
                  <a:prstClr val="black"/>
                </a:solidFill>
                <a:latin typeface="Calibri Light" panose="020F0302020204030204"/>
              </a:rPr>
              <a:t>Does what we wear influence how we think and feel?</a:t>
            </a:r>
            <a:endParaRPr lang="en-GB" sz="2400" dirty="0">
              <a:solidFill>
                <a:prstClr val="black"/>
              </a:solidFill>
              <a:latin typeface="Calibri Light" panose="020F0302020204030204"/>
            </a:endParaRPr>
          </a:p>
        </p:txBody>
      </p:sp>
    </p:spTree>
    <p:extLst>
      <p:ext uri="{BB962C8B-B14F-4D97-AF65-F5344CB8AC3E}">
        <p14:creationId xmlns:p14="http://schemas.microsoft.com/office/powerpoint/2010/main" val="2361988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293309"/>
            <a:ext cx="3754810" cy="1384995"/>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C L O T H I N G  A N D  </a:t>
            </a:r>
            <a:br>
              <a:rPr lang="en-GB" sz="2400" b="1" dirty="0" smtClean="0">
                <a:solidFill>
                  <a:prstClr val="white"/>
                </a:solidFill>
                <a:latin typeface="Foco" panose="020B0504050202020203" pitchFamily="34" charset="0"/>
              </a:rPr>
            </a:br>
            <a:r>
              <a:rPr lang="en-GB" sz="2400" b="1" dirty="0" smtClean="0">
                <a:solidFill>
                  <a:prstClr val="white"/>
                </a:solidFill>
                <a:latin typeface="Foco" panose="020B0504050202020203" pitchFamily="34" charset="0"/>
              </a:rPr>
              <a:t>C U L T U R E</a:t>
            </a:r>
            <a:endParaRPr lang="en-GB" sz="2400" b="1" dirty="0" smtClean="0">
              <a:solidFill>
                <a:prstClr val="white"/>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2 0  </a:t>
            </a:r>
            <a:r>
              <a:rPr lang="en-GB" b="1" dirty="0" smtClean="0">
                <a:solidFill>
                  <a:srgbClr val="FEE725"/>
                </a:solidFill>
                <a:latin typeface="Foco" panose="020B0504050202020203" pitchFamily="34" charset="0"/>
              </a:rPr>
              <a:t>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225676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mj-lt"/>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mj-lt"/>
            </a:endParaRPr>
          </a:p>
          <a:p>
            <a:pPr marL="457205" lvl="1" indent="0">
              <a:buNone/>
            </a:pPr>
            <a:endParaRPr lang="en-GB" dirty="0">
              <a:latin typeface="+mj-lt"/>
            </a:endParaRPr>
          </a:p>
          <a:p>
            <a:endParaRPr lang="en-GB" dirty="0">
              <a:latin typeface="+mj-lt"/>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latin typeface="Calibri Light" panose="020F0302020204030204"/>
            </a:endParaRPr>
          </a:p>
        </p:txBody>
      </p:sp>
      <p:sp>
        <p:nvSpPr>
          <p:cNvPr id="6"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latin typeface="Calibri Light" panose="020F0302020204030204"/>
            </a:endParaRPr>
          </a:p>
        </p:txBody>
      </p:sp>
      <p:sp>
        <p:nvSpPr>
          <p:cNvPr id="8" name="Rectangle 7"/>
          <p:cNvSpPr/>
          <p:nvPr/>
        </p:nvSpPr>
        <p:spPr>
          <a:xfrm>
            <a:off x="812292" y="1492331"/>
            <a:ext cx="10567416" cy="2369880"/>
          </a:xfrm>
          <a:prstGeom prst="rect">
            <a:avLst/>
          </a:prstGeom>
        </p:spPr>
        <p:txBody>
          <a:bodyPr wrap="square">
            <a:spAutoFit/>
          </a:bodyPr>
          <a:lstStyle/>
          <a:p>
            <a:r>
              <a:rPr lang="en-GB" sz="2400" dirty="0">
                <a:solidFill>
                  <a:prstClr val="black"/>
                </a:solidFill>
                <a:latin typeface="+mj-lt"/>
              </a:rPr>
              <a:t>Watch the short video (</a:t>
            </a:r>
            <a:r>
              <a:rPr lang="en-GB" sz="2400" dirty="0" smtClean="0">
                <a:solidFill>
                  <a:prstClr val="black"/>
                </a:solidFill>
                <a:latin typeface="+mj-lt"/>
              </a:rPr>
              <a:t>2.34 </a:t>
            </a:r>
            <a:r>
              <a:rPr lang="en-GB" sz="2400" dirty="0">
                <a:solidFill>
                  <a:prstClr val="black"/>
                </a:solidFill>
                <a:latin typeface="+mj-lt"/>
              </a:rPr>
              <a:t>mins) made by </a:t>
            </a:r>
            <a:r>
              <a:rPr lang="en-GB" sz="2400" dirty="0" smtClean="0">
                <a:solidFill>
                  <a:prstClr val="black"/>
                </a:solidFill>
                <a:latin typeface="+mj-lt"/>
              </a:rPr>
              <a:t>Romanian fashion organisation </a:t>
            </a:r>
            <a:r>
              <a:rPr lang="en-GB" sz="2400" dirty="0" err="1" smtClean="0">
                <a:solidFill>
                  <a:prstClr val="black"/>
                </a:solidFill>
                <a:latin typeface="+mj-lt"/>
                <a:hlinkClick r:id="rId2"/>
              </a:rPr>
              <a:t>Bihour</a:t>
            </a:r>
            <a:r>
              <a:rPr lang="en-GB" sz="2400" dirty="0" smtClean="0">
                <a:solidFill>
                  <a:prstClr val="black"/>
                </a:solidFill>
                <a:latin typeface="+mj-lt"/>
                <a:hlinkClick r:id="rId2"/>
              </a:rPr>
              <a:t> Couture</a:t>
            </a:r>
            <a:r>
              <a:rPr lang="en-GB" sz="2400" dirty="0" smtClean="0">
                <a:solidFill>
                  <a:prstClr val="black"/>
                </a:solidFill>
                <a:latin typeface="+mj-lt"/>
              </a:rPr>
              <a:t> entitled</a:t>
            </a:r>
            <a:r>
              <a:rPr lang="en-GB" sz="2400" dirty="0">
                <a:solidFill>
                  <a:prstClr val="black"/>
                </a:solidFill>
                <a:latin typeface="+mj-lt"/>
              </a:rPr>
              <a:t>:</a:t>
            </a:r>
          </a:p>
          <a:p>
            <a:r>
              <a:rPr lang="en-GB" sz="2800" b="1" u="sng" dirty="0" err="1" smtClean="0">
                <a:solidFill>
                  <a:prstClr val="black"/>
                </a:solidFill>
                <a:latin typeface="+mj-lt"/>
                <a:hlinkClick r:id="rId3"/>
              </a:rPr>
              <a:t>Bihour</a:t>
            </a:r>
            <a:r>
              <a:rPr lang="en-GB" sz="2800" b="1" u="sng" dirty="0" smtClean="0">
                <a:solidFill>
                  <a:prstClr val="black"/>
                </a:solidFill>
                <a:latin typeface="+mj-lt"/>
                <a:hlinkClick r:id="rId3"/>
              </a:rPr>
              <a:t> Couture. The Story</a:t>
            </a:r>
            <a:r>
              <a:rPr lang="en-GB" sz="2000" dirty="0">
                <a:solidFill>
                  <a:prstClr val="black"/>
                </a:solidFill>
                <a:latin typeface="+mj-lt"/>
                <a:hlinkClick r:id="rId3"/>
              </a:rPr>
              <a:t>	</a:t>
            </a:r>
            <a:endParaRPr lang="en-GB" sz="2000" dirty="0">
              <a:solidFill>
                <a:prstClr val="black"/>
              </a:solidFill>
              <a:latin typeface="+mj-lt"/>
              <a:cs typeface="Times New Roman" panose="02020603050405020304" pitchFamily="18" charset="0"/>
            </a:endParaRPr>
          </a:p>
          <a:p>
            <a:r>
              <a:rPr lang="en-GB" sz="1200" b="1" dirty="0" smtClean="0">
                <a:solidFill>
                  <a:prstClr val="black"/>
                </a:solidFill>
                <a:latin typeface="+mj-lt"/>
              </a:rPr>
              <a:t>(</a:t>
            </a:r>
            <a:r>
              <a:rPr lang="en-GB" sz="1200" b="1" dirty="0">
                <a:solidFill>
                  <a:prstClr val="black"/>
                </a:solidFill>
                <a:latin typeface="+mj-lt"/>
              </a:rPr>
              <a:t>click on the hyperlink above)</a:t>
            </a:r>
          </a:p>
          <a:p>
            <a:endParaRPr lang="en-GB" sz="2000" dirty="0" smtClean="0">
              <a:solidFill>
                <a:prstClr val="black"/>
              </a:solidFill>
              <a:latin typeface="+mj-lt"/>
            </a:endParaRPr>
          </a:p>
          <a:p>
            <a:endParaRPr lang="en-GB" sz="2000" dirty="0">
              <a:solidFill>
                <a:prstClr val="black"/>
              </a:solidFill>
              <a:latin typeface="+mj-lt"/>
            </a:endParaRPr>
          </a:p>
          <a:p>
            <a:endParaRPr lang="en-GB" sz="2000" dirty="0">
              <a:solidFill>
                <a:prstClr val="black"/>
              </a:solidFill>
              <a:latin typeface="+mj-lt"/>
            </a:endParaRPr>
          </a:p>
        </p:txBody>
      </p:sp>
      <p:pic>
        <p:nvPicPr>
          <p:cNvPr id="1026" name="Picture 2" descr="Image result for BIHOR COU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2784760"/>
            <a:ext cx="6070092" cy="34144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12293" y="3290700"/>
            <a:ext cx="3778758" cy="2246769"/>
          </a:xfrm>
          <a:prstGeom prst="rect">
            <a:avLst/>
          </a:prstGeom>
        </p:spPr>
        <p:txBody>
          <a:bodyPr wrap="square">
            <a:spAutoFit/>
          </a:bodyPr>
          <a:lstStyle/>
          <a:p>
            <a:r>
              <a:rPr lang="en-GB" sz="2400" dirty="0" smtClean="0">
                <a:solidFill>
                  <a:prstClr val="black"/>
                </a:solidFill>
                <a:latin typeface="Calibri Light" panose="020F0302020204030204"/>
              </a:rPr>
              <a:t>Allow </a:t>
            </a:r>
            <a:r>
              <a:rPr lang="en-GB" sz="2400" dirty="0">
                <a:solidFill>
                  <a:prstClr val="black"/>
                </a:solidFill>
                <a:latin typeface="Calibri Light" panose="020F0302020204030204"/>
              </a:rPr>
              <a:t>students a few minutes to respond to the film with people sitting near to </a:t>
            </a:r>
            <a:r>
              <a:rPr lang="en-GB" sz="2400" dirty="0" smtClean="0">
                <a:solidFill>
                  <a:prstClr val="black"/>
                </a:solidFill>
                <a:latin typeface="Calibri Light" panose="020F0302020204030204"/>
              </a:rPr>
              <a:t>them</a:t>
            </a:r>
            <a:r>
              <a:rPr lang="en-GB" sz="2400" dirty="0">
                <a:solidFill>
                  <a:prstClr val="black"/>
                </a:solidFill>
                <a:latin typeface="Calibri Light" panose="020F0302020204030204"/>
              </a:rPr>
              <a:t> </a:t>
            </a:r>
            <a:r>
              <a:rPr lang="en-GB" sz="2400" dirty="0" smtClean="0">
                <a:solidFill>
                  <a:prstClr val="black"/>
                </a:solidFill>
                <a:latin typeface="Calibri Light" panose="020F0302020204030204"/>
              </a:rPr>
              <a:t>and then discuss together </a:t>
            </a:r>
            <a:r>
              <a:rPr lang="en-GB" sz="2400" dirty="0">
                <a:solidFill>
                  <a:prstClr val="black"/>
                </a:solidFill>
                <a:latin typeface="Calibri Light" panose="020F0302020204030204"/>
              </a:rPr>
              <a:t>the following questions:</a:t>
            </a:r>
          </a:p>
          <a:p>
            <a:endParaRPr lang="en-GB" sz="2000" dirty="0">
              <a:solidFill>
                <a:prstClr val="black"/>
              </a:solidFill>
              <a:latin typeface="Calibri Light" panose="020F0302020204030204"/>
            </a:endParaRPr>
          </a:p>
        </p:txBody>
      </p:sp>
    </p:spTree>
    <p:extLst>
      <p:ext uri="{BB962C8B-B14F-4D97-AF65-F5344CB8AC3E}">
        <p14:creationId xmlns:p14="http://schemas.microsoft.com/office/powerpoint/2010/main" val="629058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6244" y="1754163"/>
            <a:ext cx="3170312" cy="3170312"/>
          </a:xfrm>
          <a:prstGeom prst="rect">
            <a:avLst/>
          </a:prstGeom>
        </p:spPr>
      </p:pic>
      <p:sp>
        <p:nvSpPr>
          <p:cNvPr id="5" name="TextBox 4"/>
          <p:cNvSpPr txBox="1"/>
          <p:nvPr/>
        </p:nvSpPr>
        <p:spPr>
          <a:xfrm>
            <a:off x="4559855" y="2360257"/>
            <a:ext cx="2703090" cy="1938992"/>
          </a:xfrm>
          <a:prstGeom prst="rect">
            <a:avLst/>
          </a:prstGeom>
          <a:noFill/>
        </p:spPr>
        <p:txBody>
          <a:bodyPr wrap="square" rtlCol="0">
            <a:spAutoFit/>
          </a:bodyPr>
          <a:lstStyle/>
          <a:p>
            <a:pPr algn="ctr"/>
            <a:r>
              <a:rPr lang="en-GB" sz="2400" dirty="0" smtClean="0">
                <a:solidFill>
                  <a:prstClr val="black"/>
                </a:solidFill>
                <a:latin typeface="Calibri Light" panose="020F0302020204030204"/>
              </a:rPr>
              <a:t>Have you ever heard of the term ‘cultural appropriation’ before? What might this mean?</a:t>
            </a:r>
            <a:endParaRPr lang="en-GB" sz="2400" dirty="0">
              <a:solidFill>
                <a:prstClr val="black"/>
              </a:solidFill>
              <a:latin typeface="Calibri Light" panose="020F0302020204030204"/>
            </a:endParaRPr>
          </a:p>
        </p:txBody>
      </p:sp>
      <p:sp>
        <p:nvSpPr>
          <p:cNvPr id="7" name="TextBox 6"/>
          <p:cNvSpPr txBox="1"/>
          <p:nvPr/>
        </p:nvSpPr>
        <p:spPr>
          <a:xfrm>
            <a:off x="8368385" y="4924475"/>
            <a:ext cx="2799457" cy="830997"/>
          </a:xfrm>
          <a:prstGeom prst="rect">
            <a:avLst/>
          </a:prstGeom>
          <a:noFill/>
        </p:spPr>
        <p:txBody>
          <a:bodyPr wrap="square" rtlCol="0">
            <a:spAutoFit/>
          </a:bodyPr>
          <a:lstStyle/>
          <a:p>
            <a:pPr algn="ctr"/>
            <a:r>
              <a:rPr lang="en-GB" sz="2400" dirty="0" smtClean="0">
                <a:solidFill>
                  <a:prstClr val="black"/>
                </a:solidFill>
                <a:latin typeface="Calibri Light" panose="020F0302020204030204"/>
              </a:rPr>
              <a:t>See the next slide for some definitions…</a:t>
            </a:r>
            <a:endParaRPr lang="en-GB" sz="2400" dirty="0">
              <a:solidFill>
                <a:prstClr val="black"/>
              </a:solidFill>
              <a:latin typeface="Calibri Light" panose="020F0302020204030204"/>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9581" y="3519947"/>
            <a:ext cx="1430090" cy="2943273"/>
          </a:xfrm>
          <a:prstGeom prst="rect">
            <a:avLst/>
          </a:prstGeom>
        </p:spPr>
      </p:pic>
    </p:spTree>
    <p:extLst>
      <p:ext uri="{BB962C8B-B14F-4D97-AF65-F5344CB8AC3E}">
        <p14:creationId xmlns:p14="http://schemas.microsoft.com/office/powerpoint/2010/main" val="351243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525" y="845574"/>
            <a:ext cx="11337851" cy="4731621"/>
          </a:xfrm>
        </p:spPr>
        <p:txBody>
          <a:bodyPr>
            <a:normAutofit/>
          </a:bodyPr>
          <a:lstStyle/>
          <a:p>
            <a:pPr marL="0" indent="0" fontAlgn="base">
              <a:buNone/>
            </a:pPr>
            <a:r>
              <a:rPr lang="en-GB" sz="2400" dirty="0" smtClean="0">
                <a:latin typeface="+mj-lt"/>
              </a:rPr>
              <a:t>The Oxford English Dictionary defines </a:t>
            </a:r>
            <a:r>
              <a:rPr lang="en-GB" sz="2400" dirty="0">
                <a:latin typeface="+mj-lt"/>
              </a:rPr>
              <a:t>cultural appropriation </a:t>
            </a:r>
            <a:r>
              <a:rPr lang="en-GB" sz="2400" dirty="0" smtClean="0">
                <a:latin typeface="+mj-lt"/>
              </a:rPr>
              <a:t>as:</a:t>
            </a:r>
            <a:br>
              <a:rPr lang="en-GB" sz="2400" dirty="0" smtClean="0">
                <a:latin typeface="+mj-lt"/>
              </a:rPr>
            </a:br>
            <a:endParaRPr lang="en-GB" sz="2400" dirty="0" smtClean="0">
              <a:latin typeface="+mj-lt"/>
            </a:endParaRPr>
          </a:p>
          <a:p>
            <a:pPr marL="0" indent="0" algn="ctr" fontAlgn="base">
              <a:buNone/>
            </a:pPr>
            <a:r>
              <a:rPr lang="en-GB" sz="4000" dirty="0" smtClean="0">
                <a:latin typeface="Just Another Hand" panose="02000506000000020003" pitchFamily="2" charset="0"/>
              </a:rPr>
              <a:t>“The </a:t>
            </a:r>
            <a:r>
              <a:rPr lang="en-GB" sz="4000" dirty="0">
                <a:latin typeface="Just Another Hand" panose="02000506000000020003" pitchFamily="2" charset="0"/>
              </a:rPr>
              <a:t>unacknowledged or inappropriate adoption of the customs, practices, ideas, etc. of one people or society by members of another and typically more dominant people or society</a:t>
            </a:r>
            <a:r>
              <a:rPr lang="en-GB" sz="4000" dirty="0" smtClean="0">
                <a:latin typeface="Just Another Hand" panose="02000506000000020003" pitchFamily="2" charset="0"/>
              </a:rPr>
              <a:t>.”</a:t>
            </a:r>
          </a:p>
          <a:p>
            <a:pPr marL="0" indent="0" fontAlgn="base">
              <a:buNone/>
            </a:pPr>
            <a:endParaRPr lang="en-GB" sz="2400" dirty="0">
              <a:latin typeface="+mj-lt"/>
            </a:endParaRPr>
          </a:p>
          <a:p>
            <a:pPr marL="0" indent="0" fontAlgn="base">
              <a:buNone/>
            </a:pPr>
            <a:r>
              <a:rPr lang="en-GB" sz="2400" dirty="0" smtClean="0">
                <a:latin typeface="+mj-lt"/>
              </a:rPr>
              <a:t>In other words </a:t>
            </a:r>
            <a:r>
              <a:rPr lang="en-GB" sz="2400" dirty="0">
                <a:latin typeface="+mj-lt"/>
              </a:rPr>
              <a:t>it is when someone adopts something from a culture that is not his or her </a:t>
            </a:r>
            <a:r>
              <a:rPr lang="en-GB" sz="2400" dirty="0" smtClean="0">
                <a:latin typeface="+mj-lt"/>
              </a:rPr>
              <a:t>own. It might be a </a:t>
            </a:r>
            <a:r>
              <a:rPr lang="en-GB" sz="2400" dirty="0">
                <a:latin typeface="+mj-lt"/>
              </a:rPr>
              <a:t>hairstyle, a piece of clothing, a manner of speaking, even a type of exercise (yoga, for example).</a:t>
            </a:r>
          </a:p>
          <a:p>
            <a:pPr marL="0" indent="0">
              <a:buNone/>
            </a:pPr>
            <a:endParaRPr lang="en-GB" dirty="0"/>
          </a:p>
        </p:txBody>
      </p:sp>
      <p:pic>
        <p:nvPicPr>
          <p:cNvPr id="2050" name="Picture 2" descr="Image result for cultural appropr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000" y="4123966"/>
            <a:ext cx="5210175"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281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5077" y="1400431"/>
            <a:ext cx="3427208" cy="3427208"/>
          </a:xfrm>
          <a:prstGeom prst="rect">
            <a:avLst/>
          </a:prstGeom>
        </p:spPr>
      </p:pic>
      <p:sp>
        <p:nvSpPr>
          <p:cNvPr id="5" name="TextBox 4"/>
          <p:cNvSpPr txBox="1"/>
          <p:nvPr/>
        </p:nvSpPr>
        <p:spPr>
          <a:xfrm>
            <a:off x="2669169" y="1959873"/>
            <a:ext cx="2836895" cy="2308324"/>
          </a:xfrm>
          <a:prstGeom prst="rect">
            <a:avLst/>
          </a:prstGeom>
          <a:noFill/>
        </p:spPr>
        <p:txBody>
          <a:bodyPr wrap="square" rtlCol="0">
            <a:spAutoFit/>
          </a:bodyPr>
          <a:lstStyle/>
          <a:p>
            <a:pPr algn="ctr"/>
            <a:r>
              <a:rPr lang="en-GB" sz="2400" dirty="0" smtClean="0">
                <a:solidFill>
                  <a:prstClr val="black"/>
                </a:solidFill>
                <a:latin typeface="Calibri Light" panose="020F0302020204030204"/>
              </a:rPr>
              <a:t>Is cultural appropriation OK? Why? Why not? What are some of the issues and problems?</a:t>
            </a:r>
            <a:endParaRPr lang="en-GB" sz="2400" dirty="0">
              <a:solidFill>
                <a:prstClr val="black"/>
              </a:solidFill>
              <a:latin typeface="Calibri Light" panose="020F0302020204030204"/>
            </a:endParaRP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8506" y="1552831"/>
            <a:ext cx="3958150" cy="3958150"/>
          </a:xfrm>
          <a:prstGeom prst="rect">
            <a:avLst/>
          </a:prstGeom>
        </p:spPr>
      </p:pic>
      <p:sp>
        <p:nvSpPr>
          <p:cNvPr id="9" name="TextBox 8"/>
          <p:cNvSpPr txBox="1"/>
          <p:nvPr/>
        </p:nvSpPr>
        <p:spPr>
          <a:xfrm>
            <a:off x="6326618" y="2377744"/>
            <a:ext cx="3541926" cy="2308324"/>
          </a:xfrm>
          <a:prstGeom prst="rect">
            <a:avLst/>
          </a:prstGeom>
          <a:noFill/>
        </p:spPr>
        <p:txBody>
          <a:bodyPr wrap="square" rtlCol="0">
            <a:spAutoFit/>
          </a:bodyPr>
          <a:lstStyle/>
          <a:p>
            <a:pPr algn="ctr"/>
            <a:r>
              <a:rPr lang="en-GB" sz="2400" dirty="0" smtClean="0">
                <a:solidFill>
                  <a:prstClr val="black"/>
                </a:solidFill>
                <a:latin typeface="Calibri Light" panose="020F0302020204030204"/>
              </a:rPr>
              <a:t>Do you think it is OK for fashion designers to ‘borrow’ ideas from different cultures and traditions around the world? Why? </a:t>
            </a:r>
            <a:r>
              <a:rPr lang="en-GB" sz="2400" dirty="0">
                <a:solidFill>
                  <a:prstClr val="black"/>
                </a:solidFill>
                <a:latin typeface="Calibri Light" panose="020F0302020204030204"/>
              </a:rPr>
              <a:t>W</a:t>
            </a:r>
            <a:r>
              <a:rPr lang="en-GB" sz="2400" dirty="0" smtClean="0">
                <a:solidFill>
                  <a:prstClr val="black"/>
                </a:solidFill>
                <a:latin typeface="Calibri Light" panose="020F0302020204030204"/>
              </a:rPr>
              <a:t>hy not? </a:t>
            </a:r>
            <a:endParaRPr lang="en-GB" sz="2400" dirty="0">
              <a:solidFill>
                <a:prstClr val="black"/>
              </a:solidFill>
              <a:latin typeface="Calibri Light" panose="020F0302020204030204"/>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9581" y="3519947"/>
            <a:ext cx="1430090" cy="2943273"/>
          </a:xfrm>
          <a:prstGeom prst="rect">
            <a:avLst/>
          </a:prstGeom>
        </p:spPr>
      </p:pic>
    </p:spTree>
    <p:extLst>
      <p:ext uri="{BB962C8B-B14F-4D97-AF65-F5344CB8AC3E}">
        <p14:creationId xmlns:p14="http://schemas.microsoft.com/office/powerpoint/2010/main" val="69531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383667" y="1406227"/>
            <a:ext cx="10567416" cy="2000548"/>
          </a:xfrm>
          <a:prstGeom prst="rect">
            <a:avLst/>
          </a:prstGeom>
        </p:spPr>
        <p:txBody>
          <a:bodyPr wrap="square">
            <a:spAutoFit/>
          </a:bodyPr>
          <a:lstStyle/>
          <a:p>
            <a:r>
              <a:rPr lang="en-GB" sz="2400" dirty="0">
                <a:latin typeface="+mj-lt"/>
              </a:rPr>
              <a:t>Now watch this short video (3.44 mins) put together by ThoughtBox entitled:</a:t>
            </a:r>
          </a:p>
          <a:p>
            <a:r>
              <a:rPr lang="en-GB" sz="2800" b="1" u="sng" dirty="0">
                <a:latin typeface="+mj-lt"/>
                <a:hlinkClick r:id="rId2"/>
              </a:rPr>
              <a:t>Culture and Stereotypes</a:t>
            </a:r>
            <a:r>
              <a:rPr lang="en-GB" sz="2800" b="1" dirty="0">
                <a:latin typeface="+mj-lt"/>
              </a:rPr>
              <a:t> </a:t>
            </a:r>
            <a:endParaRPr lang="en-GB" sz="2800" b="1" dirty="0" smtClean="0">
              <a:latin typeface="+mj-lt"/>
            </a:endParaRPr>
          </a:p>
          <a:p>
            <a:pPr lvl="0"/>
            <a:r>
              <a:rPr lang="en-GB" sz="1200" b="1" dirty="0">
                <a:solidFill>
                  <a:prstClr val="black"/>
                </a:solidFill>
                <a:latin typeface="+mj-lt"/>
              </a:rPr>
              <a:t>click on the link above</a:t>
            </a:r>
            <a:endParaRPr lang="en-GB" sz="2000" dirty="0">
              <a:solidFill>
                <a:prstClr val="black"/>
              </a:solidFill>
              <a:latin typeface="+mj-lt"/>
            </a:endParaRPr>
          </a:p>
          <a:p>
            <a:endParaRPr lang="en-GB" sz="2000" dirty="0" smtClean="0">
              <a:solidFill>
                <a:prstClr val="black"/>
              </a:solidFill>
              <a:latin typeface="+mj-lt"/>
            </a:endParaRPr>
          </a:p>
          <a:p>
            <a:endParaRPr lang="en-GB" sz="2000" dirty="0">
              <a:solidFill>
                <a:prstClr val="black"/>
              </a:solidFill>
              <a:latin typeface="+mj-lt"/>
            </a:endParaRPr>
          </a:p>
          <a:p>
            <a:endParaRPr lang="en-GB" sz="2000" dirty="0">
              <a:solidFill>
                <a:prstClr val="black"/>
              </a:solidFill>
              <a:latin typeface="+mj-lt"/>
            </a:endParaRPr>
          </a:p>
        </p:txBody>
      </p:sp>
      <p:pic>
        <p:nvPicPr>
          <p:cNvPr id="10" name="Picture 9" descr="C:\Users\Rachel\Desktop\WEddings\Tibet\142917277788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221" y="2075745"/>
            <a:ext cx="5426710" cy="3203599"/>
          </a:xfrm>
          <a:prstGeom prst="rect">
            <a:avLst/>
          </a:prstGeom>
          <a:noFill/>
          <a:ln>
            <a:noFill/>
          </a:ln>
        </p:spPr>
      </p:pic>
      <p:sp>
        <p:nvSpPr>
          <p:cNvPr id="9" name="Rectangle 8"/>
          <p:cNvSpPr/>
          <p:nvPr/>
        </p:nvSpPr>
        <p:spPr>
          <a:xfrm>
            <a:off x="383667" y="2738250"/>
            <a:ext cx="3778758" cy="2985433"/>
          </a:xfrm>
          <a:prstGeom prst="rect">
            <a:avLst/>
          </a:prstGeom>
        </p:spPr>
        <p:txBody>
          <a:bodyPr wrap="square">
            <a:spAutoFit/>
          </a:bodyPr>
          <a:lstStyle/>
          <a:p>
            <a:r>
              <a:rPr lang="en-GB" sz="2400" dirty="0" smtClean="0">
                <a:solidFill>
                  <a:prstClr val="black"/>
                </a:solidFill>
                <a:latin typeface="+mj-lt"/>
              </a:rPr>
              <a:t>Allow </a:t>
            </a:r>
            <a:r>
              <a:rPr lang="en-GB" sz="2400" dirty="0">
                <a:solidFill>
                  <a:prstClr val="black"/>
                </a:solidFill>
                <a:latin typeface="+mj-lt"/>
              </a:rPr>
              <a:t>students a few minutes to respond to the film with people sitting near to </a:t>
            </a:r>
            <a:r>
              <a:rPr lang="en-GB" sz="2400" dirty="0" smtClean="0">
                <a:solidFill>
                  <a:prstClr val="black"/>
                </a:solidFill>
                <a:latin typeface="+mj-lt"/>
              </a:rPr>
              <a:t>them</a:t>
            </a:r>
            <a:r>
              <a:rPr lang="en-GB" sz="2400" dirty="0">
                <a:solidFill>
                  <a:prstClr val="black"/>
                </a:solidFill>
                <a:latin typeface="+mj-lt"/>
              </a:rPr>
              <a:t> </a:t>
            </a:r>
            <a:r>
              <a:rPr lang="en-GB" sz="2400" dirty="0" smtClean="0">
                <a:solidFill>
                  <a:prstClr val="black"/>
                </a:solidFill>
                <a:latin typeface="+mj-lt"/>
              </a:rPr>
              <a:t>and then discuss </a:t>
            </a:r>
            <a:r>
              <a:rPr lang="en-GB" sz="2400" dirty="0" smtClean="0">
                <a:latin typeface="+mj-lt"/>
              </a:rPr>
              <a:t>some </a:t>
            </a:r>
            <a:r>
              <a:rPr lang="en-GB" sz="2400" dirty="0">
                <a:latin typeface="+mj-lt"/>
              </a:rPr>
              <a:t>of the questions that came up in the film.</a:t>
            </a:r>
          </a:p>
          <a:p>
            <a:r>
              <a:rPr lang="en-GB" sz="2400" dirty="0" smtClean="0">
                <a:solidFill>
                  <a:prstClr val="black"/>
                </a:solidFill>
                <a:latin typeface="+mj-lt"/>
              </a:rPr>
              <a:t>:</a:t>
            </a:r>
            <a:endParaRPr lang="en-GB" sz="2400" dirty="0">
              <a:solidFill>
                <a:prstClr val="black"/>
              </a:solidFill>
              <a:latin typeface="+mj-lt"/>
            </a:endParaRPr>
          </a:p>
          <a:p>
            <a:endParaRPr lang="en-GB" sz="2000" dirty="0">
              <a:solidFill>
                <a:prstClr val="black"/>
              </a:solidFill>
              <a:latin typeface="+mj-lt"/>
            </a:endParaRPr>
          </a:p>
        </p:txBody>
      </p:sp>
    </p:spTree>
    <p:extLst>
      <p:ext uri="{BB962C8B-B14F-4D97-AF65-F5344CB8AC3E}">
        <p14:creationId xmlns:p14="http://schemas.microsoft.com/office/powerpoint/2010/main" val="3313210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GB" sz="2000" dirty="0" smtClean="0">
              <a:latin typeface="+mj-lt"/>
            </a:endParaRPr>
          </a:p>
          <a:p>
            <a:pPr marL="0" indent="0">
              <a:buNone/>
            </a:pPr>
            <a:r>
              <a:rPr lang="en-GB" sz="2400" dirty="0" smtClean="0">
                <a:latin typeface="+mj-lt"/>
              </a:rPr>
              <a:t>Take a look at the still images from the collection</a:t>
            </a:r>
            <a:r>
              <a:rPr lang="en-GB" sz="2400" dirty="0">
                <a:latin typeface="+mj-lt"/>
              </a:rPr>
              <a:t>. </a:t>
            </a:r>
            <a:r>
              <a:rPr lang="en-GB" sz="2400" dirty="0" smtClean="0">
                <a:latin typeface="+mj-lt"/>
              </a:rPr>
              <a:t>The </a:t>
            </a:r>
            <a:r>
              <a:rPr lang="en-GB" sz="2400" dirty="0">
                <a:latin typeface="+mj-lt"/>
              </a:rPr>
              <a:t>pictures were taken to celebrate the wedding of Gerong Phuntsok and Dawa Drolma, who wanted to capture all elements of their lives – the traditional Tibetan cultures which they follow and the urban life that they also lead. </a:t>
            </a:r>
            <a:endParaRPr lang="en-GB" sz="2400" dirty="0" smtClean="0">
              <a:latin typeface="+mj-lt"/>
            </a:endParaRPr>
          </a:p>
          <a:p>
            <a:pPr marL="0" indent="0">
              <a:buNone/>
            </a:pPr>
            <a:endParaRPr lang="en-GB" sz="2400" dirty="0">
              <a:latin typeface="+mj-lt"/>
            </a:endParaRPr>
          </a:p>
          <a:p>
            <a:pPr marL="0" indent="0">
              <a:buNone/>
            </a:pPr>
            <a:r>
              <a:rPr lang="en-GB" sz="2400" dirty="0" smtClean="0">
                <a:latin typeface="+mj-lt"/>
              </a:rPr>
              <a:t>Look at each picture and discuss some of the stereotypes, assumptions and messages that the couples may be giving because of what they are wearing.</a:t>
            </a:r>
          </a:p>
          <a:p>
            <a:pPr marL="0" indent="0">
              <a:buNone/>
            </a:pPr>
            <a:r>
              <a:rPr lang="en-GB" sz="2000" dirty="0">
                <a:latin typeface="+mj-lt"/>
              </a:rPr>
              <a:t/>
            </a:r>
            <a:br>
              <a:rPr lang="en-GB" sz="2000" dirty="0">
                <a:latin typeface="+mj-lt"/>
              </a:rPr>
            </a:br>
            <a:r>
              <a:rPr lang="en-GB" sz="2000" dirty="0">
                <a:solidFill>
                  <a:schemeClr val="accent6">
                    <a:lumMod val="50000"/>
                  </a:schemeClr>
                </a:solidFill>
                <a:latin typeface="+mj-lt"/>
              </a:rPr>
              <a:t/>
            </a:r>
            <a:br>
              <a:rPr lang="en-GB" sz="2000" dirty="0">
                <a:solidFill>
                  <a:schemeClr val="accent6">
                    <a:lumMod val="50000"/>
                  </a:schemeClr>
                </a:solidFill>
                <a:latin typeface="+mj-lt"/>
              </a:rPr>
            </a:br>
            <a:r>
              <a:rPr lang="en-GB" sz="2000" dirty="0">
                <a:solidFill>
                  <a:schemeClr val="accent6">
                    <a:lumMod val="50000"/>
                  </a:schemeClr>
                </a:solidFill>
                <a:latin typeface="+mj-lt"/>
              </a:rPr>
              <a:t/>
            </a:r>
            <a:br>
              <a:rPr lang="en-GB" sz="2000" dirty="0">
                <a:solidFill>
                  <a:schemeClr val="accent6">
                    <a:lumMod val="50000"/>
                  </a:schemeClr>
                </a:solidFill>
                <a:latin typeface="+mj-lt"/>
              </a:rPr>
            </a:br>
            <a:endParaRPr lang="en-GB" sz="2000" dirty="0">
              <a:latin typeface="+mj-lt"/>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72302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a:ext>
            </a:extLst>
          </a:blip>
          <a:srcRect r="11594"/>
          <a:stretch/>
        </p:blipFill>
        <p:spPr>
          <a:xfrm>
            <a:off x="0" y="0"/>
            <a:ext cx="5943600" cy="6858000"/>
          </a:xfrm>
        </p:spPr>
      </p:pic>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a:ext>
            </a:extLst>
          </a:blip>
          <a:srcRect l="23824" t="7951" r="23411" b="-285"/>
          <a:stretch/>
        </p:blipFill>
        <p:spPr>
          <a:xfrm>
            <a:off x="5943600" y="0"/>
            <a:ext cx="6248400" cy="6823769"/>
          </a:xfrm>
        </p:spPr>
      </p:pic>
      <p:sp>
        <p:nvSpPr>
          <p:cNvPr id="7" name="Footer Placeholder 6"/>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9"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9056" y="4159783"/>
            <a:ext cx="2681102" cy="2681102"/>
          </a:xfrm>
          <a:prstGeom prst="rect">
            <a:avLst/>
          </a:prstGeom>
          <a:solidFill>
            <a:schemeClr val="bg1"/>
          </a:solidFill>
        </p:spPr>
      </p:pic>
      <p:sp>
        <p:nvSpPr>
          <p:cNvPr id="10" name="TextBox 9"/>
          <p:cNvSpPr txBox="1"/>
          <p:nvPr/>
        </p:nvSpPr>
        <p:spPr>
          <a:xfrm>
            <a:off x="4831776" y="4679409"/>
            <a:ext cx="2285027" cy="1631216"/>
          </a:xfrm>
          <a:prstGeom prst="rect">
            <a:avLst/>
          </a:prstGeom>
          <a:noFill/>
        </p:spPr>
        <p:txBody>
          <a:bodyPr wrap="square" rtlCol="0">
            <a:spAutoFit/>
          </a:bodyPr>
          <a:lstStyle/>
          <a:p>
            <a:pPr algn="ctr"/>
            <a:r>
              <a:rPr lang="en-GB" sz="2000" dirty="0">
                <a:latin typeface="+mj-lt"/>
              </a:rPr>
              <a:t>What do the clothes they are wearing make you assume about who they are?</a:t>
            </a:r>
            <a:endParaRPr lang="en-GB" sz="2000" dirty="0">
              <a:latin typeface="+mj-lt"/>
            </a:endParaRPr>
          </a:p>
        </p:txBody>
      </p:sp>
    </p:spTree>
    <p:extLst>
      <p:ext uri="{BB962C8B-B14F-4D97-AF65-F5344CB8AC3E}">
        <p14:creationId xmlns:p14="http://schemas.microsoft.com/office/powerpoint/2010/main" val="31299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83000" b="-83000"/>
          </a:stretch>
        </a:blipFill>
        <a:effectLst/>
      </p:bgPr>
    </p:bg>
    <p:spTree>
      <p:nvGrpSpPr>
        <p:cNvPr id="1" name=""/>
        <p:cNvGrpSpPr/>
        <p:nvPr/>
      </p:nvGrpSpPr>
      <p:grpSpPr>
        <a:xfrm>
          <a:off x="0" y="0"/>
          <a:ext cx="0" cy="0"/>
          <a:chOff x="0" y="0"/>
          <a:chExt cx="0" cy="0"/>
        </a:xfrm>
      </p:grpSpPr>
      <p:sp>
        <p:nvSpPr>
          <p:cNvPr id="6" name="Oval 5"/>
          <p:cNvSpPr/>
          <p:nvPr/>
        </p:nvSpPr>
        <p:spPr>
          <a:xfrm>
            <a:off x="3456497" y="949605"/>
            <a:ext cx="5158688" cy="5205423"/>
          </a:xfrm>
          <a:prstGeom prst="ellipse">
            <a:avLst/>
          </a:prstGeom>
          <a:solidFill>
            <a:schemeClr val="tx1">
              <a:alpha val="65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456497" y="3001319"/>
            <a:ext cx="5158688" cy="1077218"/>
          </a:xfrm>
          <a:prstGeom prst="rect">
            <a:avLst/>
          </a:prstGeom>
          <a:noFill/>
        </p:spPr>
        <p:txBody>
          <a:bodyPr wrap="square" rtlCol="0">
            <a:spAutoFit/>
          </a:bodyPr>
          <a:lstStyle/>
          <a:p>
            <a:pPr algn="ctr"/>
            <a:r>
              <a:rPr lang="en-GB" sz="2800" b="1" dirty="0" smtClean="0">
                <a:solidFill>
                  <a:prstClr val="white"/>
                </a:solidFill>
                <a:latin typeface="Foco" panose="020B0504050202020203" pitchFamily="34" charset="0"/>
              </a:rPr>
              <a:t>F A S H I O N  C U L T U R E </a:t>
            </a:r>
          </a:p>
          <a:p>
            <a:pPr algn="ctr"/>
            <a:endParaRPr lang="en-GB" sz="1200" b="1" dirty="0" smtClean="0">
              <a:solidFill>
                <a:prstClr val="white"/>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1 </a:t>
            </a:r>
          </a:p>
        </p:txBody>
      </p:sp>
      <p:sp>
        <p:nvSpPr>
          <p:cNvPr id="9" name="TextBox 8"/>
          <p:cNvSpPr txBox="1"/>
          <p:nvPr/>
        </p:nvSpPr>
        <p:spPr>
          <a:xfrm>
            <a:off x="4194438" y="5330007"/>
            <a:ext cx="3718051"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3 0  </a:t>
            </a:r>
            <a:r>
              <a:rPr lang="en-GB" sz="2000" b="1" dirty="0" smtClean="0">
                <a:solidFill>
                  <a:prstClr val="white"/>
                </a:solidFill>
                <a:ea typeface="Times New Roman" panose="02020603050405020304" pitchFamily="18" charset="0"/>
                <a:cs typeface="Times New Roman" panose="02020603050405020304" pitchFamily="18" charset="0"/>
              </a:rPr>
              <a:t>M I N U T E S </a:t>
            </a:r>
            <a:endParaRPr lang="en-GB" sz="2000" dirty="0">
              <a:solidFill>
                <a:prstClr val="white"/>
              </a:solidFill>
              <a:ea typeface="Times New Roman" panose="02020603050405020304" pitchFamily="18" charset="0"/>
            </a:endParaRPr>
          </a:p>
        </p:txBody>
      </p:sp>
      <p:sp>
        <p:nvSpPr>
          <p:cNvPr id="10" name="Oval 9"/>
          <p:cNvSpPr/>
          <p:nvPr/>
        </p:nvSpPr>
        <p:spPr>
          <a:xfrm flipH="1">
            <a:off x="6973169" y="548117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p:cNvSpPr/>
          <p:nvPr/>
        </p:nvSpPr>
        <p:spPr>
          <a:xfrm flipH="1">
            <a:off x="5067025" y="549565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Tree>
    <p:extLst>
      <p:ext uri="{BB962C8B-B14F-4D97-AF65-F5344CB8AC3E}">
        <p14:creationId xmlns:p14="http://schemas.microsoft.com/office/powerpoint/2010/main" val="86756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ttp://ichef.bbci.co.uk/news/624/media/images/82391000/png/_82391501_tibet6.png"/>
          <p:cNvPicPr>
            <a:picLocks noChangeAspect="1" noChangeArrowheads="1"/>
          </p:cNvPicPr>
          <p:nvPr/>
        </p:nvPicPr>
        <p:blipFill rotWithShape="1">
          <a:blip r:embed="rId2">
            <a:extLst>
              <a:ext uri="{28A0092B-C50C-407E-A947-70E740481C1C}">
                <a14:useLocalDpi xmlns:a14="http://schemas.microsoft.com/office/drawing/2010/main"/>
              </a:ext>
            </a:extLst>
          </a:blip>
          <a:srcRect r="41445"/>
          <a:stretch/>
        </p:blipFill>
        <p:spPr bwMode="auto">
          <a:xfrm>
            <a:off x="5894308" y="0"/>
            <a:ext cx="593802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p:txBody>
          <a:bodyPr/>
          <a:lstStyle/>
          <a:p>
            <a:endParaRPr lang="en-GB" dirty="0"/>
          </a:p>
        </p:txBody>
      </p:sp>
      <p:sp>
        <p:nvSpPr>
          <p:cNvPr id="9" name="Footer Placeholder 8"/>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7" name="Picture 2" descr="http://ichef.bbci.co.uk/news/560/media/images/82391000/png/_82391575_tibet1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343" y="0"/>
            <a:ext cx="54279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9056" y="4159783"/>
            <a:ext cx="2681102" cy="2681102"/>
          </a:xfrm>
          <a:prstGeom prst="rect">
            <a:avLst/>
          </a:prstGeom>
          <a:solidFill>
            <a:schemeClr val="bg1"/>
          </a:solidFill>
        </p:spPr>
      </p:pic>
      <p:sp>
        <p:nvSpPr>
          <p:cNvPr id="10" name="TextBox 9"/>
          <p:cNvSpPr txBox="1"/>
          <p:nvPr/>
        </p:nvSpPr>
        <p:spPr>
          <a:xfrm>
            <a:off x="4831776" y="4679409"/>
            <a:ext cx="2285027" cy="1631216"/>
          </a:xfrm>
          <a:prstGeom prst="rect">
            <a:avLst/>
          </a:prstGeom>
          <a:noFill/>
        </p:spPr>
        <p:txBody>
          <a:bodyPr wrap="square" rtlCol="0">
            <a:spAutoFit/>
          </a:bodyPr>
          <a:lstStyle/>
          <a:p>
            <a:pPr algn="ctr"/>
            <a:r>
              <a:rPr lang="en-GB" sz="2000" dirty="0">
                <a:latin typeface="+mj-lt"/>
              </a:rPr>
              <a:t>What do the clothes they are wearing make you assume about who they are?</a:t>
            </a:r>
            <a:endParaRPr lang="en-GB" sz="2000" dirty="0">
              <a:latin typeface="+mj-lt"/>
            </a:endParaRPr>
          </a:p>
        </p:txBody>
      </p:sp>
    </p:spTree>
    <p:extLst>
      <p:ext uri="{BB962C8B-B14F-4D97-AF65-F5344CB8AC3E}">
        <p14:creationId xmlns:p14="http://schemas.microsoft.com/office/powerpoint/2010/main" val="22676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895692" y="-421748"/>
            <a:ext cx="6041135" cy="7505809"/>
          </a:xfrm>
        </p:spPr>
      </p:pic>
      <p:sp>
        <p:nvSpPr>
          <p:cNvPr id="8" name="Footer Placeholder 7"/>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4098" name="Picture 2" descr="http://ichef.bbci.co.uk/news/624/media/images/82391000/png/_82391578_tibet1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64" y="-315535"/>
            <a:ext cx="5953256" cy="7388457"/>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9056" y="4159783"/>
            <a:ext cx="2681102" cy="2681102"/>
          </a:xfrm>
          <a:prstGeom prst="rect">
            <a:avLst/>
          </a:prstGeom>
          <a:solidFill>
            <a:schemeClr val="bg1"/>
          </a:solidFill>
        </p:spPr>
      </p:pic>
      <p:sp>
        <p:nvSpPr>
          <p:cNvPr id="9" name="TextBox 8"/>
          <p:cNvSpPr txBox="1"/>
          <p:nvPr/>
        </p:nvSpPr>
        <p:spPr>
          <a:xfrm>
            <a:off x="4831776" y="4679409"/>
            <a:ext cx="2285027" cy="1631216"/>
          </a:xfrm>
          <a:prstGeom prst="rect">
            <a:avLst/>
          </a:prstGeom>
          <a:noFill/>
        </p:spPr>
        <p:txBody>
          <a:bodyPr wrap="square" rtlCol="0">
            <a:spAutoFit/>
          </a:bodyPr>
          <a:lstStyle/>
          <a:p>
            <a:pPr algn="ctr"/>
            <a:r>
              <a:rPr lang="en-GB" sz="2000" dirty="0">
                <a:latin typeface="+mj-lt"/>
              </a:rPr>
              <a:t>What do the clothes they are wearing make you assume about who they are?</a:t>
            </a:r>
            <a:endParaRPr lang="en-GB" sz="2000" dirty="0">
              <a:latin typeface="+mj-lt"/>
            </a:endParaRPr>
          </a:p>
        </p:txBody>
      </p:sp>
    </p:spTree>
    <p:extLst>
      <p:ext uri="{BB962C8B-B14F-4D97-AF65-F5344CB8AC3E}">
        <p14:creationId xmlns:p14="http://schemas.microsoft.com/office/powerpoint/2010/main" val="12590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27022" t="2365" r="12879" b="-2365"/>
          <a:stretch/>
        </p:blipFill>
        <p:spPr>
          <a:xfrm>
            <a:off x="-62377" y="-23135"/>
            <a:ext cx="6367484" cy="7036798"/>
          </a:xfrm>
        </p:spPr>
      </p:pic>
      <p:sp>
        <p:nvSpPr>
          <p:cNvPr id="10" name="Footer Placeholder 9"/>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2050" name="Picture 2" descr="http://cdn.deccanchronicle.com/sites/default/files/couple_4.jpg"/>
          <p:cNvPicPr>
            <a:picLocks noChangeAspect="1" noChangeArrowheads="1"/>
          </p:cNvPicPr>
          <p:nvPr/>
        </p:nvPicPr>
        <p:blipFill rotWithShape="1">
          <a:blip r:embed="rId3">
            <a:extLst>
              <a:ext uri="{28A0092B-C50C-407E-A947-70E740481C1C}">
                <a14:useLocalDpi xmlns:a14="http://schemas.microsoft.com/office/drawing/2010/main"/>
              </a:ext>
            </a:extLst>
          </a:blip>
          <a:srcRect l="24742" r="11644"/>
          <a:stretch/>
        </p:blipFill>
        <p:spPr bwMode="auto">
          <a:xfrm>
            <a:off x="5288850" y="-23135"/>
            <a:ext cx="7200065" cy="686402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9056" y="4159783"/>
            <a:ext cx="2681102" cy="2681102"/>
          </a:xfrm>
          <a:prstGeom prst="rect">
            <a:avLst/>
          </a:prstGeom>
          <a:solidFill>
            <a:schemeClr val="bg1"/>
          </a:solidFill>
        </p:spPr>
      </p:pic>
      <p:sp>
        <p:nvSpPr>
          <p:cNvPr id="8" name="TextBox 7"/>
          <p:cNvSpPr txBox="1"/>
          <p:nvPr/>
        </p:nvSpPr>
        <p:spPr>
          <a:xfrm>
            <a:off x="4831776" y="4679409"/>
            <a:ext cx="2285027" cy="1631216"/>
          </a:xfrm>
          <a:prstGeom prst="rect">
            <a:avLst/>
          </a:prstGeom>
          <a:noFill/>
        </p:spPr>
        <p:txBody>
          <a:bodyPr wrap="square" rtlCol="0">
            <a:spAutoFit/>
          </a:bodyPr>
          <a:lstStyle/>
          <a:p>
            <a:pPr algn="ctr"/>
            <a:r>
              <a:rPr lang="en-GB" sz="2000" dirty="0">
                <a:latin typeface="+mj-lt"/>
              </a:rPr>
              <a:t>What do the clothes they are wearing make you assume about who they are?</a:t>
            </a:r>
            <a:endParaRPr lang="en-GB" sz="2000" dirty="0">
              <a:latin typeface="+mj-lt"/>
            </a:endParaRPr>
          </a:p>
        </p:txBody>
      </p:sp>
    </p:spTree>
    <p:extLst>
      <p:ext uri="{BB962C8B-B14F-4D97-AF65-F5344CB8AC3E}">
        <p14:creationId xmlns:p14="http://schemas.microsoft.com/office/powerpoint/2010/main" val="392723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a:ext>
            </a:extLst>
          </a:blip>
          <a:srcRect l="39765" t="-2302"/>
          <a:stretch/>
        </p:blipFill>
        <p:spPr>
          <a:xfrm>
            <a:off x="-1" y="-191386"/>
            <a:ext cx="7113181" cy="6960708"/>
          </a:xfrm>
        </p:spPr>
      </p:pic>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a:ext>
            </a:extLst>
          </a:blip>
          <a:srcRect l="24177" t="9192" r="23235" b="8796"/>
          <a:stretch/>
        </p:blipFill>
        <p:spPr>
          <a:xfrm>
            <a:off x="5996763" y="0"/>
            <a:ext cx="6195237" cy="6792858"/>
          </a:xfrm>
        </p:spPr>
      </p:pic>
      <p:sp>
        <p:nvSpPr>
          <p:cNvPr id="7" name="Footer Placeholder 6"/>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9"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9056" y="4159783"/>
            <a:ext cx="2681102" cy="2681102"/>
          </a:xfrm>
          <a:prstGeom prst="rect">
            <a:avLst/>
          </a:prstGeom>
          <a:solidFill>
            <a:schemeClr val="bg1"/>
          </a:solidFill>
        </p:spPr>
      </p:pic>
      <p:sp>
        <p:nvSpPr>
          <p:cNvPr id="10" name="TextBox 9"/>
          <p:cNvSpPr txBox="1"/>
          <p:nvPr/>
        </p:nvSpPr>
        <p:spPr>
          <a:xfrm>
            <a:off x="4831776" y="4679409"/>
            <a:ext cx="2285027" cy="1631216"/>
          </a:xfrm>
          <a:prstGeom prst="rect">
            <a:avLst/>
          </a:prstGeom>
          <a:noFill/>
        </p:spPr>
        <p:txBody>
          <a:bodyPr wrap="square" rtlCol="0">
            <a:spAutoFit/>
          </a:bodyPr>
          <a:lstStyle/>
          <a:p>
            <a:pPr algn="ctr"/>
            <a:r>
              <a:rPr lang="en-GB" sz="2000" dirty="0">
                <a:latin typeface="+mj-lt"/>
              </a:rPr>
              <a:t>What do the clothes they are wearing make you assume about who they are?</a:t>
            </a:r>
            <a:endParaRPr lang="en-GB" sz="2000" dirty="0">
              <a:latin typeface="+mj-lt"/>
            </a:endParaRPr>
          </a:p>
        </p:txBody>
      </p:sp>
    </p:spTree>
    <p:extLst>
      <p:ext uri="{BB962C8B-B14F-4D97-AF65-F5344CB8AC3E}">
        <p14:creationId xmlns:p14="http://schemas.microsoft.com/office/powerpoint/2010/main" val="20803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4119" y="1644979"/>
            <a:ext cx="3427208" cy="3427208"/>
          </a:xfrm>
          <a:prstGeom prst="rect">
            <a:avLst/>
          </a:prstGeom>
        </p:spPr>
      </p:pic>
      <p:sp>
        <p:nvSpPr>
          <p:cNvPr id="5" name="TextBox 4"/>
          <p:cNvSpPr txBox="1"/>
          <p:nvPr/>
        </p:nvSpPr>
        <p:spPr>
          <a:xfrm>
            <a:off x="4849275" y="2573753"/>
            <a:ext cx="2836895" cy="1569660"/>
          </a:xfrm>
          <a:prstGeom prst="rect">
            <a:avLst/>
          </a:prstGeom>
          <a:noFill/>
        </p:spPr>
        <p:txBody>
          <a:bodyPr wrap="square" rtlCol="0">
            <a:spAutoFit/>
          </a:bodyPr>
          <a:lstStyle/>
          <a:p>
            <a:pPr algn="ctr"/>
            <a:r>
              <a:rPr lang="en-GB" sz="2400" dirty="0">
                <a:solidFill>
                  <a:prstClr val="black"/>
                </a:solidFill>
                <a:latin typeface="Calibri Light" panose="020F0302020204030204"/>
              </a:rPr>
              <a:t>Is it useful to </a:t>
            </a:r>
            <a:r>
              <a:rPr lang="en-GB" sz="2400" dirty="0" smtClean="0">
                <a:solidFill>
                  <a:prstClr val="black"/>
                </a:solidFill>
                <a:latin typeface="Calibri Light" panose="020F0302020204030204"/>
              </a:rPr>
              <a:t>look for clues </a:t>
            </a:r>
            <a:r>
              <a:rPr lang="en-GB" sz="2400" dirty="0">
                <a:solidFill>
                  <a:prstClr val="black"/>
                </a:solidFill>
                <a:latin typeface="Calibri Light" panose="020F0302020204030204"/>
              </a:rPr>
              <a:t>about someone through their clothing? Why?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9581" y="3519947"/>
            <a:ext cx="1430090" cy="2943273"/>
          </a:xfrm>
          <a:prstGeom prst="rect">
            <a:avLst/>
          </a:prstGeom>
        </p:spPr>
      </p:pic>
    </p:spTree>
    <p:extLst>
      <p:ext uri="{BB962C8B-B14F-4D97-AF65-F5344CB8AC3E}">
        <p14:creationId xmlns:p14="http://schemas.microsoft.com/office/powerpoint/2010/main" val="271002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232298" y="765544"/>
            <a:ext cx="5847906" cy="5709684"/>
          </a:xfrm>
          <a:prstGeom prst="ellipse">
            <a:avLst/>
          </a:prstGeom>
          <a:solidFill>
            <a:schemeClr val="bg2">
              <a:lumMod val="10000"/>
              <a:alpha val="21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308861" y="2863650"/>
            <a:ext cx="5694780" cy="1754326"/>
          </a:xfrm>
          <a:prstGeom prst="rect">
            <a:avLst/>
          </a:prstGeom>
          <a:noFill/>
        </p:spPr>
        <p:txBody>
          <a:bodyPr wrap="square" rtlCol="0">
            <a:spAutoFit/>
          </a:bodyPr>
          <a:lstStyle/>
          <a:p>
            <a:pPr algn="ctr"/>
            <a:r>
              <a:rPr lang="en-GB" sz="5400" b="1" dirty="0" smtClean="0">
                <a:solidFill>
                  <a:prstClr val="white"/>
                </a:solidFill>
              </a:rPr>
              <a:t>C L O T H E S</a:t>
            </a:r>
          </a:p>
          <a:p>
            <a:pPr algn="ctr"/>
            <a:endParaRPr lang="en-GB" sz="1400" b="1" dirty="0" smtClean="0">
              <a:solidFill>
                <a:prstClr val="white"/>
              </a:solidFill>
            </a:endParaRPr>
          </a:p>
          <a:p>
            <a:pPr algn="ctr"/>
            <a:r>
              <a:rPr lang="en-GB" sz="2000" b="1" dirty="0" smtClean="0">
                <a:solidFill>
                  <a:srgbClr val="FEE725"/>
                </a:solidFill>
              </a:rPr>
              <a:t>T H I S </a:t>
            </a:r>
            <a:r>
              <a:rPr lang="en-GB" sz="2000" b="1" dirty="0">
                <a:solidFill>
                  <a:srgbClr val="FEE725"/>
                </a:solidFill>
              </a:rPr>
              <a:t> </a:t>
            </a:r>
            <a:r>
              <a:rPr lang="en-GB" sz="2000" b="1" dirty="0" smtClean="0">
                <a:solidFill>
                  <a:srgbClr val="FEE725"/>
                </a:solidFill>
              </a:rPr>
              <a:t>S O R T  O F  L E A R N I N G  </a:t>
            </a:r>
          </a:p>
          <a:p>
            <a:pPr algn="ctr"/>
            <a:r>
              <a:rPr lang="en-GB" sz="2000" b="1" dirty="0" smtClean="0">
                <a:solidFill>
                  <a:srgbClr val="FEE725"/>
                </a:solidFill>
              </a:rPr>
              <a:t>C A N</a:t>
            </a:r>
            <a:r>
              <a:rPr lang="en-GB" sz="2000" dirty="0" smtClean="0">
                <a:solidFill>
                  <a:srgbClr val="FEE725"/>
                </a:solidFill>
              </a:rPr>
              <a:t> ’ </a:t>
            </a:r>
            <a:r>
              <a:rPr lang="en-GB" sz="2000" b="1" dirty="0" smtClean="0">
                <a:solidFill>
                  <a:srgbClr val="FEE725"/>
                </a:solidFill>
              </a:rPr>
              <a:t>T  W A I T </a:t>
            </a:r>
          </a:p>
        </p:txBody>
      </p:sp>
    </p:spTree>
    <p:extLst>
      <p:ext uri="{BB962C8B-B14F-4D97-AF65-F5344CB8AC3E}">
        <p14:creationId xmlns:p14="http://schemas.microsoft.com/office/powerpoint/2010/main" val="1552055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370312"/>
            <a:ext cx="11357344" cy="1190958"/>
          </a:xfrm>
        </p:spPr>
        <p:txBody>
          <a:bodyPr/>
          <a:lstStyle/>
          <a:p>
            <a:r>
              <a:rPr lang="en-GB" dirty="0"/>
              <a:t>In this lesson, students will:</a:t>
            </a:r>
          </a:p>
        </p:txBody>
      </p:sp>
      <p:sp>
        <p:nvSpPr>
          <p:cNvPr id="3" name="Content Placeholder 2"/>
          <p:cNvSpPr>
            <a:spLocks noGrp="1"/>
          </p:cNvSpPr>
          <p:nvPr>
            <p:ph idx="1"/>
          </p:nvPr>
        </p:nvSpPr>
        <p:spPr>
          <a:xfrm>
            <a:off x="1727335" y="1815910"/>
            <a:ext cx="10095857" cy="4591240"/>
          </a:xfrm>
        </p:spPr>
        <p:txBody>
          <a:bodyPr>
            <a:normAutofit/>
          </a:bodyPr>
          <a:lstStyle/>
          <a:p>
            <a:pPr marL="0" indent="0">
              <a:buNone/>
            </a:pPr>
            <a:r>
              <a:rPr lang="en-GB" dirty="0">
                <a:latin typeface="+mj-lt"/>
              </a:rPr>
              <a:t>Think about and discuss how our culture and identity are explored through our clothing</a:t>
            </a:r>
          </a:p>
          <a:p>
            <a:pPr marL="0" indent="0">
              <a:buNone/>
            </a:pPr>
            <a:endParaRPr lang="en-GB" dirty="0">
              <a:latin typeface="+mj-lt"/>
            </a:endParaRPr>
          </a:p>
          <a:p>
            <a:pPr marL="0" indent="0">
              <a:buNone/>
            </a:pPr>
            <a:r>
              <a:rPr lang="en-GB" dirty="0">
                <a:latin typeface="+mj-lt"/>
              </a:rPr>
              <a:t>Understand and explore how our emotional identities can be revealed within our clothing choices</a:t>
            </a:r>
          </a:p>
          <a:p>
            <a:pPr marL="0" indent="0">
              <a:buNone/>
            </a:pPr>
            <a:endParaRPr lang="en-GB" dirty="0">
              <a:latin typeface="+mj-lt"/>
            </a:endParaRPr>
          </a:p>
          <a:p>
            <a:pPr marL="0" indent="0">
              <a:buNone/>
            </a:pPr>
            <a:r>
              <a:rPr lang="en-GB" dirty="0">
                <a:latin typeface="+mj-lt"/>
              </a:rPr>
              <a:t>Explore and unravel some of the stereotypes that prevail within our notion of clothing and some of the impacts of cultural appropriation</a:t>
            </a:r>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216240" cy="338554"/>
          </a:xfrm>
          <a:prstGeom prst="rect">
            <a:avLst/>
          </a:prstGeom>
          <a:noFill/>
        </p:spPr>
        <p:txBody>
          <a:bodyPr wrap="square" rtlCol="0">
            <a:spAutoFit/>
          </a:bodyPr>
          <a:lstStyle/>
          <a:p>
            <a:r>
              <a:rPr lang="en-GB" sz="1600" b="1" dirty="0" smtClean="0">
                <a:solidFill>
                  <a:srgbClr val="FEE725"/>
                </a:solidFill>
                <a:latin typeface="Foco"/>
              </a:rPr>
              <a:t>CONNECT!</a:t>
            </a:r>
            <a:endParaRPr lang="en-GB" sz="1600" b="1" dirty="0">
              <a:solidFill>
                <a:srgbClr val="FEE725"/>
              </a:solidFill>
              <a:latin typeface="Foco"/>
            </a:endParaRPr>
          </a:p>
        </p:txBody>
      </p:sp>
    </p:spTree>
    <p:extLst>
      <p:ext uri="{BB962C8B-B14F-4D97-AF65-F5344CB8AC3E}">
        <p14:creationId xmlns:p14="http://schemas.microsoft.com/office/powerpoint/2010/main" val="3627908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72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763410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782" y="1463162"/>
            <a:ext cx="11337851" cy="5130361"/>
          </a:xfrm>
        </p:spPr>
        <p:txBody>
          <a:bodyPr/>
          <a:lstStyle/>
          <a:p>
            <a:pPr marL="228597" indent="0">
              <a:lnSpc>
                <a:spcPct val="115000"/>
              </a:lnSpc>
              <a:spcAft>
                <a:spcPts val="1000"/>
              </a:spcAft>
              <a:buNone/>
            </a:pPr>
            <a:r>
              <a:rPr lang="en-GB" dirty="0">
                <a:latin typeface="+mj-lt"/>
                <a:ea typeface="Calibri" panose="020F0502020204030204" pitchFamily="34" charset="0"/>
                <a:cs typeface="Times New Roman" panose="02020603050405020304" pitchFamily="18" charset="0"/>
              </a:rPr>
              <a:t>Introduce the following REFLECTIVE QUESTIONS for students to consider during the lesson:</a:t>
            </a:r>
          </a:p>
          <a:p>
            <a:pPr marL="514350" lvl="0" indent="-514350">
              <a:buFont typeface="+mj-lt"/>
              <a:buAutoNum type="arabicPeriod"/>
            </a:pPr>
            <a:r>
              <a:rPr lang="en-GB" b="1" dirty="0">
                <a:latin typeface="+mj-lt"/>
              </a:rPr>
              <a:t>How much do you care about the clothes that you wear? </a:t>
            </a:r>
          </a:p>
          <a:p>
            <a:pPr marL="514350" lvl="0" indent="-514350">
              <a:buFont typeface="+mj-lt"/>
              <a:buAutoNum type="arabicPeriod"/>
            </a:pPr>
            <a:r>
              <a:rPr lang="en-GB" b="1" dirty="0">
                <a:latin typeface="+mj-lt"/>
              </a:rPr>
              <a:t>What do you think your clothes say about you?</a:t>
            </a:r>
            <a:endParaRPr lang="en-GB" dirty="0">
              <a:latin typeface="+mj-lt"/>
            </a:endParaRPr>
          </a:p>
          <a:p>
            <a:pPr marL="514350" indent="-514350">
              <a:buFont typeface="+mj-lt"/>
              <a:buAutoNum type="arabicPeriod"/>
            </a:pPr>
            <a:r>
              <a:rPr lang="en-GB" b="1" dirty="0">
                <a:latin typeface="+mj-lt"/>
              </a:rPr>
              <a:t>How can clothes give us clues about people and the cultures that they come from?</a:t>
            </a:r>
          </a:p>
        </p:txBody>
      </p:sp>
    </p:spTree>
    <p:extLst>
      <p:ext uri="{BB962C8B-B14F-4D97-AF65-F5344CB8AC3E}">
        <p14:creationId xmlns:p14="http://schemas.microsoft.com/office/powerpoint/2010/main" val="3305730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988509"/>
            <a:ext cx="3754810" cy="1384995"/>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D O  </a:t>
            </a:r>
            <a:r>
              <a:rPr lang="en-GB" sz="2400" b="1" dirty="0" err="1" smtClean="0">
                <a:solidFill>
                  <a:prstClr val="white"/>
                </a:solidFill>
                <a:latin typeface="Foco" panose="020B0504050202020203" pitchFamily="34" charset="0"/>
              </a:rPr>
              <a:t>O</a:t>
            </a:r>
            <a:r>
              <a:rPr lang="en-GB" sz="2400" b="1" dirty="0" smtClean="0">
                <a:solidFill>
                  <a:prstClr val="white"/>
                </a:solidFill>
                <a:latin typeface="Foco" panose="020B0504050202020203" pitchFamily="34" charset="0"/>
              </a:rPr>
              <a:t> U R  C L O T H E S  </a:t>
            </a:r>
          </a:p>
          <a:p>
            <a:pPr algn="ctr"/>
            <a:r>
              <a:rPr lang="en-GB" sz="2400" b="1" dirty="0" smtClean="0">
                <a:solidFill>
                  <a:prstClr val="white"/>
                </a:solidFill>
                <a:latin typeface="Foco" panose="020B0504050202020203" pitchFamily="34" charset="0"/>
              </a:rPr>
              <a:t>H E L P  U S  T O  T H I N K ?</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0  M </a:t>
            </a:r>
            <a:r>
              <a:rPr lang="en-GB" b="1" dirty="0" smtClean="0">
                <a:solidFill>
                  <a:srgbClr val="FEE725"/>
                </a:solidFill>
                <a:latin typeface="Foco" panose="020B0504050202020203" pitchFamily="34" charset="0"/>
              </a:rPr>
              <a:t>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691217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914400"/>
            <a:ext cx="11337851" cy="5262563"/>
          </a:xfrm>
        </p:spPr>
        <p:txBody>
          <a:bodyPr>
            <a:normAutofit/>
          </a:bodyPr>
          <a:lstStyle/>
          <a:p>
            <a:pPr marL="0" indent="0">
              <a:buNone/>
            </a:pPr>
            <a:r>
              <a:rPr lang="en-GB" sz="2400" dirty="0" smtClean="0">
                <a:latin typeface="+mj-lt"/>
              </a:rPr>
              <a:t>We all have clothes that we love to wear – and clothes that we love to wear at particular times or for particular occasions. For example, what you wear when you are lounging around the house may not be the same as what you choose to wear when you go for a night out.</a:t>
            </a:r>
          </a:p>
          <a:p>
            <a:pPr marL="0" indent="0">
              <a:buNone/>
            </a:pPr>
            <a:r>
              <a:rPr lang="en-GB" sz="2400" dirty="0" smtClean="0">
                <a:latin typeface="+mj-lt"/>
              </a:rPr>
              <a:t>So what is influencing what we are wearing?</a:t>
            </a:r>
          </a:p>
          <a:p>
            <a:pPr marL="1371600" lvl="3" indent="0">
              <a:buNone/>
            </a:pPr>
            <a:r>
              <a:rPr lang="en-GB" sz="1400" dirty="0">
                <a:latin typeface="+mj-lt"/>
              </a:rPr>
              <a:t/>
            </a:r>
            <a:br>
              <a:rPr lang="en-GB" sz="1400" dirty="0">
                <a:latin typeface="+mj-lt"/>
              </a:rPr>
            </a:br>
            <a:r>
              <a:rPr lang="en-GB" sz="2400" dirty="0" smtClean="0">
                <a:latin typeface="+mj-lt"/>
              </a:rPr>
              <a:t>Fashion trends?</a:t>
            </a:r>
          </a:p>
          <a:p>
            <a:pPr marL="1371600" lvl="3" indent="0">
              <a:buNone/>
            </a:pPr>
            <a:r>
              <a:rPr lang="en-GB" sz="2400" dirty="0" smtClean="0">
                <a:latin typeface="+mj-lt"/>
              </a:rPr>
              <a:t>Peer pressure?</a:t>
            </a:r>
          </a:p>
          <a:p>
            <a:pPr marL="1371600" lvl="3" indent="0">
              <a:buNone/>
            </a:pPr>
            <a:r>
              <a:rPr lang="en-GB" sz="2400" dirty="0" smtClean="0">
                <a:latin typeface="+mj-lt"/>
              </a:rPr>
              <a:t>Comfort?</a:t>
            </a:r>
          </a:p>
          <a:p>
            <a:pPr marL="1371600" lvl="3" indent="0">
              <a:buNone/>
            </a:pPr>
            <a:r>
              <a:rPr lang="en-GB" sz="2400" dirty="0" smtClean="0">
                <a:latin typeface="+mj-lt"/>
              </a:rPr>
              <a:t>Culture?</a:t>
            </a:r>
          </a:p>
          <a:p>
            <a:pPr marL="1371600" lvl="3" indent="0">
              <a:buNone/>
            </a:pPr>
            <a:r>
              <a:rPr lang="en-GB" sz="2400" dirty="0" smtClean="0">
                <a:latin typeface="+mj-lt"/>
              </a:rPr>
              <a:t>The weather?</a:t>
            </a:r>
          </a:p>
          <a:p>
            <a:pPr marL="1371600" lvl="3" indent="0">
              <a:buNone/>
            </a:pPr>
            <a:r>
              <a:rPr lang="en-GB" sz="2400" dirty="0" smtClean="0">
                <a:latin typeface="+mj-lt"/>
              </a:rPr>
              <a:t>Enclothed Cognition?</a:t>
            </a:r>
            <a:endParaRPr lang="en-GB" sz="2400" dirty="0">
              <a:latin typeface="+mj-lt"/>
            </a:endParaRPr>
          </a:p>
        </p:txBody>
      </p:sp>
    </p:spTree>
    <p:extLst>
      <p:ext uri="{BB962C8B-B14F-4D97-AF65-F5344CB8AC3E}">
        <p14:creationId xmlns:p14="http://schemas.microsoft.com/office/powerpoint/2010/main" val="2282814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mj-lt"/>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mj-lt"/>
            </a:endParaRPr>
          </a:p>
          <a:p>
            <a:pPr marL="457205" lvl="1" indent="0">
              <a:buNone/>
            </a:pPr>
            <a:endParaRPr lang="en-GB" dirty="0">
              <a:latin typeface="+mj-lt"/>
            </a:endParaRPr>
          </a:p>
          <a:p>
            <a:endParaRPr lang="en-GB" dirty="0">
              <a:latin typeface="+mj-lt"/>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latin typeface="Calibri Light" panose="020F0302020204030204"/>
            </a:endParaRPr>
          </a:p>
        </p:txBody>
      </p:sp>
      <p:sp>
        <p:nvSpPr>
          <p:cNvPr id="6"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latin typeface="Calibri Light" panose="020F0302020204030204"/>
            </a:endParaRPr>
          </a:p>
        </p:txBody>
      </p:sp>
      <p:sp>
        <p:nvSpPr>
          <p:cNvPr id="8" name="Rectangle 7"/>
          <p:cNvSpPr/>
          <p:nvPr/>
        </p:nvSpPr>
        <p:spPr>
          <a:xfrm>
            <a:off x="812292" y="1492331"/>
            <a:ext cx="10567416" cy="2062103"/>
          </a:xfrm>
          <a:prstGeom prst="rect">
            <a:avLst/>
          </a:prstGeom>
        </p:spPr>
        <p:txBody>
          <a:bodyPr wrap="square">
            <a:spAutoFit/>
          </a:bodyPr>
          <a:lstStyle/>
          <a:p>
            <a:r>
              <a:rPr lang="en-GB" sz="2400" dirty="0">
                <a:solidFill>
                  <a:prstClr val="black"/>
                </a:solidFill>
                <a:latin typeface="Calibri Light" panose="020F0302020204030204"/>
              </a:rPr>
              <a:t>Watch the short video </a:t>
            </a:r>
            <a:r>
              <a:rPr lang="en-GB" sz="2400" dirty="0" smtClean="0">
                <a:solidFill>
                  <a:prstClr val="black"/>
                </a:solidFill>
                <a:latin typeface="Calibri Light" panose="020F0302020204030204"/>
              </a:rPr>
              <a:t>(1.49 </a:t>
            </a:r>
            <a:r>
              <a:rPr lang="en-GB" sz="2400" dirty="0">
                <a:solidFill>
                  <a:prstClr val="black"/>
                </a:solidFill>
                <a:latin typeface="Calibri Light" panose="020F0302020204030204"/>
              </a:rPr>
              <a:t>mins) made by </a:t>
            </a:r>
            <a:r>
              <a:rPr lang="en-GB" sz="2400" dirty="0" smtClean="0">
                <a:solidFill>
                  <a:prstClr val="black"/>
                </a:solidFill>
                <a:latin typeface="Calibri Light" panose="020F0302020204030204"/>
                <a:hlinkClick r:id="rId2" action="ppaction://hlinkfile"/>
              </a:rPr>
              <a:t>David </a:t>
            </a:r>
            <a:r>
              <a:rPr lang="en-GB" sz="2400" dirty="0" err="1" smtClean="0">
                <a:solidFill>
                  <a:prstClr val="black"/>
                </a:solidFill>
                <a:latin typeface="Calibri Light" panose="020F0302020204030204"/>
                <a:hlinkClick r:id="rId2" action="ppaction://hlinkfile"/>
              </a:rPr>
              <a:t>McRaney</a:t>
            </a:r>
            <a:r>
              <a:rPr lang="en-GB" sz="2400" dirty="0" smtClean="0">
                <a:solidFill>
                  <a:prstClr val="black"/>
                </a:solidFill>
                <a:latin typeface="Calibri Light" panose="020F0302020204030204"/>
                <a:hlinkClick r:id="rId2" action="ppaction://hlinkfile"/>
              </a:rPr>
              <a:t> </a:t>
            </a:r>
            <a:r>
              <a:rPr lang="en-GB" sz="2400" dirty="0" smtClean="0">
                <a:solidFill>
                  <a:prstClr val="black"/>
                </a:solidFill>
                <a:latin typeface="Calibri Light" panose="020F0302020204030204"/>
              </a:rPr>
              <a:t>entitled</a:t>
            </a:r>
            <a:r>
              <a:rPr lang="en-GB" sz="2400" dirty="0">
                <a:solidFill>
                  <a:prstClr val="black"/>
                </a:solidFill>
                <a:latin typeface="Calibri Light" panose="020F0302020204030204"/>
              </a:rPr>
              <a:t>:</a:t>
            </a:r>
          </a:p>
          <a:p>
            <a:r>
              <a:rPr lang="en-GB" sz="3200" b="1" u="sng" dirty="0" smtClean="0">
                <a:solidFill>
                  <a:prstClr val="black"/>
                </a:solidFill>
                <a:latin typeface="Calibri Light" panose="020F0302020204030204"/>
                <a:hlinkClick r:id="rId3"/>
              </a:rPr>
              <a:t>Enclothed Cognition</a:t>
            </a:r>
            <a:r>
              <a:rPr lang="en-GB" sz="2000" dirty="0">
                <a:solidFill>
                  <a:prstClr val="black"/>
                </a:solidFill>
                <a:latin typeface="Calibri Light" panose="020F0302020204030204"/>
              </a:rPr>
              <a:t>	</a:t>
            </a:r>
            <a:endParaRPr lang="en-GB" sz="2000" dirty="0">
              <a:solidFill>
                <a:prstClr val="black"/>
              </a:solidFill>
              <a:latin typeface="Calibri Light" panose="020F0302020204030204"/>
              <a:cs typeface="Times New Roman" panose="02020603050405020304" pitchFamily="18" charset="0"/>
            </a:endParaRPr>
          </a:p>
          <a:p>
            <a:r>
              <a:rPr lang="en-GB" sz="1200" b="1" dirty="0" smtClean="0">
                <a:solidFill>
                  <a:prstClr val="black"/>
                </a:solidFill>
                <a:latin typeface="Calibri Light" panose="020F0302020204030204"/>
              </a:rPr>
              <a:t>(</a:t>
            </a:r>
            <a:r>
              <a:rPr lang="en-GB" sz="1200" b="1" dirty="0">
                <a:solidFill>
                  <a:prstClr val="black"/>
                </a:solidFill>
                <a:latin typeface="Calibri Light" panose="020F0302020204030204"/>
              </a:rPr>
              <a:t>click on the hyperlink above)</a:t>
            </a:r>
          </a:p>
          <a:p>
            <a:endParaRPr lang="en-GB" sz="2000" dirty="0" smtClean="0">
              <a:solidFill>
                <a:prstClr val="black"/>
              </a:solidFill>
              <a:latin typeface="Calibri Light" panose="020F0302020204030204"/>
            </a:endParaRPr>
          </a:p>
          <a:p>
            <a:endParaRPr lang="en-GB" sz="2000" dirty="0">
              <a:solidFill>
                <a:prstClr val="black"/>
              </a:solidFill>
              <a:latin typeface="Calibri Light" panose="020F0302020204030204"/>
            </a:endParaRPr>
          </a:p>
          <a:p>
            <a:endParaRPr lang="en-GB" sz="2000" dirty="0">
              <a:solidFill>
                <a:prstClr val="black"/>
              </a:solidFill>
              <a:latin typeface="Calibri Light" panose="020F0302020204030204"/>
            </a:endParaRPr>
          </a:p>
        </p:txBody>
      </p:sp>
      <p:pic>
        <p:nvPicPr>
          <p:cNvPr id="1026" name="Picture 2" descr="Image result for enclothed cognition you are not so dumb"/>
          <p:cNvPicPr>
            <a:picLocks noChangeAspect="1" noChangeArrowheads="1"/>
          </p:cNvPicPr>
          <p:nvPr/>
        </p:nvPicPr>
        <p:blipFill rotWithShape="1">
          <a:blip r:embed="rId4">
            <a:extLst>
              <a:ext uri="{28A0092B-C50C-407E-A947-70E740481C1C}">
                <a14:useLocalDpi xmlns:a14="http://schemas.microsoft.com/office/drawing/2010/main" val="0"/>
              </a:ext>
            </a:extLst>
          </a:blip>
          <a:srcRect l="1598" t="13009" r="2152" b="11713"/>
          <a:stretch/>
        </p:blipFill>
        <p:spPr bwMode="auto">
          <a:xfrm>
            <a:off x="6115049" y="2352675"/>
            <a:ext cx="5439796" cy="3190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2292" y="2859238"/>
            <a:ext cx="4961379" cy="1938992"/>
          </a:xfrm>
          <a:prstGeom prst="rect">
            <a:avLst/>
          </a:prstGeom>
        </p:spPr>
        <p:txBody>
          <a:bodyPr wrap="square">
            <a:spAutoFit/>
          </a:bodyPr>
          <a:lstStyle/>
          <a:p>
            <a:r>
              <a:rPr lang="en-GB" sz="2400" dirty="0" smtClean="0">
                <a:solidFill>
                  <a:prstClr val="black"/>
                </a:solidFill>
                <a:latin typeface="Calibri Light" panose="020F0302020204030204"/>
              </a:rPr>
              <a:t>Allow </a:t>
            </a:r>
            <a:r>
              <a:rPr lang="en-GB" sz="2400" dirty="0">
                <a:solidFill>
                  <a:prstClr val="black"/>
                </a:solidFill>
                <a:latin typeface="Calibri Light" panose="020F0302020204030204"/>
              </a:rPr>
              <a:t>students a few minutes to respond to the film with people sitting near to </a:t>
            </a:r>
            <a:r>
              <a:rPr lang="en-GB" sz="2400" dirty="0" smtClean="0">
                <a:solidFill>
                  <a:prstClr val="black"/>
                </a:solidFill>
                <a:latin typeface="Calibri Light" panose="020F0302020204030204"/>
              </a:rPr>
              <a:t>them</a:t>
            </a:r>
            <a:r>
              <a:rPr lang="en-GB" sz="2400" dirty="0">
                <a:solidFill>
                  <a:prstClr val="black"/>
                </a:solidFill>
                <a:latin typeface="Calibri Light" panose="020F0302020204030204"/>
              </a:rPr>
              <a:t> </a:t>
            </a:r>
            <a:r>
              <a:rPr lang="en-GB" sz="2400" dirty="0" smtClean="0">
                <a:solidFill>
                  <a:prstClr val="black"/>
                </a:solidFill>
                <a:latin typeface="Calibri Light" panose="020F0302020204030204"/>
              </a:rPr>
              <a:t>and then discuss together </a:t>
            </a:r>
            <a:r>
              <a:rPr lang="en-GB" sz="2400" dirty="0">
                <a:solidFill>
                  <a:prstClr val="black"/>
                </a:solidFill>
                <a:latin typeface="Calibri Light" panose="020F0302020204030204"/>
              </a:rPr>
              <a:t>the following questions:</a:t>
            </a:r>
          </a:p>
          <a:p>
            <a:endParaRPr lang="en-GB" sz="2400" dirty="0">
              <a:solidFill>
                <a:prstClr val="black"/>
              </a:solidFill>
              <a:latin typeface="Calibri Light" panose="020F0302020204030204"/>
            </a:endParaRPr>
          </a:p>
        </p:txBody>
      </p:sp>
    </p:spTree>
    <p:extLst>
      <p:ext uri="{BB962C8B-B14F-4D97-AF65-F5344CB8AC3E}">
        <p14:creationId xmlns:p14="http://schemas.microsoft.com/office/powerpoint/2010/main" val="786153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599" y="1427162"/>
            <a:ext cx="4105275" cy="4105275"/>
          </a:xfrm>
          <a:prstGeom prst="rect">
            <a:avLst/>
          </a:prstGeom>
        </p:spPr>
      </p:pic>
      <p:sp>
        <p:nvSpPr>
          <p:cNvPr id="5" name="TextBox 4"/>
          <p:cNvSpPr txBox="1"/>
          <p:nvPr/>
        </p:nvSpPr>
        <p:spPr>
          <a:xfrm>
            <a:off x="4539173" y="1843599"/>
            <a:ext cx="2899359" cy="3046988"/>
          </a:xfrm>
          <a:prstGeom prst="rect">
            <a:avLst/>
          </a:prstGeom>
          <a:noFill/>
        </p:spPr>
        <p:txBody>
          <a:bodyPr wrap="square" rtlCol="0">
            <a:spAutoFit/>
          </a:bodyPr>
          <a:lstStyle/>
          <a:p>
            <a:pPr algn="ctr"/>
            <a:r>
              <a:rPr lang="en-GB" sz="2400" dirty="0" smtClean="0">
                <a:solidFill>
                  <a:prstClr val="black"/>
                </a:solidFill>
                <a:latin typeface="Calibri Light" panose="020F0302020204030204"/>
              </a:rPr>
              <a:t>Have you ever experienced the </a:t>
            </a:r>
            <a:r>
              <a:rPr lang="en-GB" sz="2400" dirty="0" smtClean="0">
                <a:solidFill>
                  <a:prstClr val="black"/>
                </a:solidFill>
                <a:latin typeface="Calibri Light" panose="020F0302020204030204"/>
              </a:rPr>
              <a:t>idea of </a:t>
            </a:r>
            <a:r>
              <a:rPr lang="en-GB" sz="2400" dirty="0" smtClean="0">
                <a:solidFill>
                  <a:prstClr val="black"/>
                </a:solidFill>
                <a:latin typeface="Calibri Light" panose="020F0302020204030204"/>
              </a:rPr>
              <a:t>‘</a:t>
            </a:r>
            <a:r>
              <a:rPr lang="en-GB" sz="2400" dirty="0" err="1" smtClean="0">
                <a:solidFill>
                  <a:prstClr val="black"/>
                </a:solidFill>
                <a:latin typeface="Calibri Light" panose="020F0302020204030204"/>
              </a:rPr>
              <a:t>enclothed</a:t>
            </a:r>
            <a:r>
              <a:rPr lang="en-GB" sz="2400" dirty="0" smtClean="0">
                <a:solidFill>
                  <a:prstClr val="black"/>
                </a:solidFill>
                <a:latin typeface="Calibri Light" panose="020F0302020204030204"/>
              </a:rPr>
              <a:t> cognition’ (e.g. </a:t>
            </a:r>
            <a:r>
              <a:rPr lang="en-GB" sz="2400" dirty="0" smtClean="0">
                <a:solidFill>
                  <a:prstClr val="black"/>
                </a:solidFill>
                <a:latin typeface="Calibri Light" panose="020F0302020204030204"/>
              </a:rPr>
              <a:t>have you felt different or thought in a different way </a:t>
            </a:r>
            <a:r>
              <a:rPr lang="en-GB" sz="2400" dirty="0" smtClean="0">
                <a:solidFill>
                  <a:prstClr val="black"/>
                </a:solidFill>
                <a:latin typeface="Calibri Light" panose="020F0302020204030204"/>
              </a:rPr>
              <a:t>because of what you are wearing?</a:t>
            </a:r>
            <a:endParaRPr lang="en-GB" sz="2400" dirty="0">
              <a:solidFill>
                <a:prstClr val="black"/>
              </a:solidFill>
              <a:latin typeface="Calibri Light" panose="020F0302020204030204"/>
            </a:endParaRPr>
          </a:p>
        </p:txBody>
      </p:sp>
    </p:spTree>
    <p:extLst>
      <p:ext uri="{BB962C8B-B14F-4D97-AF65-F5344CB8AC3E}">
        <p14:creationId xmlns:p14="http://schemas.microsoft.com/office/powerpoint/2010/main" val="79621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Custom 4">
      <a:dk1>
        <a:srgbClr val="35372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1103</TotalTime>
  <Words>846</Words>
  <Application>Microsoft Office PowerPoint</Application>
  <PresentationFormat>Widescreen</PresentationFormat>
  <Paragraphs>98</Paragraphs>
  <Slides>25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Foco</vt:lpstr>
      <vt:lpstr>Just Another Hand</vt:lpstr>
      <vt:lpstr>Tahoma</vt:lpstr>
      <vt:lpstr>Times New Roman</vt:lpstr>
      <vt:lpstr>4_Office Theme</vt:lpstr>
      <vt:lpstr>5_Office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208</cp:revision>
  <dcterms:created xsi:type="dcterms:W3CDTF">2016-10-17T21:56:29Z</dcterms:created>
  <dcterms:modified xsi:type="dcterms:W3CDTF">2018-09-02T10:26:54Z</dcterms:modified>
  <cp:contentStatus/>
</cp:coreProperties>
</file>