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38"/>
  </p:notesMasterIdLst>
  <p:handoutMasterIdLst>
    <p:handoutMasterId r:id="rId39"/>
  </p:handoutMasterIdLst>
  <p:sldIdLst>
    <p:sldId id="421" r:id="rId2"/>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304" r:id="rId16"/>
    <p:sldId id="387" r:id="rId17"/>
    <p:sldId id="435" r:id="rId18"/>
    <p:sldId id="405" r:id="rId19"/>
    <p:sldId id="406" r:id="rId20"/>
    <p:sldId id="407" r:id="rId21"/>
    <p:sldId id="408" r:id="rId22"/>
    <p:sldId id="409" r:id="rId23"/>
    <p:sldId id="386" r:id="rId24"/>
    <p:sldId id="411" r:id="rId25"/>
    <p:sldId id="412" r:id="rId26"/>
    <p:sldId id="413" r:id="rId27"/>
    <p:sldId id="414" r:id="rId28"/>
    <p:sldId id="415" r:id="rId29"/>
    <p:sldId id="436" r:id="rId30"/>
    <p:sldId id="393" r:id="rId31"/>
    <p:sldId id="437" r:id="rId32"/>
    <p:sldId id="416" r:id="rId33"/>
    <p:sldId id="439" r:id="rId34"/>
    <p:sldId id="417" r:id="rId35"/>
    <p:sldId id="404" r:id="rId36"/>
    <p:sldId id="42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892"/>
    <a:srgbClr val="C412C0"/>
    <a:srgbClr val="0069D2"/>
    <a:srgbClr val="FF0000"/>
    <a:srgbClr val="FB23C2"/>
    <a:srgbClr val="B482DA"/>
    <a:srgbClr val="CBCBCB"/>
    <a:srgbClr val="A7DDE1"/>
    <a:srgbClr val="F9F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8" autoAdjust="0"/>
    <p:restoredTop sz="94660"/>
  </p:normalViewPr>
  <p:slideViewPr>
    <p:cSldViewPr snapToGrid="0">
      <p:cViewPr varScale="1">
        <p:scale>
          <a:sx n="67" d="100"/>
          <a:sy n="67" d="100"/>
        </p:scale>
        <p:origin x="392" y="48"/>
      </p:cViewPr>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811939-E9DC-4B76-AA6C-2F50C6A2849D}" type="datetimeFigureOut">
              <a:rPr lang="en-GB" smtClean="0"/>
              <a:t>05/09/2018</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16A184-380F-4DA2-A48B-89D28F86972D}" type="slidenum">
              <a:rPr lang="en-GB" smtClean="0"/>
              <a:t>‹#›</a:t>
            </a:fld>
            <a:endParaRPr lang="en-GB"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703847" cy="630297"/>
          </a:xfrm>
          <a:prstGeom prst="rect">
            <a:avLst/>
          </a:prstGeom>
        </p:spPr>
      </p:pic>
    </p:spTree>
    <p:extLst>
      <p:ext uri="{BB962C8B-B14F-4D97-AF65-F5344CB8AC3E}">
        <p14:creationId xmlns:p14="http://schemas.microsoft.com/office/powerpoint/2010/main" val="2136566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0E1E27-8D30-46C7-8C62-681E48BE9B1E}" type="datetimeFigureOut">
              <a:rPr lang="en-GB" smtClean="0"/>
              <a:t>05/09/2018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1C18C5-F3FA-4D0A-A9B9-2971BB5756E1}" type="slidenum">
              <a:rPr lang="en-GB" smtClean="0"/>
              <a:t>‹#›</a:t>
            </a:fld>
            <a:endParaRPr lang="en-GB" dirty="0"/>
          </a:p>
        </p:txBody>
      </p:sp>
    </p:spTree>
    <p:extLst>
      <p:ext uri="{BB962C8B-B14F-4D97-AF65-F5344CB8AC3E}">
        <p14:creationId xmlns:p14="http://schemas.microsoft.com/office/powerpoint/2010/main" val="36143520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endParaRPr lang="en-GB" dirty="0">
              <a:solidFill>
                <a:prstClr val="black"/>
              </a:solidFill>
            </a:endParaRPr>
          </a:p>
        </p:txBody>
      </p:sp>
      <p:sp>
        <p:nvSpPr>
          <p:cNvPr id="5" name="Slide Number Placeholder 4"/>
          <p:cNvSpPr>
            <a:spLocks noGrp="1"/>
          </p:cNvSpPr>
          <p:nvPr>
            <p:ph type="sldNum" sz="quarter" idx="11"/>
          </p:nvPr>
        </p:nvSpPr>
        <p:spPr/>
        <p:txBody>
          <a:bodyPr/>
          <a:lstStyle/>
          <a:p>
            <a:fld id="{DA1C18C5-F3FA-4D0A-A9B9-2971BB5756E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04635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BB252E-798C-4DBA-9397-81E6123FBAF4}"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862016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833" y="1122363"/>
            <a:ext cx="11291776"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467833" y="3602038"/>
            <a:ext cx="1129177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r>
              <a:rPr lang="en-GB" dirty="0" smtClean="0">
                <a:solidFill>
                  <a:prstClr val="black"/>
                </a:solidFill>
              </a:rPr>
              <a:t>www.thoughtboxeducation.com</a:t>
            </a: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0873686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520063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1359675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530" y="455279"/>
            <a:ext cx="11357344" cy="1190958"/>
          </a:xfrm>
        </p:spPr>
        <p:txBody>
          <a:bodyPr/>
          <a:lstStyle/>
          <a:p>
            <a:r>
              <a:rPr lang="en-US" smtClean="0"/>
              <a:t>Click to edit Master title style</a:t>
            </a:r>
            <a:endParaRPr lang="en-GB"/>
          </a:p>
        </p:txBody>
      </p:sp>
      <p:sp>
        <p:nvSpPr>
          <p:cNvPr id="3" name="Content Placeholder 2"/>
          <p:cNvSpPr>
            <a:spLocks noGrp="1"/>
          </p:cNvSpPr>
          <p:nvPr>
            <p:ph idx="1"/>
          </p:nvPr>
        </p:nvSpPr>
        <p:spPr>
          <a:xfrm>
            <a:off x="443022" y="1825625"/>
            <a:ext cx="113378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3"/>
          <p:cNvSpPr txBox="1">
            <a:spLocks/>
          </p:cNvSpPr>
          <p:nvPr userDrawn="1"/>
        </p:nvSpPr>
        <p:spPr>
          <a:xfrm>
            <a:off x="4038602" y="6356351"/>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solidFill>
                <a:prstClr val="black">
                  <a:tint val="75000"/>
                </a:prstClr>
              </a:solidFill>
            </a:endParaRPr>
          </a:p>
        </p:txBody>
      </p:sp>
    </p:spTree>
    <p:extLst>
      <p:ext uri="{BB962C8B-B14F-4D97-AF65-F5344CB8AC3E}">
        <p14:creationId xmlns:p14="http://schemas.microsoft.com/office/powerpoint/2010/main" val="12363839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9077" y="667486"/>
            <a:ext cx="11342429" cy="2906162"/>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49077" y="3572541"/>
            <a:ext cx="11342429" cy="152828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339454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4794" y="489098"/>
            <a:ext cx="11313981" cy="1190958"/>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44794"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3770" y="1814993"/>
            <a:ext cx="5575005"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9034915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2115549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037" y="499730"/>
            <a:ext cx="11355572" cy="1190958"/>
          </a:xfr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9501886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20847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751" y="449262"/>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629755" y="58338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35751"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831027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263959E-96EE-479F-BDDA-F5EA39DEBA36}" type="datetimeFigureOut">
              <a:rPr lang="en-GB" smtClean="0">
                <a:solidFill>
                  <a:prstClr val="black"/>
                </a:solidFill>
              </a:rPr>
              <a:pPr/>
              <a:t>05/09/2018</a:t>
            </a:fld>
            <a:endParaRPr lang="en-GB" dirty="0">
              <a:solidFill>
                <a:prstClr val="black"/>
              </a:solidFill>
            </a:endParaRPr>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D9B347D9-6FFC-461D-B4F1-ABC54C1F432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3596686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625" y="499730"/>
            <a:ext cx="11349908" cy="119095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28625" y="1825625"/>
            <a:ext cx="11349908"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TextBox 8"/>
          <p:cNvSpPr txBox="1"/>
          <p:nvPr userDrawn="1"/>
        </p:nvSpPr>
        <p:spPr>
          <a:xfrm>
            <a:off x="345374" y="68744"/>
            <a:ext cx="1266372" cy="276999"/>
          </a:xfrm>
          <a:prstGeom prst="rect">
            <a:avLst/>
          </a:prstGeom>
          <a:noFill/>
        </p:spPr>
        <p:txBody>
          <a:bodyPr wrap="none" rtlCol="0">
            <a:spAutoFit/>
          </a:bodyPr>
          <a:lstStyle/>
          <a:p>
            <a:r>
              <a:rPr lang="en-US" sz="1200" dirty="0" smtClean="0">
                <a:solidFill>
                  <a:srgbClr val="252823"/>
                </a:solidFill>
                <a:latin typeface="Foco"/>
                <a:cs typeface="Foco"/>
              </a:rPr>
              <a:t>TOPIC: </a:t>
            </a:r>
            <a:r>
              <a:rPr lang="en-US" sz="1200" b="1" dirty="0" smtClean="0">
                <a:solidFill>
                  <a:srgbClr val="252823"/>
                </a:solidFill>
                <a:latin typeface="Foco"/>
                <a:cs typeface="Foco"/>
              </a:rPr>
              <a:t>CLOTHES</a:t>
            </a:r>
            <a:endParaRPr lang="en-US" sz="1200" b="1" dirty="0">
              <a:solidFill>
                <a:srgbClr val="252823"/>
              </a:solidFill>
            </a:endParaRPr>
          </a:p>
        </p:txBody>
      </p:sp>
      <p:cxnSp>
        <p:nvCxnSpPr>
          <p:cNvPr id="11" name="Straight Connector 10"/>
          <p:cNvCxnSpPr/>
          <p:nvPr userDrawn="1"/>
        </p:nvCxnSpPr>
        <p:spPr>
          <a:xfrm>
            <a:off x="428625" y="315675"/>
            <a:ext cx="11349908" cy="1638"/>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pic>
        <p:nvPicPr>
          <p:cNvPr id="15" name="Picture 14" descr="TB_Logo_v1.png"/>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314008" y="6109816"/>
            <a:ext cx="1440364" cy="550699"/>
          </a:xfrm>
          <a:prstGeom prst="rect">
            <a:avLst/>
          </a:prstGeom>
        </p:spPr>
      </p:pic>
      <p:sp>
        <p:nvSpPr>
          <p:cNvPr id="12" name="TextBox 11"/>
          <p:cNvSpPr txBox="1"/>
          <p:nvPr userDrawn="1"/>
        </p:nvSpPr>
        <p:spPr>
          <a:xfrm>
            <a:off x="8779705" y="6541834"/>
            <a:ext cx="3113445" cy="284011"/>
          </a:xfrm>
          <a:prstGeom prst="rect">
            <a:avLst/>
          </a:prstGeom>
          <a:noFill/>
        </p:spPr>
        <p:txBody>
          <a:bodyPr wrap="square" rtlCol="0">
            <a:spAutoFit/>
          </a:bodyPr>
          <a:lstStyle/>
          <a:p>
            <a:r>
              <a:rPr lang="en-US" sz="1200" dirty="0" smtClean="0">
                <a:solidFill>
                  <a:srgbClr val="252823"/>
                </a:solidFill>
              </a:rPr>
              <a:t>COPYRIGHT@2018 THOUGHTBOX EDUCATION</a:t>
            </a:r>
            <a:endParaRPr lang="en-US" sz="1200" dirty="0">
              <a:solidFill>
                <a:srgbClr val="252823"/>
              </a:solidFill>
            </a:endParaRPr>
          </a:p>
        </p:txBody>
      </p:sp>
      <p:cxnSp>
        <p:nvCxnSpPr>
          <p:cNvPr id="17" name="Straight Connector 16"/>
          <p:cNvCxnSpPr/>
          <p:nvPr userDrawn="1"/>
        </p:nvCxnSpPr>
        <p:spPr>
          <a:xfrm>
            <a:off x="1754372" y="6534030"/>
            <a:ext cx="10024161" cy="7804"/>
          </a:xfrm>
          <a:prstGeom prst="line">
            <a:avLst/>
          </a:prstGeom>
          <a:ln>
            <a:solidFill>
              <a:srgbClr val="25282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148987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ZhkBfbwCzxc" TargetMode="External"/><Relationship Id="rId2" Type="http://schemas.openxmlformats.org/officeDocument/2006/relationships/hyperlink" Target="http://www.onlinemba.com/"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loveyourclothes.org.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pworthy.com/we-throw-away-tons-of-clothing-here-are-3-things-that-can-be-done-with-it-instead" TargetMode="External"/><Relationship Id="rId2" Type="http://schemas.openxmlformats.org/officeDocument/2006/relationships/hyperlink" Target="https://www.theatlantic.com/business/archive/2014/07/where-does-discarded-clothing-go/374613/" TargetMode="External"/><Relationship Id="rId1" Type="http://schemas.openxmlformats.org/officeDocument/2006/relationships/slideLayout" Target="../slideLayouts/slideLayout2.xml"/><Relationship Id="rId5" Type="http://schemas.openxmlformats.org/officeDocument/2006/relationships/hyperlink" Target="http://www.wrap.org.uk/content/valuing-our-clothes" TargetMode="External"/><Relationship Id="rId4" Type="http://schemas.openxmlformats.org/officeDocument/2006/relationships/hyperlink" Target="http://www.bbc.co.uk/news/magazine-30227025"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youtu.be/uHISSR1NQz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uk/search?q=ethical+clothes+shopping+infographic&amp;espv=2&amp;biw=1280&amp;bih=619&amp;source=lnms&amp;tbm=isch&amp;sa=X&amp;ved=0ahUKEwiFj6P0_pjOAhUoAcAKHQxvBooQ_AUIBigB"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www.fairtrade.org.uk/en/buying-fairtrade/cotton?gclid=CL650Z3MmM4CFQPgGwodbPIHtA" TargetMode="External"/><Relationship Id="rId3" Type="http://schemas.openxmlformats.org/officeDocument/2006/relationships/hyperlink" Target="https://www.theguardian.com/environment/2013/oct/06/ethical-high-street-clothes-mands" TargetMode="External"/><Relationship Id="rId7" Type="http://schemas.openxmlformats.org/officeDocument/2006/relationships/hyperlink" Target="http://www.ethicaltrade.org/" TargetMode="External"/><Relationship Id="rId2" Type="http://schemas.openxmlformats.org/officeDocument/2006/relationships/hyperlink" Target="https://www.theguardian.com/environment/2013/oct/06/ethical-high-street-clothes-hm" TargetMode="External"/><Relationship Id="rId1" Type="http://schemas.openxmlformats.org/officeDocument/2006/relationships/slideLayout" Target="../slideLayouts/slideLayout2.xml"/><Relationship Id="rId6" Type="http://schemas.openxmlformats.org/officeDocument/2006/relationships/hyperlink" Target="http://www.peopletree.co.uk/" TargetMode="External"/><Relationship Id="rId5" Type="http://schemas.openxmlformats.org/officeDocument/2006/relationships/hyperlink" Target="http://redress.com.hk/the-issues/" TargetMode="External"/><Relationship Id="rId4" Type="http://schemas.openxmlformats.org/officeDocument/2006/relationships/hyperlink" Target="https://www.oxfam.org.au/what-we-do/ethical-trading-and-business/workers-rights-2/are-your-clothes-made-in-sweatshops/"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eon.co/videos/this-is-the-final-resting-place-of-your-cast-off-clothing" TargetMode="External"/><Relationship Id="rId2" Type="http://schemas.openxmlformats.org/officeDocument/2006/relationships/hyperlink" Target="http://soulrebelfilms.com/"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5818" y="181547"/>
            <a:ext cx="1430027" cy="573741"/>
          </a:xfrm>
          <a:prstGeom prst="rect">
            <a:avLst/>
          </a:prstGeom>
        </p:spPr>
      </p:pic>
      <p:sp>
        <p:nvSpPr>
          <p:cNvPr id="9" name="Oval 8"/>
          <p:cNvSpPr/>
          <p:nvPr/>
        </p:nvSpPr>
        <p:spPr>
          <a:xfrm>
            <a:off x="6917560" y="1449377"/>
            <a:ext cx="5123435" cy="5168286"/>
          </a:xfrm>
          <a:prstGeom prst="ellipse">
            <a:avLst/>
          </a:prstGeom>
          <a:solidFill>
            <a:schemeClr val="bg2">
              <a:lumMod val="10000"/>
              <a:alpha val="34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6919242" y="3356965"/>
            <a:ext cx="5121753" cy="1200329"/>
          </a:xfrm>
          <a:prstGeom prst="rect">
            <a:avLst/>
          </a:prstGeom>
          <a:noFill/>
        </p:spPr>
        <p:txBody>
          <a:bodyPr wrap="square" rtlCol="0">
            <a:spAutoFit/>
          </a:bodyPr>
          <a:lstStyle/>
          <a:p>
            <a:pPr algn="ctr"/>
            <a:r>
              <a:rPr lang="en-GB" sz="4800" b="1" dirty="0" smtClean="0">
                <a:solidFill>
                  <a:prstClr val="white"/>
                </a:solidFill>
              </a:rPr>
              <a:t>C L O T H E S</a:t>
            </a:r>
            <a:endParaRPr lang="en-GB" sz="2400" b="1" dirty="0" smtClean="0">
              <a:solidFill>
                <a:prstClr val="white"/>
              </a:solidFill>
            </a:endParaRPr>
          </a:p>
          <a:p>
            <a:pPr algn="ctr"/>
            <a:r>
              <a:rPr lang="en-GB" sz="2400" b="1" dirty="0" smtClean="0">
                <a:solidFill>
                  <a:srgbClr val="FEE725"/>
                </a:solidFill>
              </a:rPr>
              <a:t>ENVIRONMENTAL ENGAGEMENT</a:t>
            </a:r>
          </a:p>
        </p:txBody>
      </p:sp>
      <p:sp>
        <p:nvSpPr>
          <p:cNvPr id="11" name="TextBox 10"/>
          <p:cNvSpPr txBox="1"/>
          <p:nvPr/>
        </p:nvSpPr>
        <p:spPr>
          <a:xfrm>
            <a:off x="7609618" y="4871898"/>
            <a:ext cx="3718051" cy="830997"/>
          </a:xfrm>
          <a:prstGeom prst="rect">
            <a:avLst/>
          </a:prstGeom>
          <a:noFill/>
        </p:spPr>
        <p:txBody>
          <a:bodyPr wrap="square" rtlCol="0">
            <a:spAutoFit/>
          </a:bodyPr>
          <a:lstStyle/>
          <a:p>
            <a:pPr algn="ctr"/>
            <a:r>
              <a:rPr lang="en-GB" sz="2400" b="1" dirty="0" smtClean="0">
                <a:solidFill>
                  <a:prstClr val="white"/>
                </a:solidFill>
                <a:ea typeface="Times New Roman" panose="02020603050405020304" pitchFamily="18" charset="0"/>
                <a:cs typeface="Times New Roman" panose="02020603050405020304" pitchFamily="18" charset="0"/>
              </a:rPr>
              <a:t>Y9&amp;10</a:t>
            </a:r>
            <a:endParaRPr lang="en-GB" sz="2400" b="1" dirty="0" smtClean="0">
              <a:solidFill>
                <a:prstClr val="white"/>
              </a:solidFill>
              <a:ea typeface="Times New Roman" panose="02020603050405020304" pitchFamily="18" charset="0"/>
              <a:cs typeface="Times New Roman" panose="02020603050405020304" pitchFamily="18" charset="0"/>
            </a:endParaRPr>
          </a:p>
          <a:p>
            <a:pPr algn="ctr"/>
            <a:r>
              <a:rPr lang="en-GB" sz="2400" b="1" dirty="0" smtClean="0">
                <a:solidFill>
                  <a:prstClr val="white"/>
                </a:solidFill>
                <a:ea typeface="Times New Roman" panose="02020603050405020304" pitchFamily="18" charset="0"/>
                <a:cs typeface="Times New Roman" panose="02020603050405020304" pitchFamily="18" charset="0"/>
              </a:rPr>
              <a:t>13-15 </a:t>
            </a:r>
            <a:r>
              <a:rPr lang="en-GB" sz="2400" b="1" dirty="0">
                <a:solidFill>
                  <a:prstClr val="white"/>
                </a:solidFill>
                <a:ea typeface="Times New Roman" panose="02020603050405020304" pitchFamily="18" charset="0"/>
                <a:cs typeface="Times New Roman" panose="02020603050405020304" pitchFamily="18" charset="0"/>
              </a:rPr>
              <a:t>years</a:t>
            </a:r>
            <a:endParaRPr lang="en-GB" sz="2400" b="1" dirty="0">
              <a:solidFill>
                <a:prstClr val="white"/>
              </a:solidFill>
              <a:ea typeface="Times New Roman" panose="02020603050405020304" pitchFamily="18" charset="0"/>
            </a:endParaRPr>
          </a:p>
        </p:txBody>
      </p:sp>
    </p:spTree>
    <p:extLst>
      <p:ext uri="{BB962C8B-B14F-4D97-AF65-F5344CB8AC3E}">
        <p14:creationId xmlns:p14="http://schemas.microsoft.com/office/powerpoint/2010/main" val="2671214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8848" y="1066037"/>
            <a:ext cx="10515600" cy="5472875"/>
          </a:xfrm>
        </p:spPr>
        <p:txBody>
          <a:bodyPr>
            <a:normAutofit/>
          </a:bodyPr>
          <a:lstStyle/>
          <a:p>
            <a:pPr marL="0" indent="0">
              <a:buNone/>
            </a:pPr>
            <a:r>
              <a:rPr lang="en-GB" sz="2400" dirty="0" smtClean="0">
                <a:latin typeface="+mj-lt"/>
              </a:rPr>
              <a:t>In the film there is a discussion about why westerners throw away their clothes, and some of the ideas (or assumptions) that are made are:</a:t>
            </a: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r>
              <a:rPr lang="en-GB" sz="2400" dirty="0" smtClean="0">
                <a:latin typeface="+mj-lt"/>
              </a:rPr>
              <a:t>Thinking about the idea that this is how you are being seen by people in other parts of the world, consider the following question:</a:t>
            </a:r>
            <a:endParaRPr lang="en-GB" sz="2400" dirty="0" smtClean="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solidFill>
              <a:latin typeface="Calibri Light" panose="020F0302020204030204"/>
            </a:endParaRPr>
          </a:p>
        </p:txBody>
      </p:sp>
      <p:sp>
        <p:nvSpPr>
          <p:cNvPr id="18" name="Rectangle 20"/>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latin typeface="Calibri Light" panose="020F0302020204030204"/>
            </a:endParaRPr>
          </a:p>
        </p:txBody>
      </p:sp>
      <p:sp>
        <p:nvSpPr>
          <p:cNvPr id="19" name="Rectangle 24"/>
          <p:cNvSpPr>
            <a:spLocks noChangeArrowheads="1"/>
          </p:cNvSpPr>
          <p:nvPr/>
        </p:nvSpPr>
        <p:spPr bwMode="auto">
          <a:xfrm>
            <a:off x="45720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latin typeface="Calibri Light" panose="020F0302020204030204"/>
            </a:endParaRPr>
          </a:p>
        </p:txBody>
      </p:sp>
      <p:sp>
        <p:nvSpPr>
          <p:cNvPr id="20" name="Oval Callout 19"/>
          <p:cNvSpPr/>
          <p:nvPr/>
        </p:nvSpPr>
        <p:spPr>
          <a:xfrm>
            <a:off x="1642874" y="2216340"/>
            <a:ext cx="2395728" cy="2139696"/>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n-US" altLang="en-US" b="1" dirty="0">
                <a:solidFill>
                  <a:srgbClr val="FFFF00"/>
                </a:solidFill>
                <a:latin typeface="Arial" panose="020B0604020202020204" pitchFamily="34" charset="0"/>
                <a:ea typeface="Calibri" panose="020F0502020204030204" pitchFamily="34" charset="0"/>
                <a:cs typeface="Arial" panose="020B0604020202020204" pitchFamily="34" charset="0"/>
              </a:rPr>
              <a:t>“There must be a water shortage in their country”</a:t>
            </a:r>
            <a:endParaRPr lang="en-US" altLang="en-US" sz="1000" b="1" dirty="0">
              <a:solidFill>
                <a:srgbClr val="FFFF00"/>
              </a:solidFill>
              <a:latin typeface="Arial" panose="020B0604020202020204" pitchFamily="34" charset="0"/>
              <a:cs typeface="Arial" panose="020B0604020202020204" pitchFamily="34" charset="0"/>
            </a:endParaRPr>
          </a:p>
        </p:txBody>
      </p:sp>
      <p:sp>
        <p:nvSpPr>
          <p:cNvPr id="21" name="Oval Callout 20"/>
          <p:cNvSpPr/>
          <p:nvPr/>
        </p:nvSpPr>
        <p:spPr>
          <a:xfrm>
            <a:off x="4712208" y="2216340"/>
            <a:ext cx="2468880" cy="2134044"/>
          </a:xfrm>
          <a:prstGeom prst="wedgeEllipseCallout">
            <a:avLst/>
          </a:prstGeom>
          <a:solidFill>
            <a:srgbClr val="C412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n-US" altLang="en-US" b="1" dirty="0" smtClean="0">
                <a:solidFill>
                  <a:srgbClr val="FFC000">
                    <a:lumMod val="20000"/>
                    <a:lumOff val="80000"/>
                  </a:srgbClr>
                </a:solidFill>
                <a:latin typeface="Arial" panose="020B0604020202020204" pitchFamily="34" charset="0"/>
                <a:ea typeface="Calibri" panose="020F0502020204030204" pitchFamily="34" charset="0"/>
                <a:cs typeface="Arial" panose="020B0604020202020204" pitchFamily="34" charset="0"/>
              </a:rPr>
              <a:t>“Water is expensive, therefore people cannot afford to wash their clothes”</a:t>
            </a:r>
            <a:endParaRPr lang="en-US" altLang="en-US" sz="1050" b="1" dirty="0">
              <a:solidFill>
                <a:srgbClr val="FFC000">
                  <a:lumMod val="20000"/>
                  <a:lumOff val="80000"/>
                </a:srgbClr>
              </a:solidFill>
              <a:latin typeface="Arial" panose="020B0604020202020204" pitchFamily="34" charset="0"/>
              <a:cs typeface="Arial" panose="020B0604020202020204" pitchFamily="34" charset="0"/>
            </a:endParaRPr>
          </a:p>
        </p:txBody>
      </p:sp>
      <p:sp>
        <p:nvSpPr>
          <p:cNvPr id="22" name="Oval Callout 21"/>
          <p:cNvSpPr/>
          <p:nvPr/>
        </p:nvSpPr>
        <p:spPr>
          <a:xfrm>
            <a:off x="7766304" y="2216340"/>
            <a:ext cx="2426210" cy="2155824"/>
          </a:xfrm>
          <a:prstGeom prst="wedgeEllipse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r>
              <a:rPr lang="en-US" altLang="en-US" b="1" dirty="0">
                <a:solidFill>
                  <a:prstClr val="black"/>
                </a:solidFill>
                <a:latin typeface="Arial" panose="020B0604020202020204" pitchFamily="34" charset="0"/>
                <a:ea typeface="Calibri" panose="020F0502020204030204" pitchFamily="34" charset="0"/>
                <a:cs typeface="Arial" panose="020B0604020202020204" pitchFamily="34" charset="0"/>
              </a:rPr>
              <a:t>“People obviously don’t like washing their clothes”</a:t>
            </a:r>
            <a:endParaRPr lang="en-US" altLang="en-US" sz="1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323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 calcmode="lin" valueType="num">
                                      <p:cBhvr additive="base">
                                        <p:cTn id="22"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7860" y="1967516"/>
            <a:ext cx="3087407" cy="3243714"/>
          </a:xfrm>
          <a:prstGeom prst="rect">
            <a:avLst/>
          </a:prstGeom>
        </p:spPr>
      </p:pic>
      <p:sp>
        <p:nvSpPr>
          <p:cNvPr id="5" name="TextBox 4"/>
          <p:cNvSpPr txBox="1"/>
          <p:nvPr/>
        </p:nvSpPr>
        <p:spPr>
          <a:xfrm>
            <a:off x="1615448" y="2715477"/>
            <a:ext cx="2332230" cy="1569660"/>
          </a:xfrm>
          <a:prstGeom prst="rect">
            <a:avLst/>
          </a:prstGeom>
          <a:noFill/>
        </p:spPr>
        <p:txBody>
          <a:bodyPr wrap="square" rtlCol="0">
            <a:spAutoFit/>
          </a:bodyPr>
          <a:lstStyle/>
          <a:p>
            <a:pPr algn="ctr"/>
            <a:r>
              <a:rPr lang="en-GB" sz="2400" dirty="0">
                <a:latin typeface="+mj-lt"/>
              </a:rPr>
              <a:t>How does it make you feel, listening to these assumptions?</a:t>
            </a:r>
            <a:endParaRPr lang="en-GB" sz="2400" dirty="0">
              <a:latin typeface="+mj-lt"/>
            </a:endParaRPr>
          </a:p>
        </p:txBody>
      </p:sp>
      <p:pic>
        <p:nvPicPr>
          <p:cNvPr id="7"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8596" y="1967516"/>
            <a:ext cx="3087407" cy="3243714"/>
          </a:xfrm>
          <a:prstGeom prst="rect">
            <a:avLst/>
          </a:prstGeom>
        </p:spPr>
      </p:pic>
      <p:sp>
        <p:nvSpPr>
          <p:cNvPr id="11" name="TextBox 10"/>
          <p:cNvSpPr txBox="1"/>
          <p:nvPr/>
        </p:nvSpPr>
        <p:spPr>
          <a:xfrm>
            <a:off x="4823598" y="2900142"/>
            <a:ext cx="2653674" cy="1200329"/>
          </a:xfrm>
          <a:prstGeom prst="rect">
            <a:avLst/>
          </a:prstGeom>
          <a:noFill/>
        </p:spPr>
        <p:txBody>
          <a:bodyPr wrap="square" rtlCol="0">
            <a:spAutoFit/>
          </a:bodyPr>
          <a:lstStyle/>
          <a:p>
            <a:pPr algn="ctr"/>
            <a:r>
              <a:rPr lang="en-GB" sz="2400" dirty="0">
                <a:latin typeface="+mj-lt"/>
              </a:rPr>
              <a:t>Why do you think these stereotypes or ideas exist? </a:t>
            </a:r>
            <a:endParaRPr lang="en-GB" sz="2400" dirty="0">
              <a:latin typeface="+mj-lt"/>
            </a:endParaRPr>
          </a:p>
        </p:txBody>
      </p:sp>
      <p:pic>
        <p:nvPicPr>
          <p:cNvPr id="12"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11006" y="2034191"/>
            <a:ext cx="3395170" cy="3243714"/>
          </a:xfrm>
          <a:prstGeom prst="rect">
            <a:avLst/>
          </a:prstGeom>
        </p:spPr>
      </p:pic>
      <p:sp>
        <p:nvSpPr>
          <p:cNvPr id="13" name="TextBox 12"/>
          <p:cNvSpPr txBox="1"/>
          <p:nvPr/>
        </p:nvSpPr>
        <p:spPr>
          <a:xfrm>
            <a:off x="8105775" y="2582127"/>
            <a:ext cx="3021832" cy="2695778"/>
          </a:xfrm>
          <a:prstGeom prst="rect">
            <a:avLst/>
          </a:prstGeom>
          <a:noFill/>
        </p:spPr>
        <p:txBody>
          <a:bodyPr wrap="square" rtlCol="0">
            <a:spAutoFit/>
          </a:bodyPr>
          <a:lstStyle/>
          <a:p>
            <a:pPr algn="ctr"/>
            <a:r>
              <a:rPr lang="en-GB" sz="2400" dirty="0">
                <a:latin typeface="+mj-lt"/>
              </a:rPr>
              <a:t>How easy it is for an idea or assumption about another culture to become “a truth”. What might the impact of that be?</a:t>
            </a:r>
          </a:p>
          <a:p>
            <a:pPr algn="ctr"/>
            <a:endParaRPr lang="en-GB" sz="2400" dirty="0">
              <a:latin typeface="+mj-lt"/>
            </a:endParaRPr>
          </a:p>
        </p:txBody>
      </p:sp>
    </p:spTree>
    <p:extLst>
      <p:ext uri="{BB962C8B-B14F-4D97-AF65-F5344CB8AC3E}">
        <p14:creationId xmlns:p14="http://schemas.microsoft.com/office/powerpoint/2010/main" val="176876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1075816"/>
            <a:ext cx="10515600" cy="4931791"/>
          </a:xfrm>
        </p:spPr>
        <p:txBody>
          <a:bodyPr>
            <a:normAutofit/>
          </a:bodyPr>
          <a:lstStyle/>
          <a:p>
            <a:pPr marL="0" indent="0">
              <a:buNone/>
            </a:pPr>
            <a:r>
              <a:rPr lang="en-GB" sz="2400" dirty="0">
                <a:latin typeface="+mj-lt"/>
              </a:rPr>
              <a:t>These ideas or </a:t>
            </a:r>
            <a:r>
              <a:rPr lang="en-GB" sz="2400" dirty="0" smtClean="0">
                <a:latin typeface="+mj-lt"/>
              </a:rPr>
              <a:t>assumptions </a:t>
            </a:r>
            <a:r>
              <a:rPr lang="en-GB" sz="2400" dirty="0" smtClean="0">
                <a:latin typeface="+mj-lt"/>
              </a:rPr>
              <a:t>come </a:t>
            </a:r>
            <a:r>
              <a:rPr lang="en-GB" sz="2400" dirty="0">
                <a:latin typeface="+mj-lt"/>
              </a:rPr>
              <a:t>from the same place as ideas or assumptions about </a:t>
            </a:r>
            <a:r>
              <a:rPr lang="en-GB" sz="2400" dirty="0" smtClean="0">
                <a:latin typeface="+mj-lt"/>
              </a:rPr>
              <a:t>that we may make about other </a:t>
            </a:r>
            <a:r>
              <a:rPr lang="en-GB" sz="2400" dirty="0">
                <a:latin typeface="+mj-lt"/>
              </a:rPr>
              <a:t>cultures and how/why they live. </a:t>
            </a:r>
          </a:p>
          <a:p>
            <a:pPr marL="0" indent="0">
              <a:buNone/>
            </a:pPr>
            <a:r>
              <a:rPr lang="en-GB" sz="2400" dirty="0" smtClean="0">
                <a:latin typeface="+mj-lt"/>
              </a:rPr>
              <a:t>Think </a:t>
            </a:r>
            <a:r>
              <a:rPr lang="en-GB" sz="2400" dirty="0">
                <a:latin typeface="+mj-lt"/>
              </a:rPr>
              <a:t>about how easy it is to believe something about another country or culture </a:t>
            </a:r>
            <a:r>
              <a:rPr lang="en-GB" sz="2400" b="1" dirty="0">
                <a:latin typeface="+mj-lt"/>
              </a:rPr>
              <a:t>that isn’t true</a:t>
            </a:r>
            <a:r>
              <a:rPr lang="en-GB" sz="2400" dirty="0">
                <a:latin typeface="+mj-lt"/>
              </a:rPr>
              <a:t>.</a:t>
            </a:r>
          </a:p>
          <a:p>
            <a:pPr marL="0" lvl="0" indent="0">
              <a:buNone/>
            </a:pPr>
            <a:r>
              <a:rPr lang="en-GB" sz="2400" dirty="0" smtClean="0">
                <a:latin typeface="+mj-lt"/>
              </a:rPr>
              <a:t>Now </a:t>
            </a:r>
            <a:r>
              <a:rPr lang="en-GB" sz="2400" dirty="0">
                <a:latin typeface="+mj-lt"/>
              </a:rPr>
              <a:t>think about some of the assumptions or stereotypes that you might </a:t>
            </a:r>
            <a:r>
              <a:rPr lang="en-GB" sz="2400" dirty="0" smtClean="0">
                <a:latin typeface="+mj-lt"/>
              </a:rPr>
              <a:t>have about </a:t>
            </a:r>
            <a:r>
              <a:rPr lang="en-GB" sz="2400" dirty="0">
                <a:latin typeface="+mj-lt"/>
              </a:rPr>
              <a:t>other </a:t>
            </a:r>
            <a:r>
              <a:rPr lang="en-GB" sz="2400" dirty="0" smtClean="0">
                <a:latin typeface="+mj-lt"/>
              </a:rPr>
              <a:t>cultures. </a:t>
            </a:r>
            <a:r>
              <a:rPr lang="en-GB" sz="2400" dirty="0" smtClean="0">
                <a:latin typeface="+mj-lt"/>
              </a:rPr>
              <a:t>Think about </a:t>
            </a:r>
            <a:r>
              <a:rPr lang="en-GB" sz="2400" dirty="0">
                <a:latin typeface="+mj-lt"/>
              </a:rPr>
              <a:t>how easy it is for an idea or assumption about another culture to become “a </a:t>
            </a:r>
            <a:r>
              <a:rPr lang="en-GB" sz="2400" dirty="0" smtClean="0">
                <a:latin typeface="+mj-lt"/>
              </a:rPr>
              <a:t>truth” and the impact this may have on your own level of ignorance </a:t>
            </a:r>
            <a:r>
              <a:rPr lang="en-GB" sz="2400" dirty="0" smtClean="0">
                <a:latin typeface="+mj-lt"/>
              </a:rPr>
              <a:t>or understanding…</a:t>
            </a: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3833" y="3213000"/>
            <a:ext cx="1616008" cy="3325912"/>
          </a:xfrm>
          <a:prstGeom prst="rect">
            <a:avLst/>
          </a:prstGeom>
        </p:spPr>
      </p:pic>
    </p:spTree>
    <p:extLst>
      <p:ext uri="{BB962C8B-B14F-4D97-AF65-F5344CB8AC3E}">
        <p14:creationId xmlns:p14="http://schemas.microsoft.com/office/powerpoint/2010/main" val="68258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67725" y="1899686"/>
            <a:ext cx="3087407" cy="3243714"/>
          </a:xfrm>
          <a:prstGeom prst="rect">
            <a:avLst/>
          </a:prstGeom>
        </p:spPr>
      </p:pic>
      <p:sp>
        <p:nvSpPr>
          <p:cNvPr id="5" name="TextBox 4"/>
          <p:cNvSpPr txBox="1"/>
          <p:nvPr/>
        </p:nvSpPr>
        <p:spPr>
          <a:xfrm>
            <a:off x="4998110" y="2620877"/>
            <a:ext cx="2626635" cy="1877437"/>
          </a:xfrm>
          <a:prstGeom prst="rect">
            <a:avLst/>
          </a:prstGeom>
          <a:noFill/>
        </p:spPr>
        <p:txBody>
          <a:bodyPr wrap="square" rtlCol="0">
            <a:spAutoFit/>
          </a:bodyPr>
          <a:lstStyle/>
          <a:p>
            <a:pPr algn="ctr"/>
            <a:r>
              <a:rPr lang="en-GB" sz="2400" dirty="0">
                <a:solidFill>
                  <a:prstClr val="black"/>
                </a:solidFill>
                <a:latin typeface="Calibri Light" panose="020F0302020204030204"/>
              </a:rPr>
              <a:t>What are the real reasons as to why we throw </a:t>
            </a:r>
            <a:r>
              <a:rPr lang="en-GB" sz="2400" dirty="0" smtClean="0">
                <a:solidFill>
                  <a:prstClr val="black"/>
                </a:solidFill>
                <a:latin typeface="Calibri Light" panose="020F0302020204030204"/>
              </a:rPr>
              <a:t>away* </a:t>
            </a:r>
            <a:r>
              <a:rPr lang="en-GB" sz="2400" dirty="0">
                <a:solidFill>
                  <a:prstClr val="black"/>
                </a:solidFill>
                <a:latin typeface="Calibri Light" panose="020F0302020204030204"/>
              </a:rPr>
              <a:t>so many clothes</a:t>
            </a:r>
            <a:r>
              <a:rPr lang="en-GB" sz="2400" dirty="0" smtClean="0">
                <a:solidFill>
                  <a:prstClr val="black"/>
                </a:solidFill>
                <a:latin typeface="Calibri Light" panose="020F0302020204030204"/>
              </a:rPr>
              <a:t>?</a:t>
            </a:r>
            <a:br>
              <a:rPr lang="en-GB" sz="2400" dirty="0" smtClean="0">
                <a:solidFill>
                  <a:prstClr val="black"/>
                </a:solidFill>
                <a:latin typeface="Calibri Light" panose="020F0302020204030204"/>
              </a:rPr>
            </a:br>
            <a:r>
              <a:rPr lang="en-GB" sz="2000" dirty="0" smtClean="0">
                <a:solidFill>
                  <a:prstClr val="black"/>
                </a:solidFill>
                <a:latin typeface="Calibri Light" panose="020F0302020204030204"/>
              </a:rPr>
              <a:t>*or give them away?</a:t>
            </a:r>
            <a:endParaRPr lang="en-GB" sz="2000" dirty="0">
              <a:solidFill>
                <a:prstClr val="black"/>
              </a:solidFill>
              <a:latin typeface="Calibri Light" panose="020F0302020204030204"/>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7158" y="3136346"/>
            <a:ext cx="1616008" cy="3325912"/>
          </a:xfrm>
          <a:prstGeom prst="rect">
            <a:avLst/>
          </a:prstGeom>
        </p:spPr>
      </p:pic>
    </p:spTree>
    <p:extLst>
      <p:ext uri="{BB962C8B-B14F-4D97-AF65-F5344CB8AC3E}">
        <p14:creationId xmlns:p14="http://schemas.microsoft.com/office/powerpoint/2010/main" val="323654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66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95536" y="3988509"/>
            <a:ext cx="3754810" cy="1384995"/>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A  Q U E S T I O N  O F  </a:t>
            </a:r>
          </a:p>
          <a:p>
            <a:pPr algn="ctr"/>
            <a:r>
              <a:rPr lang="en-GB" sz="2400" b="1" dirty="0" smtClean="0">
                <a:solidFill>
                  <a:prstClr val="white"/>
                </a:solidFill>
                <a:latin typeface="Foco" panose="020B0504050202020203" pitchFamily="34" charset="0"/>
              </a:rPr>
              <a:t>E T H I C S</a:t>
            </a: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2 0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990557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525" y="1238821"/>
            <a:ext cx="10463403" cy="4348163"/>
          </a:xfrm>
        </p:spPr>
        <p:txBody>
          <a:bodyPr>
            <a:normAutofit/>
          </a:bodyPr>
          <a:lstStyle/>
          <a:p>
            <a:pPr marL="0" indent="0">
              <a:buNone/>
            </a:pPr>
            <a:r>
              <a:rPr lang="en-GB" sz="2400" dirty="0">
                <a:latin typeface="+mj-lt"/>
              </a:rPr>
              <a:t>Now take a look at this short video (1.47mins) from </a:t>
            </a:r>
            <a:r>
              <a:rPr lang="en-GB" sz="2400" u="sng" dirty="0">
                <a:latin typeface="+mj-lt"/>
                <a:hlinkClick r:id="rId2"/>
              </a:rPr>
              <a:t>Online MBA</a:t>
            </a:r>
            <a:r>
              <a:rPr lang="en-GB" sz="2400" dirty="0">
                <a:latin typeface="+mj-lt"/>
              </a:rPr>
              <a:t> explaining the meaning and issues behind the concept of FAST FASHION:</a:t>
            </a:r>
          </a:p>
          <a:p>
            <a:pPr marL="0" indent="0">
              <a:buNone/>
            </a:pPr>
            <a:r>
              <a:rPr lang="en-GB" sz="3200" b="1" u="sng" dirty="0">
                <a:latin typeface="+mj-lt"/>
                <a:hlinkClick r:id="rId3"/>
              </a:rPr>
              <a:t>The Business of Fast </a:t>
            </a:r>
            <a:r>
              <a:rPr lang="en-GB" sz="3200" b="1" u="sng" dirty="0" smtClean="0">
                <a:latin typeface="+mj-lt"/>
                <a:hlinkClick r:id="rId3"/>
              </a:rPr>
              <a:t>Fashion</a:t>
            </a:r>
            <a:endParaRPr lang="en-GB" sz="3200" b="1" u="sng" dirty="0" smtClean="0">
              <a:latin typeface="+mj-lt"/>
            </a:endParaRPr>
          </a:p>
          <a:p>
            <a:pPr marL="0" indent="0">
              <a:buNone/>
            </a:pPr>
            <a:r>
              <a:rPr lang="en-GB" sz="1400" b="1" dirty="0">
                <a:latin typeface="+mj-lt"/>
              </a:rPr>
              <a:t>(Click on the hyperlink above)</a:t>
            </a:r>
          </a:p>
          <a:p>
            <a:pPr marL="0" lvl="0" indent="0" defTabSz="914400" eaLnBrk="0" fontAlgn="base" hangingPunct="0">
              <a:lnSpc>
                <a:spcPct val="100000"/>
              </a:lnSpc>
              <a:spcBef>
                <a:spcPct val="0"/>
              </a:spcBef>
              <a:spcAft>
                <a:spcPct val="0"/>
              </a:spcAft>
              <a:buNone/>
            </a:pPr>
            <a:endParaRPr lang="en-GB" altLang="en-US" sz="4000" dirty="0">
              <a:latin typeface="+mj-lt"/>
            </a:endParaRPr>
          </a:p>
          <a:p>
            <a:pPr marL="0" indent="0">
              <a:buNone/>
            </a:pPr>
            <a:endParaRPr lang="en-GB" dirty="0">
              <a:latin typeface="+mj-lt"/>
            </a:endParaRPr>
          </a:p>
        </p:txBody>
      </p:sp>
      <p:sp>
        <p:nvSpPr>
          <p:cNvPr id="4" name="Footer Placeholder 3"/>
          <p:cNvSpPr>
            <a:spLocks noGrp="1"/>
          </p:cNvSpPr>
          <p:nvPr>
            <p:ph type="ftr" sz="quarter" idx="4294967295"/>
          </p:nvPr>
        </p:nvSpPr>
        <p:spPr>
          <a:xfrm>
            <a:off x="-288440" y="6356350"/>
            <a:ext cx="4403240" cy="365125"/>
          </a:xfrm>
          <a:prstGeom prst="rect">
            <a:avLst/>
          </a:prstGeom>
        </p:spPr>
        <p:txBody>
          <a:bodyPr/>
          <a:lstStyle/>
          <a:p>
            <a:endParaRPr lang="en-GB" dirty="0">
              <a:latin typeface="+mj-lt"/>
            </a:endParaRPr>
          </a:p>
        </p:txBody>
      </p:sp>
      <p:sp>
        <p:nvSpPr>
          <p:cNvPr id="6" name="Rectangle 2"/>
          <p:cNvSpPr>
            <a:spLocks noChangeArrowheads="1"/>
          </p:cNvSpPr>
          <p:nvPr/>
        </p:nvSpPr>
        <p:spPr bwMode="auto">
          <a:xfrm>
            <a:off x="-12948" y="43934"/>
            <a:ext cx="1976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latin typeface="+mj-lt"/>
            </a:endParaRPr>
          </a:p>
        </p:txBody>
      </p:sp>
      <p:pic>
        <p:nvPicPr>
          <p:cNvPr id="8" name="Picture 7" descr="http://alidamakes.com/wp-content/uploads/2013/10/thebusinessoffastfashion.jpg"/>
          <p:cNvPicPr/>
          <p:nvPr/>
        </p:nvPicPr>
        <p:blipFill rotWithShape="1">
          <a:blip r:embed="rId4" cstate="email">
            <a:extLst>
              <a:ext uri="{28A0092B-C50C-407E-A947-70E740481C1C}">
                <a14:useLocalDpi xmlns:a14="http://schemas.microsoft.com/office/drawing/2010/main"/>
              </a:ext>
            </a:extLst>
          </a:blip>
          <a:srcRect/>
          <a:stretch/>
        </p:blipFill>
        <p:spPr bwMode="auto">
          <a:xfrm>
            <a:off x="6519834" y="2728341"/>
            <a:ext cx="5309710" cy="31366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02367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Century Gothic" panose="020B0502020202020204" pitchFamily="34" charset="0"/>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Century Gothic" panose="020B0502020202020204" pitchFamily="34" charset="0"/>
            </a:endParaRPr>
          </a:p>
          <a:p>
            <a:pPr marL="457205" lvl="1" indent="0">
              <a:buNone/>
            </a:pPr>
            <a:endParaRPr lang="en-GB" dirty="0"/>
          </a:p>
          <a:p>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8" name="Rectangle 7"/>
          <p:cNvSpPr/>
          <p:nvPr/>
        </p:nvSpPr>
        <p:spPr>
          <a:xfrm>
            <a:off x="7050024" y="1492331"/>
            <a:ext cx="4329684" cy="3170099"/>
          </a:xfrm>
          <a:prstGeom prst="rect">
            <a:avLst/>
          </a:prstGeom>
        </p:spPr>
        <p:txBody>
          <a:bodyPr wrap="square">
            <a:spAutoFit/>
          </a:bodyPr>
          <a:lstStyle/>
          <a:p>
            <a:endParaRPr lang="en-GB" sz="2000" dirty="0" smtClean="0">
              <a:latin typeface="+mj-lt"/>
            </a:endParaRPr>
          </a:p>
          <a:p>
            <a:endParaRPr lang="en-GB" sz="2000" dirty="0">
              <a:latin typeface="+mj-lt"/>
            </a:endParaRPr>
          </a:p>
          <a:p>
            <a:r>
              <a:rPr lang="en-GB" sz="2000" dirty="0">
                <a:latin typeface="+mj-lt"/>
              </a:rPr>
              <a:t>Allow students a few minutes to respond to the </a:t>
            </a:r>
            <a:r>
              <a:rPr lang="en-GB" sz="2000" dirty="0" smtClean="0">
                <a:latin typeface="+mj-lt"/>
              </a:rPr>
              <a:t>film </a:t>
            </a:r>
            <a:r>
              <a:rPr lang="en-GB" sz="2000" dirty="0">
                <a:latin typeface="+mj-lt"/>
              </a:rPr>
              <a:t>with people sitting near to them</a:t>
            </a:r>
            <a:r>
              <a:rPr lang="en-GB" sz="2000" dirty="0" smtClean="0">
                <a:latin typeface="+mj-lt"/>
              </a:rPr>
              <a:t>.</a:t>
            </a:r>
          </a:p>
          <a:p>
            <a:endParaRPr lang="en-GB" sz="2000" dirty="0" smtClean="0">
              <a:latin typeface="+mj-lt"/>
            </a:endParaRPr>
          </a:p>
          <a:p>
            <a:r>
              <a:rPr lang="en-GB" sz="2000" dirty="0" smtClean="0">
                <a:latin typeface="+mj-lt"/>
              </a:rPr>
              <a:t>After </a:t>
            </a:r>
            <a:r>
              <a:rPr lang="en-GB" sz="2000" dirty="0">
                <a:latin typeface="+mj-lt"/>
              </a:rPr>
              <a:t>sharing their initial responses, ask them to </a:t>
            </a:r>
            <a:r>
              <a:rPr lang="en-GB" sz="2000" dirty="0" smtClean="0">
                <a:latin typeface="+mj-lt"/>
              </a:rPr>
              <a:t>consider </a:t>
            </a:r>
            <a:r>
              <a:rPr lang="en-GB" sz="2000" dirty="0">
                <a:latin typeface="+mj-lt"/>
              </a:rPr>
              <a:t>the </a:t>
            </a:r>
            <a:r>
              <a:rPr lang="en-GB" sz="2000" dirty="0" smtClean="0">
                <a:latin typeface="+mj-lt"/>
              </a:rPr>
              <a:t>following questions:</a:t>
            </a:r>
            <a:endParaRPr lang="en-GB" sz="2000" dirty="0">
              <a:latin typeface="+mj-lt"/>
            </a:endParaRPr>
          </a:p>
          <a:p>
            <a:endParaRPr lang="en-GB" sz="2000" dirty="0">
              <a:latin typeface="+mj-lt"/>
            </a:endParaRPr>
          </a:p>
        </p:txBody>
      </p:sp>
      <p:pic>
        <p:nvPicPr>
          <p:cNvPr id="9" name="Picture 8" descr="http://alidamakes.com/wp-content/uploads/2013/10/thebusinessoffastfashion.jpg"/>
          <p:cNvPicPr/>
          <p:nvPr/>
        </p:nvPicPr>
        <p:blipFill rotWithShape="1">
          <a:blip r:embed="rId2" cstate="email">
            <a:extLst>
              <a:ext uri="{28A0092B-C50C-407E-A947-70E740481C1C}">
                <a14:useLocalDpi xmlns:a14="http://schemas.microsoft.com/office/drawing/2010/main"/>
              </a:ext>
            </a:extLst>
          </a:blip>
          <a:srcRect/>
          <a:stretch/>
        </p:blipFill>
        <p:spPr bwMode="auto">
          <a:xfrm>
            <a:off x="1134110" y="1838452"/>
            <a:ext cx="4961890" cy="313664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4566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24850" y="794786"/>
            <a:ext cx="3087407" cy="3062839"/>
          </a:xfrm>
          <a:prstGeom prst="rect">
            <a:avLst/>
          </a:prstGeom>
        </p:spPr>
      </p:pic>
      <p:sp>
        <p:nvSpPr>
          <p:cNvPr id="5" name="TextBox 4"/>
          <p:cNvSpPr txBox="1"/>
          <p:nvPr/>
        </p:nvSpPr>
        <p:spPr>
          <a:xfrm>
            <a:off x="4855235" y="1356709"/>
            <a:ext cx="2626635" cy="1938992"/>
          </a:xfrm>
          <a:prstGeom prst="rect">
            <a:avLst/>
          </a:prstGeom>
          <a:noFill/>
        </p:spPr>
        <p:txBody>
          <a:bodyPr wrap="square" rtlCol="0">
            <a:spAutoFit/>
          </a:bodyPr>
          <a:lstStyle/>
          <a:p>
            <a:pPr algn="ctr"/>
            <a:r>
              <a:rPr lang="en-GB" sz="2400" dirty="0">
                <a:latin typeface="+mj-lt"/>
              </a:rPr>
              <a:t>What are some of the </a:t>
            </a:r>
            <a:r>
              <a:rPr lang="en-GB" sz="2400" dirty="0" smtClean="0">
                <a:latin typeface="+mj-lt"/>
              </a:rPr>
              <a:t>main issues or consequences that </a:t>
            </a:r>
            <a:r>
              <a:rPr lang="en-GB" sz="2400" dirty="0">
                <a:latin typeface="+mj-lt"/>
              </a:rPr>
              <a:t>Fast Fashion is causing?</a:t>
            </a:r>
            <a:endParaRPr lang="en-GB" sz="2400" dirty="0">
              <a:latin typeface="+mj-lt"/>
            </a:endParaRPr>
          </a:p>
        </p:txBody>
      </p:sp>
      <p:sp>
        <p:nvSpPr>
          <p:cNvPr id="6" name="Content Placeholder 1"/>
          <p:cNvSpPr>
            <a:spLocks noGrp="1"/>
          </p:cNvSpPr>
          <p:nvPr>
            <p:ph idx="1"/>
          </p:nvPr>
        </p:nvSpPr>
        <p:spPr>
          <a:xfrm>
            <a:off x="509152" y="4114800"/>
            <a:ext cx="11568548" cy="3431536"/>
          </a:xfrm>
        </p:spPr>
        <p:txBody>
          <a:bodyPr>
            <a:normAutofit/>
          </a:bodyPr>
          <a:lstStyle/>
          <a:p>
            <a:pPr marL="0" indent="0">
              <a:buNone/>
            </a:pPr>
            <a:r>
              <a:rPr lang="en-GB" sz="2400" dirty="0" smtClean="0">
                <a:latin typeface="+mj-lt"/>
              </a:rPr>
              <a:t>Split into groups and each group write down a list of issues around one of these thre</a:t>
            </a:r>
            <a:r>
              <a:rPr lang="en-GB" sz="2400" dirty="0" smtClean="0">
                <a:latin typeface="+mj-lt"/>
              </a:rPr>
              <a:t>e areas:</a:t>
            </a:r>
            <a:endParaRPr lang="en-GB" sz="2400" dirty="0">
              <a:latin typeface="+mj-lt"/>
            </a:endParaRPr>
          </a:p>
          <a:p>
            <a:pPr marL="457200" indent="-457200">
              <a:buFont typeface="+mj-lt"/>
              <a:buAutoNum type="arabicPeriod"/>
            </a:pPr>
            <a:r>
              <a:rPr lang="en-GB" sz="2400" dirty="0" smtClean="0">
                <a:latin typeface="+mj-lt"/>
              </a:rPr>
              <a:t>Environmental consequences</a:t>
            </a:r>
          </a:p>
          <a:p>
            <a:pPr marL="457200" indent="-457200">
              <a:buFont typeface="+mj-lt"/>
              <a:buAutoNum type="arabicPeriod"/>
            </a:pPr>
            <a:r>
              <a:rPr lang="en-GB" sz="2400" dirty="0" smtClean="0">
                <a:latin typeface="+mj-lt"/>
              </a:rPr>
              <a:t>Human consequences</a:t>
            </a:r>
          </a:p>
          <a:p>
            <a:pPr marL="457200" indent="-457200">
              <a:buFont typeface="+mj-lt"/>
              <a:buAutoNum type="arabicPeriod"/>
            </a:pPr>
            <a:r>
              <a:rPr lang="en-GB" sz="2400" dirty="0" smtClean="0">
                <a:latin typeface="+mj-lt"/>
              </a:rPr>
              <a:t>Economic consequences</a:t>
            </a:r>
            <a:endParaRPr lang="en-GB" sz="2400" dirty="0">
              <a:latin typeface="+mj-lt"/>
            </a:endParaRPr>
          </a:p>
        </p:txBody>
      </p:sp>
    </p:spTree>
    <p:extLst>
      <p:ext uri="{BB962C8B-B14F-4D97-AF65-F5344CB8AC3E}">
        <p14:creationId xmlns:p14="http://schemas.microsoft.com/office/powerpoint/2010/main" val="199478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dirty="0"/>
          </a:p>
        </p:txBody>
      </p:sp>
      <p:sp>
        <p:nvSpPr>
          <p:cNvPr id="2" name="Content Placeholder 1"/>
          <p:cNvSpPr>
            <a:spLocks noGrp="1"/>
          </p:cNvSpPr>
          <p:nvPr>
            <p:ph idx="1"/>
          </p:nvPr>
        </p:nvSpPr>
        <p:spPr/>
        <p:txBody>
          <a:bodyPr>
            <a:normAutofit/>
          </a:bodyPr>
          <a:lstStyle/>
          <a:p>
            <a:pPr marL="0" indent="0">
              <a:buNone/>
            </a:pPr>
            <a:r>
              <a:rPr lang="en-GB" sz="2400" dirty="0" smtClean="0">
                <a:latin typeface="+mj-lt"/>
              </a:rPr>
              <a:t>Read the following short </a:t>
            </a:r>
            <a:r>
              <a:rPr lang="en-GB" sz="2400" dirty="0">
                <a:latin typeface="+mj-lt"/>
              </a:rPr>
              <a:t>article entitled </a:t>
            </a:r>
            <a:r>
              <a:rPr lang="en-GB" sz="2400" b="1" dirty="0">
                <a:latin typeface="+mj-lt"/>
              </a:rPr>
              <a:t>Love your Clothes</a:t>
            </a:r>
            <a:r>
              <a:rPr lang="en-GB" sz="2400" dirty="0">
                <a:latin typeface="+mj-lt"/>
              </a:rPr>
              <a:t> </a:t>
            </a:r>
            <a:r>
              <a:rPr lang="en-GB" sz="2400" dirty="0" smtClean="0">
                <a:latin typeface="+mj-lt"/>
              </a:rPr>
              <a:t>and learn about </a:t>
            </a:r>
            <a:r>
              <a:rPr lang="en-GB" sz="2400" dirty="0">
                <a:latin typeface="+mj-lt"/>
              </a:rPr>
              <a:t>some of the impacts of “fast-fashion”.  </a:t>
            </a:r>
            <a:endParaRPr lang="en-GB" sz="2400" dirty="0" smtClean="0">
              <a:latin typeface="+mj-lt"/>
            </a:endParaRPr>
          </a:p>
          <a:p>
            <a:pPr marL="0" indent="0">
              <a:buNone/>
            </a:pPr>
            <a:r>
              <a:rPr lang="en-GB" sz="2400" dirty="0" smtClean="0">
                <a:latin typeface="+mj-lt"/>
              </a:rPr>
              <a:t>If </a:t>
            </a:r>
            <a:r>
              <a:rPr lang="en-GB" sz="2400" dirty="0">
                <a:latin typeface="+mj-lt"/>
              </a:rPr>
              <a:t>time afterwards, visit the website for </a:t>
            </a:r>
            <a:r>
              <a:rPr lang="en-GB" sz="2400" u="sng" dirty="0">
                <a:latin typeface="+mj-lt"/>
                <a:hlinkClick r:id="rId2"/>
              </a:rPr>
              <a:t>Love Your Clothes</a:t>
            </a:r>
            <a:r>
              <a:rPr lang="en-GB" sz="2400" dirty="0">
                <a:latin typeface="+mj-lt"/>
              </a:rPr>
              <a:t>, a campaign running to support ethical shopping and clothes production.</a:t>
            </a:r>
          </a:p>
          <a:p>
            <a:pPr marL="0" indent="0">
              <a:buNone/>
            </a:pP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1244841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625" y="612013"/>
            <a:ext cx="11296650" cy="1325563"/>
          </a:xfrm>
        </p:spPr>
        <p:txBody>
          <a:bodyPr>
            <a:normAutofit fontScale="90000"/>
          </a:bodyPr>
          <a:lstStyle/>
          <a:p>
            <a:r>
              <a:rPr lang="en-GB" sz="3600" b="1" dirty="0" smtClean="0"/>
              <a:t>Why are clothes so important when it comes to building a sustainable culture? </a:t>
            </a:r>
            <a:r>
              <a:rPr lang="en-GB" sz="3600" dirty="0"/>
              <a:t/>
            </a:r>
            <a:br>
              <a:rPr lang="en-GB" sz="3600" dirty="0"/>
            </a:br>
            <a:r>
              <a:rPr lang="en-GB" sz="1800" i="1" dirty="0"/>
              <a:t>by Andrea Speranza, Head of Education at Traid. </a:t>
            </a:r>
            <a:endParaRPr lang="en-GB" sz="3600" i="1" dirty="0"/>
          </a:p>
        </p:txBody>
      </p:sp>
      <p:sp>
        <p:nvSpPr>
          <p:cNvPr id="2" name="Content Placeholder 1"/>
          <p:cNvSpPr>
            <a:spLocks noGrp="1"/>
          </p:cNvSpPr>
          <p:nvPr>
            <p:ph idx="1"/>
          </p:nvPr>
        </p:nvSpPr>
        <p:spPr>
          <a:xfrm>
            <a:off x="428625" y="2072513"/>
            <a:ext cx="11296650" cy="4351338"/>
          </a:xfrm>
        </p:spPr>
        <p:txBody>
          <a:bodyPr>
            <a:normAutofit/>
          </a:bodyPr>
          <a:lstStyle/>
          <a:p>
            <a:pPr marL="0" indent="0">
              <a:buNone/>
            </a:pPr>
            <a:r>
              <a:rPr lang="en-GB" sz="2400" dirty="0">
                <a:latin typeface="+mj-lt"/>
              </a:rPr>
              <a:t>The importance of clothes transcends cultures, time and geographies. No matter whether we are talking about the present or Victorian times: what we wear on our bodies has meaning. Our clothes indicate who we are as individuals as well as a society. Indeed, some anthropologists refer to clothes as “the social skin.” </a:t>
            </a:r>
          </a:p>
          <a:p>
            <a:pPr marL="0" indent="0">
              <a:buNone/>
            </a:pPr>
            <a:r>
              <a:rPr lang="en-GB" sz="2400" dirty="0">
                <a:latin typeface="+mj-lt"/>
              </a:rPr>
              <a:t>In the alarming face of climate change, the biggest threat civilisation has ever faced, it is worth asking ourselves: what meaning do we want to give, or should we give, to clothes, if we are aiming for a sustainable society? </a:t>
            </a:r>
          </a:p>
          <a:p>
            <a:pPr marL="0" indent="0">
              <a:buNone/>
            </a:pPr>
            <a:r>
              <a:rPr lang="en-GB" sz="2400" dirty="0">
                <a:latin typeface="+mj-lt"/>
              </a:rPr>
              <a:t>In the current unsustainable model of society, clothes could be described as the elephant in the room. The textiles industry is a huge polluter and massive producer of global carbon emissions. Deforestation, excessive consumption of resources and waste of all types are necessary for our clothes as we want them today: cheap and fast</a:t>
            </a:r>
          </a:p>
        </p:txBody>
      </p:sp>
      <p:sp>
        <p:nvSpPr>
          <p:cNvPr id="4" name="Footer Placeholder 3"/>
          <p:cNvSpPr>
            <a:spLocks noGrp="1"/>
          </p:cNvSpPr>
          <p:nvPr>
            <p:ph type="ftr" sz="quarter" idx="4294967295"/>
          </p:nvPr>
        </p:nvSpPr>
        <p:spPr>
          <a:xfrm>
            <a:off x="-99442" y="6356350"/>
            <a:ext cx="4420428" cy="365125"/>
          </a:xfrm>
          <a:prstGeom prst="rect">
            <a:avLst/>
          </a:prstGeom>
        </p:spPr>
        <p:txBody>
          <a:bodyPr/>
          <a:lstStyle/>
          <a:p>
            <a:endParaRPr lang="en-GB" sz="1600" dirty="0">
              <a:latin typeface="+mj-lt"/>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70595" y="612013"/>
            <a:ext cx="1184239" cy="1300480"/>
          </a:xfrm>
          <a:prstGeom prst="rect">
            <a:avLst/>
          </a:prstGeom>
        </p:spPr>
      </p:pic>
    </p:spTree>
    <p:extLst>
      <p:ext uri="{BB962C8B-B14F-4D97-AF65-F5344CB8AC3E}">
        <p14:creationId xmlns:p14="http://schemas.microsoft.com/office/powerpoint/2010/main" val="396463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Oval 5"/>
          <p:cNvSpPr/>
          <p:nvPr/>
        </p:nvSpPr>
        <p:spPr>
          <a:xfrm>
            <a:off x="3456497" y="949605"/>
            <a:ext cx="5158688" cy="5205423"/>
          </a:xfrm>
          <a:prstGeom prst="ellipse">
            <a:avLst/>
          </a:prstGeom>
          <a:solidFill>
            <a:schemeClr val="tx1">
              <a:alpha val="65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7" name="TextBox 6"/>
          <p:cNvSpPr txBox="1"/>
          <p:nvPr/>
        </p:nvSpPr>
        <p:spPr>
          <a:xfrm>
            <a:off x="3456497" y="3001319"/>
            <a:ext cx="5158688" cy="1077218"/>
          </a:xfrm>
          <a:prstGeom prst="rect">
            <a:avLst/>
          </a:prstGeom>
          <a:noFill/>
        </p:spPr>
        <p:txBody>
          <a:bodyPr wrap="square" rtlCol="0">
            <a:spAutoFit/>
          </a:bodyPr>
          <a:lstStyle/>
          <a:p>
            <a:pPr algn="ctr"/>
            <a:r>
              <a:rPr lang="en-GB" sz="2800" b="1" dirty="0" smtClean="0">
                <a:solidFill>
                  <a:prstClr val="white"/>
                </a:solidFill>
                <a:latin typeface="Foco" panose="020B0504050202020203" pitchFamily="34" charset="0"/>
              </a:rPr>
              <a:t>U N R A V E L </a:t>
            </a:r>
            <a:r>
              <a:rPr lang="en-GB" sz="2800" b="1" dirty="0" err="1" smtClean="0">
                <a:solidFill>
                  <a:prstClr val="white"/>
                </a:solidFill>
                <a:latin typeface="Foco" panose="020B0504050202020203" pitchFamily="34" charset="0"/>
              </a:rPr>
              <a:t>L</a:t>
            </a:r>
            <a:r>
              <a:rPr lang="en-GB" sz="2800" b="1" dirty="0" smtClean="0">
                <a:solidFill>
                  <a:prstClr val="white"/>
                </a:solidFill>
                <a:latin typeface="Foco" panose="020B0504050202020203" pitchFamily="34" charset="0"/>
              </a:rPr>
              <a:t> I N G  E T H I C S</a:t>
            </a:r>
          </a:p>
          <a:p>
            <a:pPr algn="ctr"/>
            <a:endParaRPr lang="en-GB" sz="1200" b="1" dirty="0" smtClean="0">
              <a:solidFill>
                <a:prstClr val="white"/>
              </a:solidFill>
              <a:latin typeface="Foco" panose="020B0504050202020203" pitchFamily="34" charset="0"/>
            </a:endParaRPr>
          </a:p>
          <a:p>
            <a:pPr algn="ctr"/>
            <a:r>
              <a:rPr lang="en-GB" sz="2400" b="1" dirty="0" smtClean="0">
                <a:solidFill>
                  <a:srgbClr val="FEE725"/>
                </a:solidFill>
                <a:latin typeface="Foco" panose="020B0504050202020203" pitchFamily="34" charset="0"/>
              </a:rPr>
              <a:t>W E E K  3 </a:t>
            </a:r>
          </a:p>
        </p:txBody>
      </p:sp>
      <p:sp>
        <p:nvSpPr>
          <p:cNvPr id="9" name="TextBox 8"/>
          <p:cNvSpPr txBox="1"/>
          <p:nvPr/>
        </p:nvSpPr>
        <p:spPr>
          <a:xfrm>
            <a:off x="4194438" y="5330007"/>
            <a:ext cx="3718051" cy="400110"/>
          </a:xfrm>
          <a:prstGeom prst="rect">
            <a:avLst/>
          </a:prstGeom>
          <a:noFill/>
        </p:spPr>
        <p:txBody>
          <a:bodyPr wrap="square" rtlCol="0">
            <a:spAutoFit/>
          </a:bodyPr>
          <a:lstStyle/>
          <a:p>
            <a:pPr algn="ctr"/>
            <a:r>
              <a:rPr lang="en-GB" sz="2000" b="1" dirty="0" smtClean="0">
                <a:solidFill>
                  <a:prstClr val="white"/>
                </a:solidFill>
                <a:ea typeface="Times New Roman" panose="02020603050405020304" pitchFamily="18" charset="0"/>
                <a:cs typeface="Times New Roman" panose="02020603050405020304" pitchFamily="18" charset="0"/>
              </a:rPr>
              <a:t>60  M I N U T E S </a:t>
            </a:r>
            <a:endParaRPr lang="en-GB" sz="2000" dirty="0">
              <a:solidFill>
                <a:prstClr val="white"/>
              </a:solidFill>
              <a:ea typeface="Times New Roman" panose="02020603050405020304" pitchFamily="18" charset="0"/>
            </a:endParaRPr>
          </a:p>
        </p:txBody>
      </p:sp>
      <p:sp>
        <p:nvSpPr>
          <p:cNvPr id="10" name="Oval 9"/>
          <p:cNvSpPr/>
          <p:nvPr/>
        </p:nvSpPr>
        <p:spPr>
          <a:xfrm flipH="1">
            <a:off x="6973169" y="5481171"/>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3" name="Oval 12"/>
          <p:cNvSpPr/>
          <p:nvPr/>
        </p:nvSpPr>
        <p:spPr>
          <a:xfrm flipH="1">
            <a:off x="5067025" y="5495656"/>
            <a:ext cx="60959" cy="688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Tree>
    <p:extLst>
      <p:ext uri="{BB962C8B-B14F-4D97-AF65-F5344CB8AC3E}">
        <p14:creationId xmlns:p14="http://schemas.microsoft.com/office/powerpoint/2010/main" val="1954552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58368"/>
            <a:ext cx="11410950" cy="5518595"/>
          </a:xfrm>
        </p:spPr>
        <p:txBody>
          <a:bodyPr>
            <a:normAutofit/>
          </a:bodyPr>
          <a:lstStyle/>
          <a:p>
            <a:pPr marL="0" indent="0">
              <a:buNone/>
            </a:pPr>
            <a:r>
              <a:rPr lang="en-GB" sz="2400" dirty="0">
                <a:latin typeface="+mj-lt"/>
              </a:rPr>
              <a:t>Around 90% of the clothes we buy in Britain are made abroad. Demand for clothes in the UK drives the production of almost three times more emissions outside of the UK than it drives domestically. </a:t>
            </a:r>
          </a:p>
          <a:p>
            <a:pPr marL="0" indent="0">
              <a:buNone/>
            </a:pPr>
            <a:r>
              <a:rPr lang="en-GB" sz="2400" dirty="0">
                <a:latin typeface="+mj-lt"/>
              </a:rPr>
              <a:t>As a nation we love clothes. We spend £44billion a year on them. However, it seems we enjoy buying them more than wearing them. Statistics show some 30% of the clothes that are bought are never worn in one year. And an estimated £140million worth of used clothing goes to landfill. </a:t>
            </a:r>
          </a:p>
          <a:p>
            <a:pPr marL="0" indent="0">
              <a:buNone/>
            </a:pPr>
            <a:r>
              <a:rPr lang="en-GB" sz="2400" dirty="0">
                <a:latin typeface="+mj-lt"/>
              </a:rPr>
              <a:t>To return to the initial question: what meaning do we want to give to our clothes? </a:t>
            </a:r>
          </a:p>
          <a:p>
            <a:pPr marL="0" indent="0">
              <a:buNone/>
            </a:pPr>
            <a:r>
              <a:rPr lang="en-GB" sz="2400" dirty="0">
                <a:latin typeface="+mj-lt"/>
              </a:rPr>
              <a:t>For a socio-environmental charity such as TRAID, clothes represent a way of protecting our planet. We work to encourage as many people as possible to share this interpretation of clothes with us. Extending the life of clothes by just three more months can lead to a 5% to 10% reduction in carbon, water and waste footprints. </a:t>
            </a: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366189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49" y="594360"/>
            <a:ext cx="11268075" cy="5582603"/>
          </a:xfrm>
        </p:spPr>
        <p:txBody>
          <a:bodyPr>
            <a:normAutofit/>
          </a:bodyPr>
          <a:lstStyle/>
          <a:p>
            <a:pPr marL="0" indent="0">
              <a:buNone/>
            </a:pPr>
            <a:r>
              <a:rPr lang="en-GB" sz="2400" dirty="0">
                <a:latin typeface="+mj-lt"/>
              </a:rPr>
              <a:t>When we buy second hand clothes and donate our unwanted clothes we are extending their life for a few more years. And there is even better news. Seeing our clothes as a way of protecting the environment is not only green, it is inspiring too. </a:t>
            </a:r>
          </a:p>
          <a:p>
            <a:pPr marL="0" indent="0">
              <a:buNone/>
            </a:pPr>
            <a:r>
              <a:rPr lang="en-GB" sz="2400" dirty="0">
                <a:latin typeface="+mj-lt"/>
              </a:rPr>
              <a:t>Clothes are a means of expressing our individuality (whether we are formal or serious, whether we are cheeky or a bit “too much”). When lots of people express their individualities, diversity arises; a diversity we all know keeps life alive for us. </a:t>
            </a:r>
          </a:p>
          <a:p>
            <a:pPr marL="0" indent="0">
              <a:buNone/>
            </a:pPr>
            <a:r>
              <a:rPr lang="en-GB" sz="2400" dirty="0">
                <a:latin typeface="+mj-lt"/>
              </a:rPr>
              <a:t>Fashion as it is currently promoted is the opposite of diversity. By definition it is something we are all supposed to follow. Someone, somewhere is telling us, with each approaching summer or each new winter, exactly how we should look. But when we visit a second hand shop or go to a clothes swapping event, there is always just one garment waiting for us. Our own intrinsic creative sense informs us how we want to look. </a:t>
            </a:r>
          </a:p>
          <a:p>
            <a:pPr marL="0" indent="0">
              <a:buNone/>
            </a:pPr>
            <a:r>
              <a:rPr lang="en-GB" sz="2400" dirty="0">
                <a:latin typeface="+mj-lt"/>
              </a:rPr>
              <a:t>Our current social paradigm promotes the value novophilia (love of something only because it is new) to an unimaginable extreme. Within such a society, how can we encourage the millions who buy new to try second hand? </a:t>
            </a: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342155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9575" y="640080"/>
            <a:ext cx="11430000" cy="5536883"/>
          </a:xfrm>
        </p:spPr>
        <p:txBody>
          <a:bodyPr>
            <a:normAutofit/>
          </a:bodyPr>
          <a:lstStyle/>
          <a:p>
            <a:pPr marL="0" indent="0">
              <a:buNone/>
            </a:pPr>
            <a:r>
              <a:rPr lang="en-GB" sz="2400" dirty="0">
                <a:latin typeface="+mj-lt"/>
              </a:rPr>
              <a:t>We cannot change behaviour without first changing values and perception.  </a:t>
            </a:r>
          </a:p>
          <a:p>
            <a:pPr marL="0" indent="0">
              <a:buNone/>
            </a:pPr>
            <a:r>
              <a:rPr lang="en-GB" sz="2400" dirty="0">
                <a:latin typeface="+mj-lt"/>
              </a:rPr>
              <a:t>WRAP’s new “Love your clothes” campaign is doing a fantastic job of sharing information about the economic value of our unwanted clothes. </a:t>
            </a:r>
          </a:p>
          <a:p>
            <a:pPr marL="0" indent="0">
              <a:buNone/>
            </a:pPr>
            <a:r>
              <a:rPr lang="en-GB" sz="2400" dirty="0">
                <a:latin typeface="+mj-lt"/>
              </a:rPr>
              <a:t>However, it is also time to start talking about other values – those we should be putting first; not those that rule the market but values that help us discern what is truly important for us all, and for our planet’s future. </a:t>
            </a:r>
          </a:p>
          <a:p>
            <a:pPr marL="0" indent="0">
              <a:buNone/>
            </a:pPr>
            <a:r>
              <a:rPr lang="en-GB" sz="2400" dirty="0">
                <a:latin typeface="+mj-lt"/>
              </a:rPr>
              <a:t>“By doing something as simple as reusing our clothes, we are avoiding the use of raw materials, the destruction of ecosystems, reducing energy consumption and waste. </a:t>
            </a:r>
          </a:p>
          <a:p>
            <a:pPr marL="0" indent="0">
              <a:buNone/>
            </a:pPr>
            <a:r>
              <a:rPr lang="en-GB" sz="2400" dirty="0">
                <a:latin typeface="+mj-lt"/>
              </a:rPr>
              <a:t>So, one simple way in which everyone can opt to make sustainability important is by choosing #SecondHandFirst</a:t>
            </a:r>
            <a:r>
              <a:rPr lang="en-GB" sz="2400" dirty="0" smtClean="0">
                <a:latin typeface="+mj-lt"/>
              </a:rPr>
              <a:t>.”</a:t>
            </a:r>
          </a:p>
          <a:p>
            <a:pPr marL="0" indent="0">
              <a:buNone/>
            </a:pPr>
            <a:endParaRPr lang="en-GB" sz="2400" dirty="0" smtClean="0">
              <a:latin typeface="+mj-lt"/>
            </a:endParaRPr>
          </a:p>
          <a:p>
            <a:pPr marL="0" indent="0">
              <a:buNone/>
            </a:pPr>
            <a:r>
              <a:rPr lang="en-GB" sz="2400" i="1" dirty="0" smtClean="0">
                <a:latin typeface="+mj-lt"/>
              </a:rPr>
              <a:t>Article </a:t>
            </a:r>
            <a:r>
              <a:rPr lang="en-GB" sz="2400" i="1" dirty="0">
                <a:latin typeface="+mj-lt"/>
              </a:rPr>
              <a:t>taken from http://lcrn.org.uk/clothes-important-comes-building-sustainable-culture/ </a:t>
            </a: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13213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1477" y="1126617"/>
            <a:ext cx="11449048" cy="4595051"/>
          </a:xfrm>
        </p:spPr>
        <p:txBody>
          <a:bodyPr>
            <a:normAutofit/>
          </a:bodyPr>
          <a:lstStyle/>
          <a:p>
            <a:pPr marL="0" indent="0">
              <a:buNone/>
            </a:pPr>
            <a:r>
              <a:rPr lang="en-GB" sz="2400" dirty="0" smtClean="0">
                <a:latin typeface="+mj-lt"/>
              </a:rPr>
              <a:t>If time allows, read one </a:t>
            </a:r>
            <a:r>
              <a:rPr lang="en-GB" sz="2400" dirty="0">
                <a:latin typeface="+mj-lt"/>
              </a:rPr>
              <a:t>of the following articles exploring some of the impacts of textile waste across the world</a:t>
            </a:r>
            <a:r>
              <a:rPr lang="en-GB" sz="2400" dirty="0" smtClean="0">
                <a:latin typeface="+mj-lt"/>
              </a:rPr>
              <a:t>.</a:t>
            </a:r>
          </a:p>
          <a:p>
            <a:pPr marL="0" indent="0">
              <a:buNone/>
            </a:pPr>
            <a:endParaRPr lang="en-GB" sz="2400" dirty="0">
              <a:latin typeface="+mj-lt"/>
            </a:endParaRPr>
          </a:p>
          <a:p>
            <a:pPr marL="514350" lvl="0" indent="-514350">
              <a:buFont typeface="+mj-lt"/>
              <a:buAutoNum type="arabicPeriod"/>
            </a:pPr>
            <a:r>
              <a:rPr lang="en-GB" sz="2400" b="1" u="sng" dirty="0">
                <a:latin typeface="+mj-lt"/>
                <a:hlinkClick r:id="rId2"/>
              </a:rPr>
              <a:t>Where does our discarded clothing go?</a:t>
            </a:r>
            <a:endParaRPr lang="en-GB" sz="2400" b="1" dirty="0">
              <a:latin typeface="+mj-lt"/>
            </a:endParaRPr>
          </a:p>
          <a:p>
            <a:pPr marL="514350" lvl="0" indent="-514350">
              <a:buFont typeface="+mj-lt"/>
              <a:buAutoNum type="arabicPeriod"/>
            </a:pPr>
            <a:r>
              <a:rPr lang="en-GB" sz="2400" b="1" u="sng" dirty="0">
                <a:latin typeface="+mj-lt"/>
                <a:hlinkClick r:id="rId3"/>
              </a:rPr>
              <a:t>Re-think the </a:t>
            </a:r>
            <a:r>
              <a:rPr lang="en-GB" sz="2400" b="1" u="sng" dirty="0" smtClean="0">
                <a:latin typeface="+mj-lt"/>
                <a:hlinkClick r:id="rId3"/>
              </a:rPr>
              <a:t>throw-out</a:t>
            </a:r>
            <a:endParaRPr lang="en-GB" sz="2400" b="1" u="sng" dirty="0" smtClean="0">
              <a:latin typeface="+mj-lt"/>
            </a:endParaRPr>
          </a:p>
          <a:p>
            <a:pPr marL="514350" lvl="0" indent="-514350">
              <a:buFont typeface="+mj-lt"/>
              <a:buAutoNum type="arabicPeriod"/>
            </a:pPr>
            <a:r>
              <a:rPr lang="en-GB" sz="2400" b="1" u="sng" dirty="0" smtClean="0">
                <a:latin typeface="+mj-lt"/>
                <a:hlinkClick r:id="rId4"/>
              </a:rPr>
              <a:t>Where do your old clothes go?</a:t>
            </a:r>
            <a:endParaRPr lang="en-GB" sz="2400" b="1" dirty="0">
              <a:latin typeface="+mj-lt"/>
            </a:endParaRPr>
          </a:p>
          <a:p>
            <a:pPr marL="514350" lvl="0" indent="-514350">
              <a:buFont typeface="+mj-lt"/>
              <a:buAutoNum type="arabicPeriod"/>
            </a:pPr>
            <a:r>
              <a:rPr lang="en-GB" sz="2400" b="1" u="sng" dirty="0">
                <a:latin typeface="+mj-lt"/>
                <a:hlinkClick r:id="rId5"/>
              </a:rPr>
              <a:t>Valuing our </a:t>
            </a:r>
            <a:r>
              <a:rPr lang="en-GB" sz="2400" b="1" u="sng" dirty="0" smtClean="0">
                <a:latin typeface="+mj-lt"/>
                <a:hlinkClick r:id="rId5"/>
              </a:rPr>
              <a:t>clothing</a:t>
            </a:r>
            <a:endParaRPr lang="en-GB" sz="2400" b="1" u="sng" dirty="0" smtClean="0">
              <a:latin typeface="+mj-lt"/>
            </a:endParaRPr>
          </a:p>
          <a:p>
            <a:pPr lvl="0"/>
            <a:endParaRPr lang="en-GB" sz="2400" dirty="0">
              <a:latin typeface="+mj-lt"/>
            </a:endParaRPr>
          </a:p>
          <a:p>
            <a:pPr marL="0" indent="0">
              <a:buNone/>
            </a:pPr>
            <a:r>
              <a:rPr lang="en-GB" sz="2400" dirty="0" smtClean="0">
                <a:latin typeface="+mj-lt"/>
              </a:rPr>
              <a:t>.</a:t>
            </a: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74959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004" y="2370137"/>
            <a:ext cx="10454421" cy="4351338"/>
          </a:xfrm>
        </p:spPr>
        <p:txBody>
          <a:bodyPr>
            <a:normAutofit/>
          </a:bodyPr>
          <a:lstStyle/>
          <a:p>
            <a:endParaRPr lang="en-GB" sz="2400" dirty="0">
              <a:latin typeface="+mj-lt"/>
            </a:endParaRPr>
          </a:p>
          <a:p>
            <a:pPr marL="0" lvl="0" indent="0">
              <a:buNone/>
            </a:pPr>
            <a:endParaRPr lang="en-GB" sz="2400" dirty="0" smtClean="0">
              <a:latin typeface="+mj-lt"/>
            </a:endParaRPr>
          </a:p>
          <a:p>
            <a:pPr marL="0" lvl="0" indent="0">
              <a:buNone/>
            </a:pPr>
            <a:endParaRPr lang="en-GB" sz="2400" dirty="0">
              <a:latin typeface="+mj-lt"/>
            </a:endParaRPr>
          </a:p>
          <a:p>
            <a:pPr marL="0" lvl="0" indent="0">
              <a:buNone/>
            </a:pPr>
            <a:endParaRPr lang="en-GB" sz="2400" dirty="0" smtClean="0">
              <a:latin typeface="+mj-lt"/>
            </a:endParaRPr>
          </a:p>
          <a:p>
            <a:pPr marL="0" lvl="0" indent="0">
              <a:buNone/>
            </a:pPr>
            <a:r>
              <a:rPr lang="en-GB" sz="2400" dirty="0" smtClean="0">
                <a:latin typeface="+mj-lt"/>
              </a:rPr>
              <a:t>Ask </a:t>
            </a:r>
            <a:r>
              <a:rPr lang="en-GB" sz="2400" dirty="0">
                <a:latin typeface="+mj-lt"/>
              </a:rPr>
              <a:t>students to think about what they understand by the </a:t>
            </a:r>
            <a:r>
              <a:rPr lang="en-GB" sz="2400" dirty="0" smtClean="0">
                <a:latin typeface="+mj-lt"/>
              </a:rPr>
              <a:t>term. Feedback </a:t>
            </a:r>
            <a:r>
              <a:rPr lang="en-GB" sz="2400" dirty="0">
                <a:latin typeface="+mj-lt"/>
              </a:rPr>
              <a:t>to the class and try to agree on a simple </a:t>
            </a:r>
            <a:r>
              <a:rPr lang="en-GB" sz="2400" dirty="0" smtClean="0">
                <a:latin typeface="+mj-lt"/>
              </a:rPr>
              <a:t>definition. </a:t>
            </a:r>
          </a:p>
          <a:p>
            <a:pPr marL="0" lvl="0" indent="0">
              <a:buNone/>
            </a:pPr>
            <a:r>
              <a:rPr lang="en-GB" sz="1600" dirty="0" smtClean="0">
                <a:latin typeface="+mj-lt"/>
              </a:rPr>
              <a:t>(if </a:t>
            </a:r>
            <a:r>
              <a:rPr lang="en-GB" sz="1600" dirty="0">
                <a:latin typeface="+mj-lt"/>
              </a:rPr>
              <a:t>necessary, use </a:t>
            </a:r>
            <a:r>
              <a:rPr lang="en-GB" sz="1600" dirty="0" smtClean="0">
                <a:latin typeface="+mj-lt"/>
              </a:rPr>
              <a:t>the definition on the following slide)</a:t>
            </a:r>
            <a:endParaRPr lang="en-GB" sz="1600" dirty="0">
              <a:latin typeface="+mj-lt"/>
            </a:endParaRPr>
          </a:p>
          <a:p>
            <a:pPr marL="0" indent="0">
              <a:buNone/>
            </a:pP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67250" y="1347176"/>
            <a:ext cx="2654482" cy="2788871"/>
          </a:xfrm>
          <a:prstGeom prst="rect">
            <a:avLst/>
          </a:prstGeom>
        </p:spPr>
      </p:pic>
      <p:sp>
        <p:nvSpPr>
          <p:cNvPr id="7" name="TextBox 6"/>
          <p:cNvSpPr txBox="1"/>
          <p:nvPr/>
        </p:nvSpPr>
        <p:spPr>
          <a:xfrm>
            <a:off x="5064546" y="2008156"/>
            <a:ext cx="1859890" cy="1200329"/>
          </a:xfrm>
          <a:prstGeom prst="rect">
            <a:avLst/>
          </a:prstGeom>
          <a:noFill/>
        </p:spPr>
        <p:txBody>
          <a:bodyPr wrap="square" rtlCol="0">
            <a:spAutoFit/>
          </a:bodyPr>
          <a:lstStyle/>
          <a:p>
            <a:pPr lvl="0" algn="ctr"/>
            <a:r>
              <a:rPr lang="en-GB" sz="2400" dirty="0">
                <a:latin typeface="+mj-lt"/>
              </a:rPr>
              <a:t>What does ETHICS mean? </a:t>
            </a:r>
            <a:endParaRPr lang="en-GB" sz="2400" dirty="0">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7158" y="3136346"/>
            <a:ext cx="1616008" cy="3325912"/>
          </a:xfrm>
          <a:prstGeom prst="rect">
            <a:avLst/>
          </a:prstGeom>
        </p:spPr>
      </p:pic>
    </p:spTree>
    <p:extLst>
      <p:ext uri="{BB962C8B-B14F-4D97-AF65-F5344CB8AC3E}">
        <p14:creationId xmlns:p14="http://schemas.microsoft.com/office/powerpoint/2010/main" val="7241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smtClean="0"/>
              <a:t>Ethics is…</a:t>
            </a:r>
            <a:endParaRPr lang="en-GB" sz="4000"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
        <p:nvSpPr>
          <p:cNvPr id="5" name="Oval Callout 4"/>
          <p:cNvSpPr/>
          <p:nvPr/>
        </p:nvSpPr>
        <p:spPr>
          <a:xfrm>
            <a:off x="1920240" y="1690688"/>
            <a:ext cx="3730750" cy="3364992"/>
          </a:xfrm>
          <a:prstGeom prst="wedgeEllipseCallo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accent4">
                    <a:lumMod val="20000"/>
                    <a:lumOff val="80000"/>
                  </a:schemeClr>
                </a:solidFill>
              </a:rPr>
              <a:t>…Rules </a:t>
            </a:r>
            <a:r>
              <a:rPr lang="en-GB" sz="2400" b="1" dirty="0">
                <a:solidFill>
                  <a:schemeClr val="accent4">
                    <a:lumMod val="20000"/>
                    <a:lumOff val="80000"/>
                  </a:schemeClr>
                </a:solidFill>
              </a:rPr>
              <a:t>of behaviour based on ideas about what is morally good and </a:t>
            </a:r>
            <a:r>
              <a:rPr lang="en-GB" sz="2400" b="1" dirty="0" smtClean="0">
                <a:solidFill>
                  <a:schemeClr val="accent4">
                    <a:lumMod val="20000"/>
                    <a:lumOff val="80000"/>
                  </a:schemeClr>
                </a:solidFill>
              </a:rPr>
              <a:t>bad</a:t>
            </a:r>
            <a:endParaRPr lang="en-GB" sz="2400" b="1" dirty="0">
              <a:solidFill>
                <a:schemeClr val="accent4">
                  <a:lumMod val="20000"/>
                  <a:lumOff val="80000"/>
                </a:schemeClr>
              </a:solidFill>
            </a:endParaRPr>
          </a:p>
        </p:txBody>
      </p:sp>
      <p:sp>
        <p:nvSpPr>
          <p:cNvPr id="6" name="Oval Callout 5"/>
          <p:cNvSpPr/>
          <p:nvPr/>
        </p:nvSpPr>
        <p:spPr>
          <a:xfrm>
            <a:off x="6160008" y="1690688"/>
            <a:ext cx="3724656" cy="3361944"/>
          </a:xfrm>
          <a:prstGeom prst="wedgeEllipseCallou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…An </a:t>
            </a:r>
            <a:r>
              <a:rPr lang="en-GB" sz="2400" b="1" dirty="0">
                <a:solidFill>
                  <a:schemeClr val="tx1"/>
                </a:solidFill>
              </a:rPr>
              <a:t>area of study that deals with ideas about what is good and bad behaviour </a:t>
            </a:r>
          </a:p>
        </p:txBody>
      </p:sp>
    </p:spTree>
    <p:extLst>
      <p:ext uri="{BB962C8B-B14F-4D97-AF65-F5344CB8AC3E}">
        <p14:creationId xmlns:p14="http://schemas.microsoft.com/office/powerpoint/2010/main" val="352221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580" y="762889"/>
            <a:ext cx="11274169" cy="1325563"/>
          </a:xfrm>
        </p:spPr>
        <p:txBody>
          <a:bodyPr>
            <a:noAutofit/>
          </a:bodyPr>
          <a:lstStyle/>
          <a:p>
            <a:r>
              <a:rPr lang="en-GB" sz="2400" dirty="0" smtClean="0"/>
              <a:t>An </a:t>
            </a:r>
            <a:r>
              <a:rPr lang="en-GB" sz="2400" dirty="0"/>
              <a:t>ethical business is doing good things for </a:t>
            </a:r>
            <a:r>
              <a:rPr lang="en-GB" sz="2400" b="1" dirty="0" smtClean="0"/>
              <a:t>people</a:t>
            </a:r>
            <a:r>
              <a:rPr lang="en-GB" sz="2400" dirty="0" smtClean="0"/>
              <a:t> or </a:t>
            </a:r>
            <a:r>
              <a:rPr lang="en-GB" sz="2400" dirty="0"/>
              <a:t>for </a:t>
            </a:r>
            <a:r>
              <a:rPr lang="en-GB" sz="2400" dirty="0" smtClean="0"/>
              <a:t>the </a:t>
            </a:r>
            <a:r>
              <a:rPr lang="en-GB" sz="2400" b="1" dirty="0" smtClean="0"/>
              <a:t>planet</a:t>
            </a:r>
            <a:r>
              <a:rPr lang="en-GB" sz="2400" dirty="0" smtClean="0"/>
              <a:t>, </a:t>
            </a:r>
            <a:r>
              <a:rPr lang="en-GB" sz="2400" dirty="0"/>
              <a:t>or (ideally) for </a:t>
            </a:r>
            <a:r>
              <a:rPr lang="en-GB" sz="2400" b="1" dirty="0" smtClean="0"/>
              <a:t>both</a:t>
            </a:r>
            <a:r>
              <a:rPr lang="en-GB" sz="2400" dirty="0" smtClean="0"/>
              <a:t>.</a:t>
            </a:r>
            <a:r>
              <a:rPr lang="en-GB" sz="2800" dirty="0"/>
              <a:t/>
            </a:r>
            <a:br>
              <a:rPr lang="en-GB" sz="2800" dirty="0"/>
            </a:br>
            <a:endParaRPr lang="en-GB" sz="2800" dirty="0"/>
          </a:p>
        </p:txBody>
      </p:sp>
      <p:sp>
        <p:nvSpPr>
          <p:cNvPr id="4" name="Footer Placeholder 3"/>
          <p:cNvSpPr>
            <a:spLocks noGrp="1"/>
          </p:cNvSpPr>
          <p:nvPr>
            <p:ph type="ftr" sz="quarter" idx="4294967295"/>
          </p:nvPr>
        </p:nvSpPr>
        <p:spPr>
          <a:xfrm>
            <a:off x="-314325" y="5784850"/>
            <a:ext cx="4114800" cy="365125"/>
          </a:xfrm>
          <a:prstGeom prst="rect">
            <a:avLst/>
          </a:prstGeom>
        </p:spPr>
        <p:txBody>
          <a:bodyPr/>
          <a:lstStyle/>
          <a:p>
            <a:endParaRPr lang="en-GB" dirty="0">
              <a:latin typeface="+mj-lt"/>
            </a:endParaRPr>
          </a:p>
        </p:txBody>
      </p:sp>
      <p:sp>
        <p:nvSpPr>
          <p:cNvPr id="10" name="Rectangle 10"/>
          <p:cNvSpPr>
            <a:spLocks noChangeArrowheads="1"/>
          </p:cNvSpPr>
          <p:nvPr/>
        </p:nvSpPr>
        <p:spPr bwMode="auto">
          <a:xfrm>
            <a:off x="3697288" y="307539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latin typeface="+mj-lt"/>
            </a:endParaRPr>
          </a:p>
        </p:txBody>
      </p:sp>
      <p:sp>
        <p:nvSpPr>
          <p:cNvPr id="11" name="Rectangle 11"/>
          <p:cNvSpPr>
            <a:spLocks noChangeArrowheads="1"/>
          </p:cNvSpPr>
          <p:nvPr/>
        </p:nvSpPr>
        <p:spPr bwMode="auto">
          <a:xfrm>
            <a:off x="3697288" y="3255597"/>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chemeClr val="tx1"/>
                </a:solidFill>
                <a:effectLst/>
                <a:latin typeface="+mj-lt"/>
              </a:rPr>
              <a:t/>
            </a:r>
            <a:br>
              <a:rPr kumimoji="0" lang="en-GB" altLang="en-US" sz="1800" b="0" i="0" u="none" strike="noStrike" cap="none" normalizeH="0" baseline="0" dirty="0" smtClean="0">
                <a:ln>
                  <a:noFill/>
                </a:ln>
                <a:solidFill>
                  <a:schemeClr val="tx1"/>
                </a:solidFill>
                <a:effectLst/>
                <a:latin typeface="+mj-lt"/>
              </a:rPr>
            </a:br>
            <a:endParaRPr kumimoji="0" lang="en-GB" altLang="en-US" sz="1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mj-lt"/>
            </a:endParaRPr>
          </a:p>
        </p:txBody>
      </p:sp>
      <p:graphicFrame>
        <p:nvGraphicFramePr>
          <p:cNvPr id="13" name="Table 12"/>
          <p:cNvGraphicFramePr>
            <a:graphicFrameLocks noGrp="1"/>
          </p:cNvGraphicFramePr>
          <p:nvPr>
            <p:extLst>
              <p:ext uri="{D42A27DB-BD31-4B8C-83A1-F6EECF244321}">
                <p14:modId xmlns:p14="http://schemas.microsoft.com/office/powerpoint/2010/main" val="949299187"/>
              </p:ext>
            </p:extLst>
          </p:nvPr>
        </p:nvGraphicFramePr>
        <p:xfrm>
          <a:off x="2227850" y="2296740"/>
          <a:ext cx="7476461" cy="3098874"/>
        </p:xfrm>
        <a:graphic>
          <a:graphicData uri="http://schemas.openxmlformats.org/drawingml/2006/table">
            <a:tbl>
              <a:tblPr firstRow="1" firstCol="1" bandRow="1"/>
              <a:tblGrid>
                <a:gridCol w="3923501"/>
                <a:gridCol w="3552960"/>
              </a:tblGrid>
              <a:tr h="2632668">
                <a:tc>
                  <a:txBody>
                    <a:bodyPr/>
                    <a:lstStyle/>
                    <a:p>
                      <a:pPr algn="l">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blipFill dpi="0" rotWithShape="1">
                      <a:blip r:embed="rId2">
                        <a:extLst>
                          <a:ext uri="{28A0092B-C50C-407E-A947-70E740481C1C}">
                            <a14:useLocalDpi xmlns:a14="http://schemas.microsoft.com/office/drawing/2010/main" val="0"/>
                          </a:ext>
                        </a:extLst>
                      </a:blip>
                      <a:srcRect/>
                      <a:stretch>
                        <a:fillRect/>
                      </a:stretch>
                    </a:blipFill>
                  </a:tcPr>
                </a:tc>
                <a:tc>
                  <a:txBody>
                    <a:bodyPr/>
                    <a:lstStyle/>
                    <a:p>
                      <a:pPr algn="l">
                        <a:lnSpc>
                          <a:spcPct val="115000"/>
                        </a:lnSpc>
                        <a:spcAft>
                          <a:spcPts val="0"/>
                        </a:spcAft>
                      </a:pPr>
                      <a:r>
                        <a:rPr lang="en-GB" sz="14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blipFill dpi="0" rotWithShape="1">
                      <a:blip r:embed="rId3">
                        <a:extLst>
                          <a:ext uri="{28A0092B-C50C-407E-A947-70E740481C1C}">
                            <a14:useLocalDpi xmlns:a14="http://schemas.microsoft.com/office/drawing/2010/main" val="0"/>
                          </a:ext>
                        </a:extLst>
                      </a:blip>
                      <a:srcRect/>
                      <a:stretch>
                        <a:fillRect/>
                      </a:stretch>
                    </a:blipFill>
                  </a:tcPr>
                </a:tc>
              </a:tr>
              <a:tr h="466206">
                <a:tc>
                  <a:txBody>
                    <a:bodyPr/>
                    <a:lstStyle/>
                    <a:p>
                      <a:pPr algn="ctr">
                        <a:lnSpc>
                          <a:spcPct val="115000"/>
                        </a:lnSpc>
                        <a:spcAft>
                          <a:spcPts val="0"/>
                        </a:spcAft>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HUMANITARIAN ETHICS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ENVIRONMENTAL ETHICS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00B050"/>
                    </a:solidFill>
                  </a:tcPr>
                </a:tc>
              </a:tr>
            </a:tbl>
          </a:graphicData>
        </a:graphic>
      </p:graphicFrame>
      <p:sp>
        <p:nvSpPr>
          <p:cNvPr id="15" name="Smiley Face 14"/>
          <p:cNvSpPr/>
          <p:nvPr/>
        </p:nvSpPr>
        <p:spPr>
          <a:xfrm>
            <a:off x="9485236" y="5128914"/>
            <a:ext cx="571500" cy="533400"/>
          </a:xfrm>
          <a:prstGeom prst="smileyFace">
            <a:avLst/>
          </a:prstGeom>
          <a:solidFill>
            <a:srgbClr val="FFFF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latin typeface="+mj-lt"/>
            </a:endParaRPr>
          </a:p>
        </p:txBody>
      </p:sp>
      <p:sp>
        <p:nvSpPr>
          <p:cNvPr id="14" name="Smiley Face 13"/>
          <p:cNvSpPr/>
          <p:nvPr/>
        </p:nvSpPr>
        <p:spPr>
          <a:xfrm>
            <a:off x="1942100" y="2210988"/>
            <a:ext cx="571500" cy="533400"/>
          </a:xfrm>
          <a:prstGeom prst="smileyFace">
            <a:avLst/>
          </a:prstGeom>
          <a:solidFill>
            <a:srgbClr val="FFFF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latin typeface="+mj-lt"/>
            </a:endParaRPr>
          </a:p>
        </p:txBody>
      </p:sp>
    </p:spTree>
    <p:extLst>
      <p:ext uri="{BB962C8B-B14F-4D97-AF65-F5344CB8AC3E}">
        <p14:creationId xmlns:p14="http://schemas.microsoft.com/office/powerpoint/2010/main" val="466611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1667" y="1066800"/>
            <a:ext cx="11484933" cy="5024438"/>
          </a:xfrm>
        </p:spPr>
        <p:txBody>
          <a:bodyPr>
            <a:noAutofit/>
          </a:bodyPr>
          <a:lstStyle/>
          <a:p>
            <a:pPr marL="228597" indent="0">
              <a:lnSpc>
                <a:spcPct val="115000"/>
              </a:lnSpc>
              <a:spcAft>
                <a:spcPts val="0"/>
              </a:spcAft>
              <a:buNone/>
            </a:pPr>
            <a:r>
              <a:rPr lang="en-GB" sz="2400" dirty="0">
                <a:latin typeface="+mj-lt"/>
                <a:ea typeface="Calibri" panose="020F0502020204030204" pitchFamily="34" charset="0"/>
                <a:cs typeface="Times New Roman" panose="02020603050405020304" pitchFamily="18" charset="0"/>
              </a:rPr>
              <a:t>Focusing on the clothing industry (and thinking about all that has been learned and discussed in previous lessons), </a:t>
            </a:r>
            <a:r>
              <a:rPr lang="en-GB" sz="2400" dirty="0" smtClean="0">
                <a:latin typeface="+mj-lt"/>
                <a:ea typeface="Calibri" panose="020F0502020204030204" pitchFamily="34" charset="0"/>
                <a:cs typeface="Times New Roman" panose="02020603050405020304" pitchFamily="18" charset="0"/>
              </a:rPr>
              <a:t>consider </a:t>
            </a:r>
            <a:r>
              <a:rPr lang="en-GB" sz="2400" dirty="0">
                <a:latin typeface="+mj-lt"/>
                <a:ea typeface="Calibri" panose="020F0502020204030204" pitchFamily="34" charset="0"/>
                <a:cs typeface="Times New Roman" panose="02020603050405020304" pitchFamily="18" charset="0"/>
              </a:rPr>
              <a:t>the ethical implications of the fashion </a:t>
            </a:r>
            <a:r>
              <a:rPr lang="en-GB" sz="2400" dirty="0" smtClean="0">
                <a:latin typeface="+mj-lt"/>
                <a:ea typeface="Calibri" panose="020F0502020204030204" pitchFamily="34" charset="0"/>
                <a:cs typeface="Times New Roman" panose="02020603050405020304" pitchFamily="18" charset="0"/>
              </a:rPr>
              <a:t>industry.</a:t>
            </a:r>
          </a:p>
          <a:p>
            <a:pPr marL="228597" indent="0">
              <a:lnSpc>
                <a:spcPct val="115000"/>
              </a:lnSpc>
              <a:spcAft>
                <a:spcPts val="0"/>
              </a:spcAft>
              <a:buNone/>
            </a:pPr>
            <a:r>
              <a:rPr lang="en-GB" sz="2400" dirty="0" smtClean="0">
                <a:latin typeface="+mj-lt"/>
                <a:ea typeface="Calibri" panose="020F0502020204030204" pitchFamily="34" charset="0"/>
                <a:cs typeface="Times New Roman" panose="02020603050405020304" pitchFamily="18" charset="0"/>
              </a:rPr>
              <a:t>Split </a:t>
            </a:r>
            <a:r>
              <a:rPr lang="en-GB" sz="2400" dirty="0">
                <a:latin typeface="+mj-lt"/>
                <a:ea typeface="Calibri" panose="020F0502020204030204" pitchFamily="34" charset="0"/>
                <a:cs typeface="Times New Roman" panose="02020603050405020304" pitchFamily="18" charset="0"/>
              </a:rPr>
              <a:t>the class into small groups and give each group either </a:t>
            </a:r>
            <a:r>
              <a:rPr lang="en-GB" sz="2400" b="1" dirty="0">
                <a:solidFill>
                  <a:schemeClr val="accent1">
                    <a:lumMod val="50000"/>
                  </a:schemeClr>
                </a:solidFill>
                <a:latin typeface="+mj-lt"/>
                <a:ea typeface="Calibri" panose="020F0502020204030204" pitchFamily="34" charset="0"/>
                <a:cs typeface="Times New Roman" panose="02020603050405020304" pitchFamily="18" charset="0"/>
              </a:rPr>
              <a:t>HUMANITARIAN</a:t>
            </a:r>
            <a:r>
              <a:rPr lang="en-GB" sz="2400" dirty="0">
                <a:solidFill>
                  <a:schemeClr val="accent1">
                    <a:lumMod val="50000"/>
                  </a:schemeClr>
                </a:solidFill>
                <a:latin typeface="+mj-lt"/>
                <a:ea typeface="Calibri" panose="020F0502020204030204" pitchFamily="34" charset="0"/>
                <a:cs typeface="Times New Roman" panose="02020603050405020304" pitchFamily="18" charset="0"/>
              </a:rPr>
              <a:t> </a:t>
            </a:r>
            <a:r>
              <a:rPr lang="en-GB" sz="2400" dirty="0">
                <a:latin typeface="+mj-lt"/>
                <a:ea typeface="Calibri" panose="020F0502020204030204" pitchFamily="34" charset="0"/>
                <a:cs typeface="Times New Roman" panose="02020603050405020304" pitchFamily="18" charset="0"/>
              </a:rPr>
              <a:t>or </a:t>
            </a:r>
            <a:r>
              <a:rPr lang="en-GB" sz="2400" b="1" dirty="0">
                <a:solidFill>
                  <a:srgbClr val="00B050"/>
                </a:solidFill>
                <a:latin typeface="+mj-lt"/>
                <a:ea typeface="Calibri" panose="020F0502020204030204" pitchFamily="34" charset="0"/>
                <a:cs typeface="Times New Roman" panose="02020603050405020304" pitchFamily="18" charset="0"/>
              </a:rPr>
              <a:t>ENVIRONMENTAL</a:t>
            </a:r>
            <a:r>
              <a:rPr lang="en-GB" sz="2400" dirty="0">
                <a:solidFill>
                  <a:srgbClr val="00B050"/>
                </a:solidFill>
                <a:latin typeface="+mj-lt"/>
                <a:ea typeface="Calibri" panose="020F0502020204030204" pitchFamily="34" charset="0"/>
                <a:cs typeface="Times New Roman" panose="02020603050405020304" pitchFamily="18" charset="0"/>
              </a:rPr>
              <a:t> </a:t>
            </a:r>
            <a:r>
              <a:rPr lang="en-GB" sz="2400" dirty="0">
                <a:latin typeface="+mj-lt"/>
                <a:ea typeface="Calibri" panose="020F0502020204030204" pitchFamily="34" charset="0"/>
                <a:cs typeface="Times New Roman" panose="02020603050405020304" pitchFamily="18" charset="0"/>
              </a:rPr>
              <a:t>as their </a:t>
            </a:r>
            <a:r>
              <a:rPr lang="en-GB" sz="2400" dirty="0" smtClean="0">
                <a:latin typeface="+mj-lt"/>
                <a:ea typeface="Calibri" panose="020F0502020204030204" pitchFamily="34" charset="0"/>
                <a:cs typeface="Times New Roman" panose="02020603050405020304" pitchFamily="18" charset="0"/>
              </a:rPr>
              <a:t>focus</a:t>
            </a:r>
          </a:p>
          <a:p>
            <a:pPr marL="228597" indent="0">
              <a:lnSpc>
                <a:spcPct val="115000"/>
              </a:lnSpc>
              <a:spcAft>
                <a:spcPts val="0"/>
              </a:spcAft>
              <a:buNone/>
            </a:pPr>
            <a:r>
              <a:rPr lang="en-GB" sz="2400" dirty="0" smtClean="0">
                <a:latin typeface="+mj-lt"/>
                <a:ea typeface="Calibri" panose="020F0502020204030204" pitchFamily="34" charset="0"/>
                <a:cs typeface="Times New Roman" panose="02020603050405020304" pitchFamily="18" charset="0"/>
              </a:rPr>
              <a:t>List </a:t>
            </a:r>
            <a:r>
              <a:rPr lang="en-GB" sz="2400" dirty="0">
                <a:latin typeface="+mj-lt"/>
                <a:ea typeface="Calibri" panose="020F0502020204030204" pitchFamily="34" charset="0"/>
                <a:cs typeface="Times New Roman" panose="02020603050405020304" pitchFamily="18" charset="0"/>
              </a:rPr>
              <a:t>what some of the </a:t>
            </a:r>
            <a:r>
              <a:rPr lang="en-GB" sz="2400" b="1" dirty="0">
                <a:latin typeface="+mj-lt"/>
                <a:ea typeface="Calibri" panose="020F0502020204030204" pitchFamily="34" charset="0"/>
                <a:cs typeface="Times New Roman" panose="02020603050405020304" pitchFamily="18" charset="0"/>
              </a:rPr>
              <a:t>concerns and implications </a:t>
            </a:r>
            <a:r>
              <a:rPr lang="en-GB" sz="2400" dirty="0">
                <a:latin typeface="+mj-lt"/>
                <a:ea typeface="Calibri" panose="020F0502020204030204" pitchFamily="34" charset="0"/>
                <a:cs typeface="Times New Roman" panose="02020603050405020304" pitchFamily="18" charset="0"/>
              </a:rPr>
              <a:t>might be in the fashion industry within </a:t>
            </a:r>
            <a:r>
              <a:rPr lang="en-GB" sz="2400" dirty="0" smtClean="0">
                <a:latin typeface="+mj-lt"/>
                <a:ea typeface="Calibri" panose="020F0502020204030204" pitchFamily="34" charset="0"/>
                <a:cs typeface="Times New Roman" panose="02020603050405020304" pitchFamily="18" charset="0"/>
              </a:rPr>
              <a:t>that core </a:t>
            </a:r>
            <a:r>
              <a:rPr lang="en-GB" sz="2400" dirty="0">
                <a:latin typeface="+mj-lt"/>
                <a:ea typeface="Calibri" panose="020F0502020204030204" pitchFamily="34" charset="0"/>
                <a:cs typeface="Times New Roman" panose="02020603050405020304" pitchFamily="18" charset="0"/>
              </a:rPr>
              <a:t>area. </a:t>
            </a:r>
            <a:r>
              <a:rPr lang="en-GB" sz="2400" dirty="0" smtClean="0">
                <a:latin typeface="+mj-lt"/>
                <a:ea typeface="Calibri" panose="020F0502020204030204" pitchFamily="34" charset="0"/>
                <a:cs typeface="Times New Roman" panose="02020603050405020304" pitchFamily="18" charset="0"/>
              </a:rPr>
              <a:t>For </a:t>
            </a:r>
            <a:r>
              <a:rPr lang="en-GB" sz="2400" dirty="0">
                <a:latin typeface="+mj-lt"/>
                <a:ea typeface="Calibri" panose="020F0502020204030204" pitchFamily="34" charset="0"/>
                <a:cs typeface="Times New Roman" panose="02020603050405020304" pitchFamily="18" charset="0"/>
              </a:rPr>
              <a:t>example</a:t>
            </a:r>
            <a:r>
              <a:rPr lang="en-GB" sz="2400" dirty="0" smtClean="0">
                <a:latin typeface="+mj-lt"/>
                <a:ea typeface="Calibri" panose="020F0502020204030204" pitchFamily="34" charset="0"/>
                <a:cs typeface="Times New Roman" panose="02020603050405020304" pitchFamily="18" charset="0"/>
              </a:rPr>
              <a:t>:</a:t>
            </a:r>
            <a:br>
              <a:rPr lang="en-GB" sz="2400" dirty="0" smtClean="0">
                <a:latin typeface="+mj-lt"/>
                <a:ea typeface="Calibri" panose="020F0502020204030204" pitchFamily="34" charset="0"/>
                <a:cs typeface="Times New Roman" panose="02020603050405020304" pitchFamily="18" charset="0"/>
              </a:rPr>
            </a:br>
            <a:endParaRPr lang="en-GB" sz="2400" dirty="0">
              <a:latin typeface="+mj-lt"/>
              <a:ea typeface="Calibri" panose="020F0502020204030204" pitchFamily="34" charset="0"/>
              <a:cs typeface="Times New Roman" panose="02020603050405020304" pitchFamily="18" charset="0"/>
            </a:endParaRPr>
          </a:p>
          <a:p>
            <a:pPr marL="914400" lvl="2" indent="0">
              <a:lnSpc>
                <a:spcPct val="115000"/>
              </a:lnSpc>
              <a:spcAft>
                <a:spcPts val="0"/>
              </a:spcAft>
              <a:buNone/>
            </a:pPr>
            <a:r>
              <a:rPr lang="en-GB" sz="2400" b="1" dirty="0">
                <a:solidFill>
                  <a:schemeClr val="accent1">
                    <a:lumMod val="50000"/>
                  </a:schemeClr>
                </a:solidFill>
                <a:latin typeface="+mj-lt"/>
                <a:ea typeface="Calibri" panose="020F0502020204030204" pitchFamily="34" charset="0"/>
                <a:cs typeface="Times New Roman" panose="02020603050405020304" pitchFamily="18" charset="0"/>
              </a:rPr>
              <a:t>Humanitarian</a:t>
            </a:r>
            <a:r>
              <a:rPr lang="en-GB" sz="2400" b="1" dirty="0">
                <a:solidFill>
                  <a:srgbClr val="FFFF00"/>
                </a:solidFill>
                <a:latin typeface="+mj-lt"/>
                <a:ea typeface="Calibri" panose="020F0502020204030204" pitchFamily="34" charset="0"/>
                <a:cs typeface="Times New Roman" panose="02020603050405020304" pitchFamily="18" charset="0"/>
              </a:rPr>
              <a:t>:</a:t>
            </a:r>
            <a:r>
              <a:rPr lang="en-GB" sz="2400" dirty="0">
                <a:solidFill>
                  <a:srgbClr val="FFFF00"/>
                </a:solidFill>
                <a:latin typeface="+mj-lt"/>
                <a:ea typeface="Calibri" panose="020F0502020204030204" pitchFamily="34" charset="0"/>
                <a:cs typeface="Times New Roman" panose="02020603050405020304" pitchFamily="18" charset="0"/>
              </a:rPr>
              <a:t> </a:t>
            </a:r>
            <a:r>
              <a:rPr lang="en-GB" sz="2400" dirty="0">
                <a:latin typeface="+mj-lt"/>
                <a:ea typeface="Calibri" panose="020F0502020204030204" pitchFamily="34" charset="0"/>
                <a:cs typeface="Times New Roman" panose="02020603050405020304" pitchFamily="18" charset="0"/>
              </a:rPr>
              <a:t>Is the workplace safe? Are children being employed? </a:t>
            </a:r>
          </a:p>
          <a:p>
            <a:pPr marL="914400" lvl="2" indent="0">
              <a:lnSpc>
                <a:spcPct val="115000"/>
              </a:lnSpc>
              <a:spcAft>
                <a:spcPts val="1000"/>
              </a:spcAft>
              <a:buNone/>
            </a:pPr>
            <a:r>
              <a:rPr lang="en-GB" sz="2400" b="1" dirty="0">
                <a:solidFill>
                  <a:srgbClr val="00B050"/>
                </a:solidFill>
                <a:latin typeface="+mj-lt"/>
                <a:ea typeface="Calibri" panose="020F0502020204030204" pitchFamily="34" charset="0"/>
                <a:cs typeface="Times New Roman" panose="02020603050405020304" pitchFamily="18" charset="0"/>
              </a:rPr>
              <a:t>Environmental</a:t>
            </a:r>
            <a:r>
              <a:rPr lang="en-GB" sz="2400" dirty="0">
                <a:latin typeface="+mj-lt"/>
                <a:ea typeface="Calibri" panose="020F0502020204030204" pitchFamily="34" charset="0"/>
                <a:cs typeface="Times New Roman" panose="02020603050405020304" pitchFamily="18" charset="0"/>
              </a:rPr>
              <a:t>: Are </a:t>
            </a:r>
            <a:r>
              <a:rPr lang="en-GB" sz="2400" dirty="0" smtClean="0">
                <a:latin typeface="+mj-lt"/>
                <a:ea typeface="Calibri" panose="020F0502020204030204" pitchFamily="34" charset="0"/>
                <a:cs typeface="Times New Roman" panose="02020603050405020304" pitchFamily="18" charset="0"/>
              </a:rPr>
              <a:t>chemicals being </a:t>
            </a:r>
            <a:r>
              <a:rPr lang="en-GB" sz="2400" dirty="0">
                <a:latin typeface="+mj-lt"/>
                <a:ea typeface="Calibri" panose="020F0502020204030204" pitchFamily="34" charset="0"/>
                <a:cs typeface="Times New Roman" panose="02020603050405020304" pitchFamily="18" charset="0"/>
              </a:rPr>
              <a:t>used? What is happening to waste water?</a:t>
            </a:r>
          </a:p>
          <a:p>
            <a:pPr marL="0" indent="0">
              <a:buNone/>
            </a:pPr>
            <a:endParaRPr lang="en-GB" sz="2400"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112526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9639" y="1072485"/>
            <a:ext cx="11456136" cy="5126149"/>
          </a:xfrm>
        </p:spPr>
        <p:txBody>
          <a:bodyPr>
            <a:normAutofit/>
          </a:bodyPr>
          <a:lstStyle/>
          <a:p>
            <a:pPr marL="0" indent="0">
              <a:buNone/>
            </a:pPr>
            <a:r>
              <a:rPr lang="en-GB" sz="2400" dirty="0">
                <a:latin typeface="+mj-lt"/>
              </a:rPr>
              <a:t>After a few </a:t>
            </a:r>
            <a:r>
              <a:rPr lang="en-GB" sz="2400" dirty="0" smtClean="0">
                <a:latin typeface="+mj-lt"/>
              </a:rPr>
              <a:t>minutes of brainstorming, pose the following question to the class:</a:t>
            </a:r>
            <a:endParaRPr lang="en-GB" sz="2400" dirty="0">
              <a:latin typeface="+mj-lt"/>
            </a:endParaRP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endParaRPr lang="en-GB" sz="2400" dirty="0" smtClean="0">
              <a:latin typeface="+mj-lt"/>
            </a:endParaRPr>
          </a:p>
          <a:p>
            <a:pPr marL="0" indent="0">
              <a:buNone/>
            </a:pPr>
            <a:endParaRPr lang="en-GB" sz="2400" dirty="0">
              <a:latin typeface="+mj-lt"/>
            </a:endParaRPr>
          </a:p>
          <a:p>
            <a:pPr marL="0" indent="0">
              <a:buNone/>
            </a:pPr>
            <a:r>
              <a:rPr lang="en-GB" sz="2400" dirty="0" smtClean="0">
                <a:latin typeface="+mj-lt"/>
              </a:rPr>
              <a:t>Allow </a:t>
            </a:r>
            <a:r>
              <a:rPr lang="en-GB" sz="2400" dirty="0">
                <a:latin typeface="+mj-lt"/>
              </a:rPr>
              <a:t>students a few minutes in their groups to discuss and consider their responses and then feedback to the class.</a:t>
            </a:r>
          </a:p>
          <a:p>
            <a:pPr marL="0" indent="0">
              <a:buNone/>
            </a:pP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10100" y="1594826"/>
            <a:ext cx="2654482" cy="2788871"/>
          </a:xfrm>
          <a:prstGeom prst="rect">
            <a:avLst/>
          </a:prstGeom>
        </p:spPr>
      </p:pic>
      <p:sp>
        <p:nvSpPr>
          <p:cNvPr id="7" name="TextBox 6"/>
          <p:cNvSpPr txBox="1"/>
          <p:nvPr/>
        </p:nvSpPr>
        <p:spPr>
          <a:xfrm>
            <a:off x="4916789" y="2019765"/>
            <a:ext cx="2041104" cy="1938992"/>
          </a:xfrm>
          <a:prstGeom prst="rect">
            <a:avLst/>
          </a:prstGeom>
          <a:noFill/>
        </p:spPr>
        <p:txBody>
          <a:bodyPr wrap="square" rtlCol="0">
            <a:spAutoFit/>
          </a:bodyPr>
          <a:lstStyle/>
          <a:p>
            <a:pPr lvl="0" algn="ctr"/>
            <a:r>
              <a:rPr lang="en-GB" sz="2400" dirty="0">
                <a:latin typeface="+mj-lt"/>
              </a:rPr>
              <a:t>Is it possible to be an ethical business and still focus on profit?</a:t>
            </a:r>
            <a:endParaRPr lang="en-GB" sz="2400" dirty="0">
              <a:solidFill>
                <a:schemeClr val="accent4">
                  <a:lumMod val="20000"/>
                  <a:lumOff val="80000"/>
                </a:schemeClr>
              </a:solidFill>
              <a:latin typeface="+mj-lt"/>
            </a:endParaRPr>
          </a:p>
        </p:txBody>
      </p:sp>
    </p:spTree>
    <p:extLst>
      <p:ext uri="{BB962C8B-B14F-4D97-AF65-F5344CB8AC3E}">
        <p14:creationId xmlns:p14="http://schemas.microsoft.com/office/powerpoint/2010/main" val="412768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additive="base">
                                        <p:cTn id="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66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95536" y="3988509"/>
            <a:ext cx="3754810" cy="1384995"/>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R E S P O N S I B L E  </a:t>
            </a:r>
          </a:p>
          <a:p>
            <a:pPr algn="ctr"/>
            <a:r>
              <a:rPr lang="en-GB" sz="2400" b="1" dirty="0" smtClean="0">
                <a:solidFill>
                  <a:prstClr val="white"/>
                </a:solidFill>
                <a:latin typeface="Foco" panose="020B0504050202020203" pitchFamily="34" charset="0"/>
              </a:rPr>
              <a:t>F A S H I O N</a:t>
            </a: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1 5   </a:t>
            </a:r>
            <a:r>
              <a:rPr lang="en-GB" b="1" dirty="0" smtClean="0">
                <a:solidFill>
                  <a:srgbClr val="FEE725"/>
                </a:solidFill>
                <a:latin typeface="Foco" panose="020B0504050202020203" pitchFamily="34" charset="0"/>
              </a:rPr>
              <a:t>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2009016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69" y="370312"/>
            <a:ext cx="11357344" cy="1190958"/>
          </a:xfrm>
        </p:spPr>
        <p:txBody>
          <a:bodyPr/>
          <a:lstStyle/>
          <a:p>
            <a:r>
              <a:rPr lang="en-GB" dirty="0"/>
              <a:t>In this lesson, students will:</a:t>
            </a:r>
          </a:p>
        </p:txBody>
      </p:sp>
      <p:sp>
        <p:nvSpPr>
          <p:cNvPr id="3" name="Content Placeholder 2"/>
          <p:cNvSpPr>
            <a:spLocks noGrp="1"/>
          </p:cNvSpPr>
          <p:nvPr>
            <p:ph idx="1"/>
          </p:nvPr>
        </p:nvSpPr>
        <p:spPr>
          <a:xfrm>
            <a:off x="1727335" y="1815910"/>
            <a:ext cx="10095857" cy="4591240"/>
          </a:xfrm>
        </p:spPr>
        <p:txBody>
          <a:bodyPr>
            <a:normAutofit/>
          </a:bodyPr>
          <a:lstStyle/>
          <a:p>
            <a:pPr marL="0" indent="0">
              <a:buNone/>
            </a:pPr>
            <a:r>
              <a:rPr lang="en-GB" dirty="0">
                <a:latin typeface="+mj-lt"/>
              </a:rPr>
              <a:t>Think about the concept of ethics and fair trade within the textile industry</a:t>
            </a:r>
          </a:p>
          <a:p>
            <a:pPr marL="0" indent="0">
              <a:buNone/>
            </a:pPr>
            <a:endParaRPr lang="en-GB" dirty="0">
              <a:latin typeface="+mj-lt"/>
            </a:endParaRPr>
          </a:p>
          <a:p>
            <a:pPr marL="0" indent="0">
              <a:buNone/>
            </a:pPr>
            <a:r>
              <a:rPr lang="en-GB" dirty="0">
                <a:latin typeface="+mj-lt"/>
              </a:rPr>
              <a:t>Understand some of the processes and ripple effects of the textile industry by exploring individual stories and situations</a:t>
            </a:r>
          </a:p>
          <a:p>
            <a:pPr marL="0" indent="0">
              <a:buNone/>
            </a:pPr>
            <a:endParaRPr lang="en-GB" dirty="0">
              <a:latin typeface="+mj-lt"/>
            </a:endParaRPr>
          </a:p>
          <a:p>
            <a:pPr marL="0" indent="0">
              <a:buNone/>
            </a:pPr>
            <a:r>
              <a:rPr lang="en-GB" dirty="0">
                <a:latin typeface="+mj-lt"/>
              </a:rPr>
              <a:t>Explore and unravel some of the sticking points in an ethical clothing industry and examine our own role as consumers within this process</a:t>
            </a:r>
          </a:p>
        </p:txBody>
      </p:sp>
      <p:sp>
        <p:nvSpPr>
          <p:cNvPr id="8" name="Oval 7"/>
          <p:cNvSpPr/>
          <p:nvPr/>
        </p:nvSpPr>
        <p:spPr>
          <a:xfrm>
            <a:off x="370369" y="1618502"/>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THINK!</a:t>
            </a:r>
            <a:endParaRPr lang="en-GB" sz="1600" b="1" dirty="0">
              <a:solidFill>
                <a:srgbClr val="FEE725"/>
              </a:solidFill>
              <a:latin typeface="Foco"/>
            </a:endParaRPr>
          </a:p>
        </p:txBody>
      </p:sp>
      <p:sp>
        <p:nvSpPr>
          <p:cNvPr id="9" name="Oval 8"/>
          <p:cNvSpPr/>
          <p:nvPr/>
        </p:nvSpPr>
        <p:spPr>
          <a:xfrm>
            <a:off x="370369" y="3078706"/>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r>
              <a:rPr lang="en-GB" sz="1600" b="1" dirty="0" smtClean="0">
                <a:solidFill>
                  <a:srgbClr val="FEE725"/>
                </a:solidFill>
                <a:latin typeface="Foco"/>
              </a:rPr>
              <a:t>FEEL!</a:t>
            </a:r>
            <a:endParaRPr lang="en-GB" sz="1600" b="1" dirty="0">
              <a:solidFill>
                <a:srgbClr val="FEE725"/>
              </a:solidFill>
              <a:latin typeface="Foco"/>
            </a:endParaRPr>
          </a:p>
        </p:txBody>
      </p:sp>
      <p:sp>
        <p:nvSpPr>
          <p:cNvPr id="10" name="Oval 9"/>
          <p:cNvSpPr/>
          <p:nvPr/>
        </p:nvSpPr>
        <p:spPr>
          <a:xfrm>
            <a:off x="370369" y="4538910"/>
            <a:ext cx="1177268" cy="1201367"/>
          </a:xfrm>
          <a:prstGeom prst="ellipse">
            <a:avLst/>
          </a:prstGeom>
          <a:solidFill>
            <a:srgbClr val="35372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5000"/>
              </a:lnSpc>
              <a:spcAft>
                <a:spcPts val="1000"/>
              </a:spcAft>
            </a:pPr>
            <a:endParaRPr lang="en-GB" b="1" dirty="0">
              <a:solidFill>
                <a:srgbClr val="FEE725"/>
              </a:solidFill>
            </a:endParaRPr>
          </a:p>
        </p:txBody>
      </p:sp>
      <p:sp>
        <p:nvSpPr>
          <p:cNvPr id="11" name="TextBox 10"/>
          <p:cNvSpPr txBox="1"/>
          <p:nvPr/>
        </p:nvSpPr>
        <p:spPr>
          <a:xfrm>
            <a:off x="410541" y="4971927"/>
            <a:ext cx="1216240" cy="338554"/>
          </a:xfrm>
          <a:prstGeom prst="rect">
            <a:avLst/>
          </a:prstGeom>
          <a:noFill/>
        </p:spPr>
        <p:txBody>
          <a:bodyPr wrap="square" rtlCol="0">
            <a:spAutoFit/>
          </a:bodyPr>
          <a:lstStyle/>
          <a:p>
            <a:r>
              <a:rPr lang="en-GB" sz="1600" b="1" dirty="0" smtClean="0">
                <a:solidFill>
                  <a:srgbClr val="FEE725"/>
                </a:solidFill>
                <a:latin typeface="Foco"/>
              </a:rPr>
              <a:t>CONNECT!</a:t>
            </a:r>
            <a:endParaRPr lang="en-GB" sz="1600" b="1" dirty="0">
              <a:solidFill>
                <a:srgbClr val="FEE725"/>
              </a:solidFill>
              <a:latin typeface="Foco"/>
            </a:endParaRPr>
          </a:p>
        </p:txBody>
      </p:sp>
    </p:spTree>
    <p:extLst>
      <p:ext uri="{BB962C8B-B14F-4D97-AF65-F5344CB8AC3E}">
        <p14:creationId xmlns:p14="http://schemas.microsoft.com/office/powerpoint/2010/main" val="2448586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350" y="1238821"/>
            <a:ext cx="10339578" cy="4348163"/>
          </a:xfrm>
        </p:spPr>
        <p:txBody>
          <a:bodyPr>
            <a:normAutofit/>
          </a:bodyPr>
          <a:lstStyle/>
          <a:p>
            <a:pPr marL="0" indent="0">
              <a:buNone/>
            </a:pPr>
            <a:r>
              <a:rPr lang="en-GB" sz="2400" dirty="0">
                <a:latin typeface="+mj-lt"/>
              </a:rPr>
              <a:t>Watch the short video (53 seconds) made by Recycle Devon entitled:</a:t>
            </a:r>
          </a:p>
          <a:p>
            <a:pPr marL="0" indent="0">
              <a:buNone/>
            </a:pPr>
            <a:r>
              <a:rPr lang="en-GB" sz="3600" b="1" u="sng" dirty="0" smtClean="0">
                <a:latin typeface="+mj-lt"/>
                <a:hlinkClick r:id="rId2"/>
              </a:rPr>
              <a:t>Love </a:t>
            </a:r>
            <a:r>
              <a:rPr lang="en-GB" sz="3600" b="1" u="sng" dirty="0">
                <a:latin typeface="+mj-lt"/>
                <a:hlinkClick r:id="rId2"/>
              </a:rPr>
              <a:t>your </a:t>
            </a:r>
            <a:r>
              <a:rPr lang="en-GB" sz="3600" b="1" u="sng" dirty="0" smtClean="0">
                <a:latin typeface="+mj-lt"/>
                <a:hlinkClick r:id="rId2"/>
              </a:rPr>
              <a:t>Clothes</a:t>
            </a:r>
            <a:endParaRPr lang="en-GB" sz="3600" b="1" u="sng" dirty="0" smtClean="0">
              <a:latin typeface="+mj-lt"/>
            </a:endParaRPr>
          </a:p>
          <a:p>
            <a:pPr marL="0" indent="0">
              <a:buNone/>
            </a:pPr>
            <a:r>
              <a:rPr lang="en-GB" sz="1400" b="1" dirty="0">
                <a:latin typeface="+mj-lt"/>
              </a:rPr>
              <a:t>(Click on the hyperlink above</a:t>
            </a:r>
            <a:r>
              <a:rPr lang="en-GB" sz="1400" b="1" dirty="0" smtClean="0">
                <a:latin typeface="+mj-lt"/>
              </a:rPr>
              <a:t>)</a:t>
            </a:r>
            <a:endParaRPr lang="en-GB" altLang="en-US" sz="4000" dirty="0">
              <a:latin typeface="+mj-lt"/>
            </a:endParaRPr>
          </a:p>
          <a:p>
            <a:pPr marL="0" indent="0">
              <a:buNone/>
            </a:pPr>
            <a:endParaRPr lang="en-GB"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tint val="75000"/>
                </a:prstClr>
              </a:solidFill>
              <a:latin typeface="+mj-lt"/>
            </a:endParaRPr>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latin typeface="+mj-lt"/>
            </a:endParaRPr>
          </a:p>
        </p:txBody>
      </p:sp>
      <p:pic>
        <p:nvPicPr>
          <p:cNvPr id="7" name="Picture 6" descr="http://www.recycledevon.org/assets/lyc-banner_0.png"/>
          <p:cNvPicPr/>
          <p:nvPr/>
        </p:nvPicPr>
        <p:blipFill>
          <a:blip r:embed="rId3" cstate="print">
            <a:extLst>
              <a:ext uri="{28A0092B-C50C-407E-A947-70E740481C1C}">
                <a14:useLocalDpi xmlns:a14="http://schemas.microsoft.com/office/drawing/2010/main"/>
              </a:ext>
            </a:extLst>
          </a:blip>
          <a:srcRect/>
          <a:stretch>
            <a:fillRect/>
          </a:stretch>
        </p:blipFill>
        <p:spPr bwMode="auto">
          <a:xfrm>
            <a:off x="5654764" y="1965678"/>
            <a:ext cx="4733246" cy="2733911"/>
          </a:xfrm>
          <a:prstGeom prst="rect">
            <a:avLst/>
          </a:prstGeom>
          <a:noFill/>
          <a:ln>
            <a:noFill/>
          </a:ln>
        </p:spPr>
      </p:pic>
      <p:sp>
        <p:nvSpPr>
          <p:cNvPr id="8" name="Rectangle 7"/>
          <p:cNvSpPr/>
          <p:nvPr/>
        </p:nvSpPr>
        <p:spPr>
          <a:xfrm>
            <a:off x="514350" y="2559131"/>
            <a:ext cx="4329684" cy="2862322"/>
          </a:xfrm>
          <a:prstGeom prst="rect">
            <a:avLst/>
          </a:prstGeom>
        </p:spPr>
        <p:txBody>
          <a:bodyPr wrap="square">
            <a:spAutoFit/>
          </a:bodyPr>
          <a:lstStyle/>
          <a:p>
            <a:endParaRPr lang="en-GB" sz="2000" dirty="0">
              <a:solidFill>
                <a:prstClr val="black"/>
              </a:solidFill>
              <a:latin typeface="+mj-lt"/>
            </a:endParaRPr>
          </a:p>
          <a:p>
            <a:r>
              <a:rPr lang="en-GB" sz="2000" dirty="0">
                <a:solidFill>
                  <a:prstClr val="black"/>
                </a:solidFill>
                <a:latin typeface="+mj-lt"/>
              </a:rPr>
              <a:t>Allow students a few minutes to respond to the </a:t>
            </a:r>
            <a:r>
              <a:rPr lang="en-GB" sz="2000" dirty="0" smtClean="0">
                <a:solidFill>
                  <a:prstClr val="black"/>
                </a:solidFill>
                <a:latin typeface="+mj-lt"/>
              </a:rPr>
              <a:t>film </a:t>
            </a:r>
            <a:r>
              <a:rPr lang="en-GB" sz="2000" dirty="0">
                <a:solidFill>
                  <a:prstClr val="black"/>
                </a:solidFill>
                <a:latin typeface="+mj-lt"/>
              </a:rPr>
              <a:t>with people sitting near to them</a:t>
            </a:r>
            <a:r>
              <a:rPr lang="en-GB" sz="2000" dirty="0" smtClean="0">
                <a:solidFill>
                  <a:prstClr val="black"/>
                </a:solidFill>
                <a:latin typeface="+mj-lt"/>
              </a:rPr>
              <a:t>.</a:t>
            </a:r>
          </a:p>
          <a:p>
            <a:endParaRPr lang="en-GB" sz="2000" dirty="0" smtClean="0">
              <a:solidFill>
                <a:prstClr val="black"/>
              </a:solidFill>
              <a:latin typeface="+mj-lt"/>
            </a:endParaRPr>
          </a:p>
          <a:p>
            <a:r>
              <a:rPr lang="en-GB" sz="2000" dirty="0" smtClean="0">
                <a:solidFill>
                  <a:prstClr val="black"/>
                </a:solidFill>
                <a:latin typeface="+mj-lt"/>
              </a:rPr>
              <a:t>After </a:t>
            </a:r>
            <a:r>
              <a:rPr lang="en-GB" sz="2000" dirty="0">
                <a:solidFill>
                  <a:prstClr val="black"/>
                </a:solidFill>
                <a:latin typeface="+mj-lt"/>
              </a:rPr>
              <a:t>sharing their initial responses, ask them to </a:t>
            </a:r>
            <a:r>
              <a:rPr lang="en-GB" sz="2000" dirty="0" smtClean="0">
                <a:solidFill>
                  <a:prstClr val="black"/>
                </a:solidFill>
                <a:latin typeface="+mj-lt"/>
              </a:rPr>
              <a:t>consider </a:t>
            </a:r>
            <a:r>
              <a:rPr lang="en-GB" sz="2000" dirty="0">
                <a:solidFill>
                  <a:prstClr val="black"/>
                </a:solidFill>
                <a:latin typeface="+mj-lt"/>
              </a:rPr>
              <a:t>the </a:t>
            </a:r>
            <a:r>
              <a:rPr lang="en-GB" sz="2000" dirty="0" smtClean="0">
                <a:solidFill>
                  <a:prstClr val="black"/>
                </a:solidFill>
                <a:latin typeface="+mj-lt"/>
              </a:rPr>
              <a:t>following questions:</a:t>
            </a:r>
            <a:endParaRPr lang="en-GB" sz="2000" dirty="0">
              <a:solidFill>
                <a:prstClr val="black"/>
              </a:solidFill>
              <a:latin typeface="+mj-lt"/>
            </a:endParaRPr>
          </a:p>
          <a:p>
            <a:endParaRPr lang="en-GB" sz="2000" dirty="0">
              <a:solidFill>
                <a:prstClr val="black"/>
              </a:solidFill>
              <a:latin typeface="+mj-lt"/>
            </a:endParaRPr>
          </a:p>
        </p:txBody>
      </p:sp>
    </p:spTree>
    <p:extLst>
      <p:ext uri="{BB962C8B-B14F-4D97-AF65-F5344CB8AC3E}">
        <p14:creationId xmlns:p14="http://schemas.microsoft.com/office/powerpoint/2010/main" val="37620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10099" y="1594826"/>
            <a:ext cx="3381375" cy="3552565"/>
          </a:xfrm>
          <a:prstGeom prst="rect">
            <a:avLst/>
          </a:prstGeom>
        </p:spPr>
      </p:pic>
      <p:sp>
        <p:nvSpPr>
          <p:cNvPr id="7" name="TextBox 6"/>
          <p:cNvSpPr txBox="1"/>
          <p:nvPr/>
        </p:nvSpPr>
        <p:spPr>
          <a:xfrm>
            <a:off x="4891086" y="2216946"/>
            <a:ext cx="2819399" cy="2308324"/>
          </a:xfrm>
          <a:prstGeom prst="rect">
            <a:avLst/>
          </a:prstGeom>
          <a:noFill/>
        </p:spPr>
        <p:txBody>
          <a:bodyPr wrap="square" rtlCol="0">
            <a:spAutoFit/>
          </a:bodyPr>
          <a:lstStyle/>
          <a:p>
            <a:pPr algn="ctr"/>
            <a:r>
              <a:rPr lang="en-GB" sz="2400" dirty="0" smtClean="0">
                <a:latin typeface="+mj-lt"/>
              </a:rPr>
              <a:t>Do we have a responsibility to be ethical when we get rid of our old or unwanted clothes? Why? Why not?</a:t>
            </a:r>
            <a:endParaRPr lang="en-GB" sz="2400" dirty="0">
              <a:latin typeface="+mj-l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7158" y="3136346"/>
            <a:ext cx="1616008" cy="3325912"/>
          </a:xfrm>
          <a:prstGeom prst="rect">
            <a:avLst/>
          </a:prstGeom>
        </p:spPr>
      </p:pic>
    </p:spTree>
    <p:extLst>
      <p:ext uri="{BB962C8B-B14F-4D97-AF65-F5344CB8AC3E}">
        <p14:creationId xmlns:p14="http://schemas.microsoft.com/office/powerpoint/2010/main" val="317997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4827" y="874011"/>
            <a:ext cx="10515600" cy="5085538"/>
          </a:xfrm>
        </p:spPr>
        <p:txBody>
          <a:bodyPr>
            <a:normAutofit/>
          </a:bodyPr>
          <a:lstStyle/>
          <a:p>
            <a:pPr marL="0" indent="0">
              <a:buNone/>
            </a:pPr>
            <a:r>
              <a:rPr lang="en-GB" sz="2400" dirty="0">
                <a:latin typeface="+mj-lt"/>
              </a:rPr>
              <a:t>Either working in pairs or on their own, ask students to design a simple poster </a:t>
            </a:r>
            <a:r>
              <a:rPr lang="en-GB" sz="2400" dirty="0" smtClean="0">
                <a:latin typeface="+mj-lt"/>
              </a:rPr>
              <a:t>or infographic </a:t>
            </a:r>
            <a:r>
              <a:rPr lang="en-GB" sz="2400" dirty="0">
                <a:latin typeface="+mj-lt"/>
              </a:rPr>
              <a:t>(click </a:t>
            </a:r>
            <a:r>
              <a:rPr lang="en-GB" sz="2400" u="sng" dirty="0">
                <a:latin typeface="+mj-lt"/>
                <a:hlinkClick r:id="rId2"/>
              </a:rPr>
              <a:t>here</a:t>
            </a:r>
            <a:r>
              <a:rPr lang="en-GB" sz="2400" dirty="0">
                <a:latin typeface="+mj-lt"/>
              </a:rPr>
              <a:t> for a selection of infographics on this topic to give ideas)</a:t>
            </a:r>
            <a:r>
              <a:rPr lang="en-GB" sz="2400" dirty="0" smtClean="0">
                <a:latin typeface="+mj-lt"/>
              </a:rPr>
              <a:t> to </a:t>
            </a:r>
            <a:r>
              <a:rPr lang="en-GB" sz="2400" dirty="0">
                <a:latin typeface="+mj-lt"/>
              </a:rPr>
              <a:t>give advice to people on how to shop ethically and/ or how to get rid of their clothing ethically. </a:t>
            </a:r>
            <a:endParaRPr lang="en-GB" sz="2400" dirty="0" smtClean="0">
              <a:latin typeface="+mj-lt"/>
            </a:endParaRPr>
          </a:p>
          <a:p>
            <a:pPr marL="0" indent="0">
              <a:buNone/>
            </a:pPr>
            <a:r>
              <a:rPr lang="en-GB" sz="2400" dirty="0" smtClean="0">
                <a:latin typeface="+mj-lt"/>
              </a:rPr>
              <a:t>The title </a:t>
            </a:r>
            <a:r>
              <a:rPr lang="en-GB" sz="2400" dirty="0" smtClean="0">
                <a:latin typeface="+mj-lt"/>
              </a:rPr>
              <a:t>for the poster is:</a:t>
            </a:r>
          </a:p>
          <a:p>
            <a:pPr marL="0" indent="0" algn="ctr">
              <a:buNone/>
            </a:pPr>
            <a:r>
              <a:rPr lang="en-GB" sz="1400" dirty="0" smtClean="0">
                <a:solidFill>
                  <a:schemeClr val="accent1">
                    <a:lumMod val="50000"/>
                  </a:schemeClr>
                </a:solidFill>
              </a:rPr>
              <a:t/>
            </a:r>
            <a:br>
              <a:rPr lang="en-GB" sz="1400" dirty="0" smtClean="0">
                <a:solidFill>
                  <a:schemeClr val="accent1">
                    <a:lumMod val="50000"/>
                  </a:schemeClr>
                </a:solidFill>
              </a:rPr>
            </a:br>
            <a:r>
              <a:rPr lang="en-GB" sz="3600" dirty="0" smtClean="0">
                <a:solidFill>
                  <a:schemeClr val="accent1">
                    <a:lumMod val="50000"/>
                  </a:schemeClr>
                </a:solidFill>
              </a:rPr>
              <a:t>Top </a:t>
            </a:r>
            <a:r>
              <a:rPr lang="en-GB" sz="3600" dirty="0">
                <a:solidFill>
                  <a:schemeClr val="accent1">
                    <a:lumMod val="50000"/>
                  </a:schemeClr>
                </a:solidFill>
              </a:rPr>
              <a:t>Tips for Ethical Clothes Shopping</a:t>
            </a:r>
          </a:p>
          <a:p>
            <a:pPr marL="0" lvl="0" indent="0">
              <a:buNone/>
            </a:pPr>
            <a:endParaRPr lang="en-GB" sz="2400" dirty="0" smtClean="0">
              <a:latin typeface="+mj-lt"/>
            </a:endParaRPr>
          </a:p>
          <a:p>
            <a:pPr marL="0" lvl="0" indent="0">
              <a:buNone/>
            </a:pPr>
            <a:r>
              <a:rPr lang="en-GB" sz="2400" dirty="0" smtClean="0">
                <a:latin typeface="+mj-lt"/>
              </a:rPr>
              <a:t>Think </a:t>
            </a:r>
            <a:r>
              <a:rPr lang="en-GB" sz="2400" dirty="0">
                <a:latin typeface="+mj-lt"/>
              </a:rPr>
              <a:t>about all of the ideas covered so far in the curriculum, as well as their own thoughts and knowledge</a:t>
            </a:r>
            <a:r>
              <a:rPr lang="en-GB" sz="2400" dirty="0" smtClean="0">
                <a:latin typeface="+mj-lt"/>
              </a:rPr>
              <a:t>.</a:t>
            </a:r>
            <a:endParaRPr lang="en-GB" sz="2400" dirty="0">
              <a:latin typeface="+mj-lt"/>
            </a:endParaRPr>
          </a:p>
          <a:p>
            <a:pPr marL="0" indent="0">
              <a:buNone/>
            </a:pPr>
            <a:r>
              <a:rPr lang="en-GB" sz="2400" dirty="0">
                <a:latin typeface="+mj-lt"/>
              </a:rPr>
              <a:t>Some questions to consider if students are unsure on what to focus on:</a:t>
            </a:r>
          </a:p>
          <a:p>
            <a:pPr marL="0" lvl="0" indent="0">
              <a:buNone/>
            </a:pPr>
            <a:endParaRPr lang="en-GB" sz="2400" dirty="0">
              <a:latin typeface="+mj-lt"/>
            </a:endParaRPr>
          </a:p>
          <a:p>
            <a:pPr marL="0" indent="0">
              <a:buNone/>
            </a:pPr>
            <a:endParaRPr lang="en-GB" sz="2400"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spTree>
    <p:extLst>
      <p:ext uri="{BB962C8B-B14F-4D97-AF65-F5344CB8AC3E}">
        <p14:creationId xmlns:p14="http://schemas.microsoft.com/office/powerpoint/2010/main" val="34435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2" y="1123876"/>
            <a:ext cx="10515600" cy="4351338"/>
          </a:xfrm>
        </p:spPr>
        <p:txBody>
          <a:bodyPr>
            <a:normAutofit lnSpcReduction="10000"/>
          </a:bodyPr>
          <a:lstStyle/>
          <a:p>
            <a:pPr marL="0" lvl="0" indent="0">
              <a:buNone/>
            </a:pPr>
            <a:r>
              <a:rPr lang="en-GB" dirty="0" smtClean="0"/>
              <a:t>Areas to think about / ideas to highlight include:</a:t>
            </a:r>
          </a:p>
          <a:p>
            <a:pPr lvl="0"/>
            <a:endParaRPr lang="en-GB" dirty="0" smtClean="0"/>
          </a:p>
          <a:p>
            <a:pPr lvl="0"/>
            <a:r>
              <a:rPr lang="en-GB" b="1" dirty="0" smtClean="0">
                <a:solidFill>
                  <a:srgbClr val="C00000"/>
                </a:solidFill>
              </a:rPr>
              <a:t>Wasted </a:t>
            </a:r>
            <a:r>
              <a:rPr lang="en-GB" b="1" dirty="0">
                <a:solidFill>
                  <a:srgbClr val="C00000"/>
                </a:solidFill>
              </a:rPr>
              <a:t>water</a:t>
            </a:r>
          </a:p>
          <a:p>
            <a:pPr lvl="0"/>
            <a:r>
              <a:rPr lang="en-GB" b="1" dirty="0"/>
              <a:t>Contaminated water</a:t>
            </a:r>
          </a:p>
          <a:p>
            <a:pPr lvl="0"/>
            <a:r>
              <a:rPr lang="en-GB" b="1" dirty="0">
                <a:solidFill>
                  <a:srgbClr val="00B050"/>
                </a:solidFill>
              </a:rPr>
              <a:t>Low wages</a:t>
            </a:r>
          </a:p>
          <a:p>
            <a:pPr lvl="0"/>
            <a:r>
              <a:rPr lang="en-GB" b="1" dirty="0">
                <a:solidFill>
                  <a:srgbClr val="3F8892"/>
                </a:solidFill>
              </a:rPr>
              <a:t>Poor working conditions</a:t>
            </a:r>
          </a:p>
          <a:p>
            <a:pPr lvl="0"/>
            <a:r>
              <a:rPr lang="en-GB" b="1" dirty="0">
                <a:solidFill>
                  <a:schemeClr val="accent1">
                    <a:lumMod val="50000"/>
                  </a:schemeClr>
                </a:solidFill>
              </a:rPr>
              <a:t>Underage workers</a:t>
            </a:r>
          </a:p>
          <a:p>
            <a:pPr lvl="0"/>
            <a:r>
              <a:rPr lang="en-GB" b="1" dirty="0">
                <a:solidFill>
                  <a:srgbClr val="7030A0"/>
                </a:solidFill>
              </a:rPr>
              <a:t>High carbon footprint from </a:t>
            </a:r>
            <a:r>
              <a:rPr lang="en-GB" b="1" dirty="0" smtClean="0">
                <a:solidFill>
                  <a:srgbClr val="7030A0"/>
                </a:solidFill>
              </a:rPr>
              <a:t>transportation</a:t>
            </a:r>
          </a:p>
          <a:p>
            <a:pPr lvl="0"/>
            <a:r>
              <a:rPr lang="en-GB" b="1" dirty="0" smtClean="0">
                <a:solidFill>
                  <a:srgbClr val="C412C0"/>
                </a:solidFill>
              </a:rPr>
              <a:t>Wasted clothing / fabrics</a:t>
            </a:r>
            <a:endParaRPr lang="en-GB" b="1" dirty="0">
              <a:solidFill>
                <a:srgbClr val="C412C0"/>
              </a:solidFill>
            </a:endParaRPr>
          </a:p>
          <a:p>
            <a:pPr marL="0" indent="0">
              <a:buNone/>
            </a:pPr>
            <a:endParaRPr lang="en-GB" dirty="0"/>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95414" y="1863315"/>
            <a:ext cx="3293762" cy="3888898"/>
          </a:xfrm>
          <a:prstGeom prst="rect">
            <a:avLst/>
          </a:prstGeom>
        </p:spPr>
      </p:pic>
    </p:spTree>
    <p:extLst>
      <p:ext uri="{BB962C8B-B14F-4D97-AF65-F5344CB8AC3E}">
        <p14:creationId xmlns:p14="http://schemas.microsoft.com/office/powerpoint/2010/main" val="250383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9562" y="1270048"/>
            <a:ext cx="10515600" cy="4351338"/>
          </a:xfrm>
        </p:spPr>
        <p:txBody>
          <a:bodyPr/>
          <a:lstStyle/>
          <a:p>
            <a:pPr marL="914405" lvl="1" indent="-457200">
              <a:buFont typeface="+mj-lt"/>
              <a:buAutoNum type="arabicPeriod"/>
            </a:pPr>
            <a:r>
              <a:rPr lang="en-GB" sz="2800" dirty="0">
                <a:latin typeface="+mj-lt"/>
              </a:rPr>
              <a:t>Who made my clothes?</a:t>
            </a:r>
          </a:p>
          <a:p>
            <a:pPr marL="914405" lvl="1" indent="-457200">
              <a:buFont typeface="+mj-lt"/>
              <a:buAutoNum type="arabicPeriod"/>
            </a:pPr>
            <a:r>
              <a:rPr lang="en-GB" sz="2800" dirty="0">
                <a:latin typeface="+mj-lt"/>
              </a:rPr>
              <a:t>Where were my clothes made?</a:t>
            </a:r>
          </a:p>
          <a:p>
            <a:pPr marL="914405" lvl="1" indent="-457200">
              <a:buFont typeface="+mj-lt"/>
              <a:buAutoNum type="arabicPeriod"/>
            </a:pPr>
            <a:r>
              <a:rPr lang="en-GB" sz="2800" dirty="0">
                <a:latin typeface="+mj-lt"/>
              </a:rPr>
              <a:t>What are my clothes made out of?</a:t>
            </a:r>
          </a:p>
          <a:p>
            <a:pPr marL="914405" lvl="1" indent="-457200">
              <a:buFont typeface="+mj-lt"/>
              <a:buAutoNum type="arabicPeriod"/>
            </a:pPr>
            <a:r>
              <a:rPr lang="en-GB" sz="2800" dirty="0">
                <a:latin typeface="+mj-lt"/>
              </a:rPr>
              <a:t>Is there a fair trade involved?</a:t>
            </a:r>
          </a:p>
          <a:p>
            <a:pPr marL="914405" lvl="1" indent="-457200">
              <a:buFont typeface="+mj-lt"/>
              <a:buAutoNum type="arabicPeriod"/>
            </a:pPr>
            <a:r>
              <a:rPr lang="en-GB" sz="2800" dirty="0">
                <a:latin typeface="+mj-lt"/>
              </a:rPr>
              <a:t>What are working conditions like?</a:t>
            </a:r>
          </a:p>
          <a:p>
            <a:pPr marL="914405" lvl="1" indent="-457200">
              <a:buFont typeface="+mj-lt"/>
              <a:buAutoNum type="arabicPeriod"/>
            </a:pPr>
            <a:r>
              <a:rPr lang="en-GB" sz="2800" dirty="0">
                <a:latin typeface="+mj-lt"/>
              </a:rPr>
              <a:t>What is the waste involved in the production line?</a:t>
            </a:r>
          </a:p>
          <a:p>
            <a:pPr marL="914405" lvl="1" indent="-457200">
              <a:buFont typeface="+mj-lt"/>
              <a:buAutoNum type="arabicPeriod"/>
            </a:pPr>
            <a:r>
              <a:rPr lang="en-GB" sz="2800" dirty="0">
                <a:latin typeface="+mj-lt"/>
              </a:rPr>
              <a:t>Is the garment only going to last a short time?</a:t>
            </a:r>
          </a:p>
          <a:p>
            <a:pPr marL="914405" lvl="1" indent="-457200">
              <a:buFont typeface="+mj-lt"/>
              <a:buAutoNum type="arabicPeriod"/>
            </a:pPr>
            <a:r>
              <a:rPr lang="en-GB" sz="2800" dirty="0">
                <a:latin typeface="+mj-lt"/>
              </a:rPr>
              <a:t>Is it really “rubbish” or is it simply not to my taste anymore?</a:t>
            </a:r>
          </a:p>
          <a:p>
            <a:pPr marL="0" indent="0">
              <a:buNone/>
            </a:pPr>
            <a:endParaRPr lang="en-GB"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7158" y="3136346"/>
            <a:ext cx="1616008" cy="3325912"/>
          </a:xfrm>
          <a:prstGeom prst="rect">
            <a:avLst/>
          </a:prstGeom>
        </p:spPr>
      </p:pic>
    </p:spTree>
    <p:extLst>
      <p:ext uri="{BB962C8B-B14F-4D97-AF65-F5344CB8AC3E}">
        <p14:creationId xmlns:p14="http://schemas.microsoft.com/office/powerpoint/2010/main" val="3592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411913"/>
            <a:ext cx="4114800" cy="365125"/>
          </a:xfrm>
          <a:prstGeom prst="rect">
            <a:avLst/>
          </a:prstGeom>
        </p:spPr>
        <p:txBody>
          <a:bodyPr/>
          <a:lstStyle/>
          <a:p>
            <a:endParaRPr lang="en-GB" dirty="0"/>
          </a:p>
        </p:txBody>
      </p:sp>
      <p:sp>
        <p:nvSpPr>
          <p:cNvPr id="2" name="Rectangle 1"/>
          <p:cNvSpPr/>
          <p:nvPr/>
        </p:nvSpPr>
        <p:spPr>
          <a:xfrm>
            <a:off x="628650" y="1263947"/>
            <a:ext cx="11096625" cy="4068806"/>
          </a:xfrm>
          <a:prstGeom prst="rect">
            <a:avLst/>
          </a:prstGeom>
        </p:spPr>
        <p:txBody>
          <a:bodyPr wrap="square">
            <a:spAutoFit/>
          </a:bodyPr>
          <a:lstStyle/>
          <a:p>
            <a:pPr lvl="0">
              <a:lnSpc>
                <a:spcPct val="115000"/>
              </a:lnSpc>
              <a:spcAft>
                <a:spcPts val="1000"/>
              </a:spcAft>
              <a:defRPr/>
            </a:pPr>
            <a:r>
              <a:rPr lang="en-GB" sz="2800" kern="0" dirty="0">
                <a:latin typeface="+mj-lt"/>
                <a:ea typeface="Calibri" panose="020F0502020204030204" pitchFamily="34" charset="0"/>
                <a:cs typeface="Times New Roman" panose="02020603050405020304" pitchFamily="18" charset="0"/>
              </a:rPr>
              <a:t>Take it further</a:t>
            </a:r>
            <a:endParaRPr lang="en-GB" sz="1600" kern="0" dirty="0">
              <a:latin typeface="+mj-lt"/>
              <a:ea typeface="Calibri" panose="020F0502020204030204" pitchFamily="34" charset="0"/>
              <a:cs typeface="Times New Roman" panose="02020603050405020304" pitchFamily="18" charset="0"/>
            </a:endParaRPr>
          </a:p>
          <a:p>
            <a:pPr lvl="0">
              <a:lnSpc>
                <a:spcPct val="107000"/>
              </a:lnSpc>
              <a:spcAft>
                <a:spcPts val="800"/>
              </a:spcAft>
              <a:defRPr/>
            </a:pPr>
            <a:r>
              <a:rPr lang="en-GB" sz="2000" kern="0" dirty="0">
                <a:latin typeface="+mj-lt"/>
                <a:ea typeface="Calibri" panose="020F0502020204030204" pitchFamily="34" charset="0"/>
                <a:cs typeface="Times New Roman" panose="02020603050405020304" pitchFamily="18" charset="0"/>
              </a:rPr>
              <a:t>If time allows, take a look at these articles and organisations focusing on ethical fashion:</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2"/>
              </a:rPr>
              <a:t>How ethical is H&amp;M?</a:t>
            </a:r>
            <a:r>
              <a:rPr lang="en-GB" sz="2000" kern="0" dirty="0">
                <a:latin typeface="+mj-lt"/>
                <a:ea typeface="Calibri" panose="020F0502020204030204" pitchFamily="34" charset="0"/>
                <a:cs typeface="Times New Roman" panose="02020603050405020304" pitchFamily="18" charset="0"/>
              </a:rPr>
              <a:t> (article)</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3"/>
              </a:rPr>
              <a:t>How ethical is M&amp;S?</a:t>
            </a:r>
            <a:r>
              <a:rPr lang="en-GB" sz="2000" kern="0" dirty="0">
                <a:latin typeface="+mj-lt"/>
                <a:ea typeface="Calibri" panose="020F0502020204030204" pitchFamily="34" charset="0"/>
                <a:cs typeface="Times New Roman" panose="02020603050405020304" pitchFamily="18" charset="0"/>
              </a:rPr>
              <a:t> (article)</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4"/>
              </a:rPr>
              <a:t>Oxfam – ethical trading</a:t>
            </a:r>
            <a:r>
              <a:rPr lang="en-GB" sz="2000" kern="0" dirty="0">
                <a:latin typeface="+mj-lt"/>
                <a:ea typeface="Calibri" panose="020F0502020204030204" pitchFamily="34" charset="0"/>
                <a:cs typeface="Times New Roman" panose="02020603050405020304" pitchFamily="18" charset="0"/>
              </a:rPr>
              <a:t> (website)</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5"/>
              </a:rPr>
              <a:t>Redress</a:t>
            </a:r>
            <a:r>
              <a:rPr lang="en-GB" sz="2000" kern="0" dirty="0">
                <a:latin typeface="+mj-lt"/>
                <a:ea typeface="Calibri" panose="020F0502020204030204" pitchFamily="34" charset="0"/>
                <a:cs typeface="Times New Roman" panose="02020603050405020304" pitchFamily="18" charset="0"/>
              </a:rPr>
              <a:t> (organisation)</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6"/>
              </a:rPr>
              <a:t>People Tree</a:t>
            </a:r>
            <a:r>
              <a:rPr lang="en-GB" sz="2000" kern="0" dirty="0">
                <a:latin typeface="+mj-lt"/>
                <a:ea typeface="Calibri" panose="020F0502020204030204" pitchFamily="34" charset="0"/>
                <a:cs typeface="Times New Roman" panose="02020603050405020304" pitchFamily="18" charset="0"/>
              </a:rPr>
              <a:t> (Organisation)</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7"/>
              </a:rPr>
              <a:t>Ethical Trade Initiative</a:t>
            </a:r>
            <a:r>
              <a:rPr lang="en-GB" sz="2000" kern="0" dirty="0">
                <a:latin typeface="+mj-lt"/>
                <a:ea typeface="Calibri" panose="020F0502020204030204" pitchFamily="34" charset="0"/>
                <a:cs typeface="Times New Roman" panose="02020603050405020304" pitchFamily="18" charset="0"/>
              </a:rPr>
              <a:t> (website)</a:t>
            </a:r>
          </a:p>
          <a:p>
            <a:pPr marL="342900" lvl="0" indent="-342900">
              <a:lnSpc>
                <a:spcPct val="107000"/>
              </a:lnSpc>
              <a:spcAft>
                <a:spcPts val="800"/>
              </a:spcAft>
              <a:buFont typeface="Symbol" panose="05050102010706020507" pitchFamily="18" charset="2"/>
              <a:buChar char=""/>
              <a:defRPr/>
            </a:pPr>
            <a:r>
              <a:rPr lang="en-GB" sz="2000" u="sng" kern="0" dirty="0">
                <a:latin typeface="+mj-lt"/>
                <a:ea typeface="Calibri" panose="020F0502020204030204" pitchFamily="34" charset="0"/>
                <a:cs typeface="Times New Roman" panose="02020603050405020304" pitchFamily="18" charset="0"/>
                <a:hlinkClick r:id="rId8"/>
              </a:rPr>
              <a:t>Fair Trade Cotton</a:t>
            </a:r>
            <a:r>
              <a:rPr lang="en-GB" sz="2000" kern="0" dirty="0">
                <a:latin typeface="+mj-lt"/>
                <a:ea typeface="Calibri" panose="020F0502020204030204" pitchFamily="34" charset="0"/>
                <a:cs typeface="Times New Roman" panose="02020603050405020304" pitchFamily="18" charset="0"/>
              </a:rPr>
              <a:t> (website)</a:t>
            </a:r>
            <a:endParaRPr lang="en-GB" sz="2000" kern="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15148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1620" y="6166559"/>
            <a:ext cx="1430027" cy="573741"/>
          </a:xfrm>
          <a:prstGeom prst="rect">
            <a:avLst/>
          </a:prstGeom>
        </p:spPr>
      </p:pic>
      <p:sp>
        <p:nvSpPr>
          <p:cNvPr id="14" name="Oval 13"/>
          <p:cNvSpPr/>
          <p:nvPr/>
        </p:nvSpPr>
        <p:spPr>
          <a:xfrm>
            <a:off x="3232298" y="765544"/>
            <a:ext cx="5847906" cy="5709684"/>
          </a:xfrm>
          <a:prstGeom prst="ellipse">
            <a:avLst/>
          </a:prstGeom>
          <a:solidFill>
            <a:schemeClr val="bg2">
              <a:lumMod val="10000"/>
              <a:alpha val="21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0" name="TextBox 9"/>
          <p:cNvSpPr txBox="1"/>
          <p:nvPr/>
        </p:nvSpPr>
        <p:spPr>
          <a:xfrm>
            <a:off x="3308861" y="2863650"/>
            <a:ext cx="5694780" cy="1754326"/>
          </a:xfrm>
          <a:prstGeom prst="rect">
            <a:avLst/>
          </a:prstGeom>
          <a:noFill/>
        </p:spPr>
        <p:txBody>
          <a:bodyPr wrap="square" rtlCol="0">
            <a:spAutoFit/>
          </a:bodyPr>
          <a:lstStyle/>
          <a:p>
            <a:pPr algn="ctr"/>
            <a:r>
              <a:rPr lang="en-GB" sz="5400" b="1" dirty="0" smtClean="0">
                <a:solidFill>
                  <a:prstClr val="white"/>
                </a:solidFill>
              </a:rPr>
              <a:t>C L O T H E S</a:t>
            </a:r>
          </a:p>
          <a:p>
            <a:pPr algn="ctr"/>
            <a:endParaRPr lang="en-GB" sz="1400" b="1" dirty="0" smtClean="0">
              <a:solidFill>
                <a:prstClr val="white"/>
              </a:solidFill>
            </a:endParaRPr>
          </a:p>
          <a:p>
            <a:pPr algn="ctr"/>
            <a:r>
              <a:rPr lang="en-GB" sz="2000" b="1" dirty="0" smtClean="0">
                <a:solidFill>
                  <a:srgbClr val="FEE725"/>
                </a:solidFill>
              </a:rPr>
              <a:t>T H I S </a:t>
            </a:r>
            <a:r>
              <a:rPr lang="en-GB" sz="2000" b="1" dirty="0">
                <a:solidFill>
                  <a:srgbClr val="FEE725"/>
                </a:solidFill>
              </a:rPr>
              <a:t> </a:t>
            </a:r>
            <a:r>
              <a:rPr lang="en-GB" sz="2000" b="1" dirty="0" smtClean="0">
                <a:solidFill>
                  <a:srgbClr val="FEE725"/>
                </a:solidFill>
              </a:rPr>
              <a:t>S O R T  O F  L E A R N I N G  </a:t>
            </a:r>
          </a:p>
          <a:p>
            <a:pPr algn="ctr"/>
            <a:r>
              <a:rPr lang="en-GB" sz="2000" b="1" dirty="0" smtClean="0">
                <a:solidFill>
                  <a:srgbClr val="FEE725"/>
                </a:solidFill>
              </a:rPr>
              <a:t>C A N</a:t>
            </a:r>
            <a:r>
              <a:rPr lang="en-GB" sz="2000" dirty="0" smtClean="0">
                <a:solidFill>
                  <a:srgbClr val="FEE725"/>
                </a:solidFill>
              </a:rPr>
              <a:t> ’ </a:t>
            </a:r>
            <a:r>
              <a:rPr lang="en-GB" sz="2000" b="1" dirty="0" smtClean="0">
                <a:solidFill>
                  <a:srgbClr val="FEE725"/>
                </a:solidFill>
              </a:rPr>
              <a:t>T  W A I T </a:t>
            </a:r>
          </a:p>
        </p:txBody>
      </p:sp>
    </p:spTree>
    <p:extLst>
      <p:ext uri="{BB962C8B-B14F-4D97-AF65-F5344CB8AC3E}">
        <p14:creationId xmlns:p14="http://schemas.microsoft.com/office/powerpoint/2010/main" val="366500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72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65593" y="4251960"/>
            <a:ext cx="3754810" cy="1661993"/>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P R E  L E S S O N </a:t>
            </a:r>
          </a:p>
          <a:p>
            <a:pPr algn="ctr"/>
            <a:r>
              <a:rPr lang="en-GB" sz="2400" b="1" dirty="0">
                <a:solidFill>
                  <a:prstClr val="white"/>
                </a:solidFill>
                <a:latin typeface="Foco" panose="020B0504050202020203" pitchFamily="34" charset="0"/>
              </a:rPr>
              <a:t> </a:t>
            </a:r>
            <a:r>
              <a:rPr lang="en-GB" sz="2400" b="1" dirty="0" smtClean="0">
                <a:solidFill>
                  <a:prstClr val="white"/>
                </a:solidFill>
                <a:latin typeface="Foco" panose="020B0504050202020203" pitchFamily="34" charset="0"/>
              </a:rPr>
              <a:t>R E F L E C T I O N S </a:t>
            </a:r>
            <a:endParaRPr lang="en-GB" sz="1100" b="1" dirty="0" smtClean="0">
              <a:solidFill>
                <a:prstClr val="white"/>
              </a:solidFill>
              <a:latin typeface="Foco" panose="020B0504050202020203" pitchFamily="34" charset="0"/>
            </a:endParaRPr>
          </a:p>
          <a:p>
            <a:pPr algn="ct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3 </a:t>
            </a:r>
            <a:r>
              <a:rPr lang="en-GB" dirty="0" smtClean="0">
                <a:solidFill>
                  <a:srgbClr val="FEE725"/>
                </a:solidFill>
                <a:latin typeface="Foco" panose="020B0504050202020203" pitchFamily="34" charset="0"/>
              </a:rPr>
              <a:t>– </a:t>
            </a:r>
            <a:r>
              <a:rPr lang="en-GB" b="1" dirty="0" smtClean="0">
                <a:solidFill>
                  <a:srgbClr val="FEE725"/>
                </a:solidFill>
                <a:latin typeface="Foco" panose="020B0504050202020203" pitchFamily="34" charset="0"/>
              </a:rPr>
              <a:t>5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888734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782" y="1463162"/>
            <a:ext cx="11337851" cy="5130361"/>
          </a:xfrm>
        </p:spPr>
        <p:txBody>
          <a:bodyPr>
            <a:normAutofit/>
          </a:bodyPr>
          <a:lstStyle/>
          <a:p>
            <a:pPr marL="228597" indent="0">
              <a:lnSpc>
                <a:spcPct val="115000"/>
              </a:lnSpc>
              <a:spcAft>
                <a:spcPts val="1000"/>
              </a:spcAft>
              <a:buNone/>
            </a:pPr>
            <a:r>
              <a:rPr lang="en-GB" sz="2400" dirty="0">
                <a:latin typeface="+mj-lt"/>
                <a:ea typeface="Calibri" panose="020F0502020204030204" pitchFamily="34" charset="0"/>
                <a:cs typeface="Times New Roman" panose="02020603050405020304" pitchFamily="18" charset="0"/>
              </a:rPr>
              <a:t>Introduce the following REFLECTIVE QUESTIONS for students to consider during the lesson:</a:t>
            </a:r>
          </a:p>
          <a:p>
            <a:pPr marL="514350" lvl="0" indent="-514350">
              <a:buFont typeface="+mj-lt"/>
              <a:buAutoNum type="arabicPeriod"/>
            </a:pPr>
            <a:r>
              <a:rPr lang="en-GB" sz="2400" b="1" dirty="0">
                <a:latin typeface="+mj-lt"/>
              </a:rPr>
              <a:t>Are you an ethical clothes shopper? </a:t>
            </a:r>
            <a:r>
              <a:rPr lang="en-GB" sz="2400" b="1" dirty="0" smtClean="0">
                <a:latin typeface="+mj-lt"/>
              </a:rPr>
              <a:t>What does this mean and would </a:t>
            </a:r>
            <a:r>
              <a:rPr lang="en-GB" sz="2400" b="1" dirty="0">
                <a:latin typeface="+mj-lt"/>
              </a:rPr>
              <a:t>you know how to be one?</a:t>
            </a:r>
            <a:endParaRPr lang="en-GB" sz="2400" dirty="0">
              <a:latin typeface="+mj-lt"/>
            </a:endParaRPr>
          </a:p>
          <a:p>
            <a:pPr marL="514350" lvl="0" indent="-514350">
              <a:buFont typeface="+mj-lt"/>
              <a:buAutoNum type="arabicPeriod"/>
            </a:pPr>
            <a:r>
              <a:rPr lang="en-GB" sz="2400" b="1" dirty="0">
                <a:latin typeface="+mj-lt"/>
              </a:rPr>
              <a:t>What happens to your clothes when you throw them ‘away’?</a:t>
            </a:r>
            <a:endParaRPr lang="en-GB" sz="2400" dirty="0">
              <a:latin typeface="+mj-lt"/>
            </a:endParaRPr>
          </a:p>
          <a:p>
            <a:pPr marL="514350" lvl="0" indent="-514350">
              <a:buFont typeface="+mj-lt"/>
              <a:buAutoNum type="arabicPeriod"/>
            </a:pPr>
            <a:r>
              <a:rPr lang="en-GB" sz="2400" b="1" dirty="0">
                <a:latin typeface="+mj-lt"/>
              </a:rPr>
              <a:t>What is </a:t>
            </a:r>
            <a:r>
              <a:rPr lang="en-GB" sz="2400" b="1" dirty="0" smtClean="0">
                <a:latin typeface="+mj-lt"/>
              </a:rPr>
              <a:t>fast-fashion? Have you heard of this and are you aware of its impact on </a:t>
            </a:r>
            <a:r>
              <a:rPr lang="en-GB" sz="2400" b="1" dirty="0">
                <a:latin typeface="+mj-lt"/>
              </a:rPr>
              <a:t>people and the planet?</a:t>
            </a:r>
            <a:endParaRPr lang="en-GB" sz="2400" dirty="0">
              <a:latin typeface="+mj-lt"/>
            </a:endParaRPr>
          </a:p>
        </p:txBody>
      </p:sp>
    </p:spTree>
    <p:extLst>
      <p:ext uri="{BB962C8B-B14F-4D97-AF65-F5344CB8AC3E}">
        <p14:creationId xmlns:p14="http://schemas.microsoft.com/office/powerpoint/2010/main" val="862919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748" y="177239"/>
            <a:ext cx="1430027" cy="573741"/>
          </a:xfrm>
          <a:prstGeom prst="rect">
            <a:avLst/>
          </a:prstGeom>
        </p:spPr>
      </p:pic>
      <p:sp>
        <p:nvSpPr>
          <p:cNvPr id="11" name="Oval 10"/>
          <p:cNvSpPr/>
          <p:nvPr/>
        </p:nvSpPr>
        <p:spPr>
          <a:xfrm>
            <a:off x="8093581" y="2559357"/>
            <a:ext cx="3958720" cy="3930343"/>
          </a:xfrm>
          <a:prstGeom prst="ellipse">
            <a:avLst/>
          </a:prstGeom>
          <a:solidFill>
            <a:schemeClr val="tx1">
              <a:alpha val="66000"/>
            </a:schemeClr>
          </a:solidFill>
          <a:ln w="171450">
            <a:solidFill>
              <a:srgbClr val="FEE7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prstClr val="white"/>
              </a:solidFill>
            </a:endParaRPr>
          </a:p>
        </p:txBody>
      </p:sp>
      <p:sp>
        <p:nvSpPr>
          <p:cNvPr id="12" name="TextBox 11"/>
          <p:cNvSpPr txBox="1"/>
          <p:nvPr/>
        </p:nvSpPr>
        <p:spPr>
          <a:xfrm>
            <a:off x="8195536" y="3988509"/>
            <a:ext cx="3754810" cy="1384995"/>
          </a:xfrm>
          <a:prstGeom prst="rect">
            <a:avLst/>
          </a:prstGeom>
          <a:noFill/>
        </p:spPr>
        <p:txBody>
          <a:bodyPr wrap="square" rtlCol="0">
            <a:spAutoFit/>
          </a:bodyPr>
          <a:lstStyle/>
          <a:p>
            <a:pPr algn="ctr"/>
            <a:r>
              <a:rPr lang="en-GB" sz="2400" b="1" dirty="0" smtClean="0">
                <a:solidFill>
                  <a:prstClr val="white"/>
                </a:solidFill>
                <a:latin typeface="Foco" panose="020B0504050202020203" pitchFamily="34" charset="0"/>
              </a:rPr>
              <a:t>U N R A V E L </a:t>
            </a:r>
            <a:r>
              <a:rPr lang="en-GB" sz="2400" b="1" dirty="0" err="1" smtClean="0">
                <a:solidFill>
                  <a:prstClr val="white"/>
                </a:solidFill>
                <a:latin typeface="Foco" panose="020B0504050202020203" pitchFamily="34" charset="0"/>
              </a:rPr>
              <a:t>L</a:t>
            </a:r>
            <a:r>
              <a:rPr lang="en-GB" sz="2400" b="1" dirty="0" smtClean="0">
                <a:solidFill>
                  <a:prstClr val="white"/>
                </a:solidFill>
                <a:latin typeface="Foco" panose="020B0504050202020203" pitchFamily="34" charset="0"/>
              </a:rPr>
              <a:t> I N G  T H E  N A R </a:t>
            </a:r>
            <a:r>
              <a:rPr lang="en-GB" sz="2400" b="1" dirty="0" err="1" smtClean="0">
                <a:solidFill>
                  <a:prstClr val="white"/>
                </a:solidFill>
                <a:latin typeface="Foco" panose="020B0504050202020203" pitchFamily="34" charset="0"/>
              </a:rPr>
              <a:t>R</a:t>
            </a:r>
            <a:r>
              <a:rPr lang="en-GB" sz="2400" b="1" dirty="0" smtClean="0">
                <a:solidFill>
                  <a:prstClr val="white"/>
                </a:solidFill>
                <a:latin typeface="Foco" panose="020B0504050202020203" pitchFamily="34" charset="0"/>
              </a:rPr>
              <a:t> A T I V E S</a:t>
            </a:r>
            <a:endParaRPr lang="en-GB" b="1" dirty="0" smtClean="0">
              <a:solidFill>
                <a:srgbClr val="FEE725"/>
              </a:solidFill>
              <a:latin typeface="Foco" panose="020B0504050202020203" pitchFamily="34" charset="0"/>
            </a:endParaRPr>
          </a:p>
          <a:p>
            <a:pPr algn="ctr"/>
            <a:endParaRPr lang="en-GB" b="1" dirty="0">
              <a:solidFill>
                <a:srgbClr val="FEE725"/>
              </a:solidFill>
              <a:latin typeface="Foco" panose="020B0504050202020203" pitchFamily="34" charset="0"/>
            </a:endParaRPr>
          </a:p>
          <a:p>
            <a:pPr algn="ctr"/>
            <a:r>
              <a:rPr lang="en-GB" b="1" dirty="0" smtClean="0">
                <a:solidFill>
                  <a:srgbClr val="FEE725"/>
                </a:solidFill>
                <a:latin typeface="Foco" panose="020B0504050202020203" pitchFamily="34" charset="0"/>
              </a:rPr>
              <a:t>2 0   M I N U T E S </a:t>
            </a:r>
            <a:r>
              <a:rPr lang="en-GB" dirty="0" smtClean="0">
                <a:solidFill>
                  <a:srgbClr val="FEE725"/>
                </a:solidFill>
                <a:latin typeface="Foco" panose="020B0504050202020203" pitchFamily="34" charset="0"/>
              </a:rPr>
              <a:t>+</a:t>
            </a:r>
          </a:p>
        </p:txBody>
      </p:sp>
    </p:spTree>
    <p:extLst>
      <p:ext uri="{BB962C8B-B14F-4D97-AF65-F5344CB8AC3E}">
        <p14:creationId xmlns:p14="http://schemas.microsoft.com/office/powerpoint/2010/main" val="866214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solidFill>
              <a:latin typeface="Calibri Light" panose="020F0302020204030204"/>
            </a:endParaRPr>
          </a:p>
        </p:txBody>
      </p:sp>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latin typeface="Calibri Light" panose="020F0302020204030204"/>
            </a:endParaRPr>
          </a:p>
        </p:txBody>
      </p:sp>
      <p:sp>
        <p:nvSpPr>
          <p:cNvPr id="8" name="Rectangle 7"/>
          <p:cNvSpPr/>
          <p:nvPr/>
        </p:nvSpPr>
        <p:spPr>
          <a:xfrm>
            <a:off x="581286" y="1212259"/>
            <a:ext cx="10567416" cy="2554545"/>
          </a:xfrm>
          <a:prstGeom prst="rect">
            <a:avLst/>
          </a:prstGeom>
        </p:spPr>
        <p:txBody>
          <a:bodyPr wrap="square">
            <a:spAutoFit/>
          </a:bodyPr>
          <a:lstStyle/>
          <a:p>
            <a:r>
              <a:rPr lang="en-GB" sz="2400" dirty="0">
                <a:solidFill>
                  <a:prstClr val="black"/>
                </a:solidFill>
                <a:latin typeface="Calibri Light" panose="020F0302020204030204"/>
              </a:rPr>
              <a:t>Watch the short </a:t>
            </a:r>
            <a:r>
              <a:rPr lang="en-GB" sz="2400" dirty="0" smtClean="0">
                <a:solidFill>
                  <a:prstClr val="black"/>
                </a:solidFill>
                <a:latin typeface="Calibri Light" panose="020F0302020204030204"/>
              </a:rPr>
              <a:t>documentary (13.30 mins</a:t>
            </a:r>
            <a:r>
              <a:rPr lang="en-GB" sz="2400" dirty="0">
                <a:solidFill>
                  <a:prstClr val="black"/>
                </a:solidFill>
                <a:latin typeface="Calibri Light" panose="020F0302020204030204"/>
              </a:rPr>
              <a:t>) made by </a:t>
            </a:r>
            <a:r>
              <a:rPr lang="en-GB" sz="2400" u="sng" dirty="0">
                <a:solidFill>
                  <a:prstClr val="black"/>
                </a:solidFill>
                <a:latin typeface="Calibri Light" panose="020F0302020204030204"/>
                <a:hlinkClick r:id="rId2"/>
              </a:rPr>
              <a:t>Soul Rebel Films</a:t>
            </a:r>
            <a:r>
              <a:rPr lang="en-GB" sz="2400" dirty="0">
                <a:solidFill>
                  <a:prstClr val="black"/>
                </a:solidFill>
                <a:latin typeface="Calibri Light" panose="020F0302020204030204"/>
              </a:rPr>
              <a:t> entitled</a:t>
            </a:r>
            <a:r>
              <a:rPr lang="en-GB" sz="2400" dirty="0" smtClean="0">
                <a:solidFill>
                  <a:prstClr val="black"/>
                </a:solidFill>
                <a:latin typeface="Calibri Light" panose="020F0302020204030204"/>
              </a:rPr>
              <a:t>:</a:t>
            </a:r>
          </a:p>
          <a:p>
            <a:endParaRPr lang="en-GB" sz="1000" dirty="0">
              <a:solidFill>
                <a:prstClr val="black"/>
              </a:solidFill>
              <a:latin typeface="Calibri Light" panose="020F0302020204030204"/>
            </a:endParaRPr>
          </a:p>
          <a:p>
            <a:r>
              <a:rPr lang="en-GB" sz="4000" b="1" u="sng" dirty="0">
                <a:solidFill>
                  <a:prstClr val="black"/>
                </a:solidFill>
                <a:latin typeface="Calibri Light" panose="020F0302020204030204"/>
                <a:hlinkClick r:id="rId3"/>
              </a:rPr>
              <a:t>Unravel</a:t>
            </a:r>
            <a:r>
              <a:rPr lang="en-GB" sz="1600" b="1" dirty="0">
                <a:solidFill>
                  <a:prstClr val="black"/>
                </a:solidFill>
                <a:latin typeface="Calibri Light" panose="020F0302020204030204"/>
              </a:rPr>
              <a:t>	</a:t>
            </a:r>
            <a:endParaRPr lang="en-GB" sz="1600" b="1" dirty="0" smtClean="0">
              <a:solidFill>
                <a:prstClr val="black"/>
              </a:solidFill>
              <a:latin typeface="Calibri Light" panose="020F0302020204030204"/>
            </a:endParaRPr>
          </a:p>
          <a:p>
            <a:r>
              <a:rPr lang="en-GB" sz="1400" b="1" dirty="0" smtClean="0">
                <a:solidFill>
                  <a:prstClr val="black"/>
                </a:solidFill>
                <a:latin typeface="Calibri Light" panose="020F0302020204030204"/>
              </a:rPr>
              <a:t>(Click on </a:t>
            </a:r>
            <a:r>
              <a:rPr lang="en-GB" sz="1400" b="1" dirty="0">
                <a:solidFill>
                  <a:prstClr val="black"/>
                </a:solidFill>
                <a:latin typeface="Calibri Light" panose="020F0302020204030204"/>
              </a:rPr>
              <a:t>the link or visit https://</a:t>
            </a:r>
            <a:r>
              <a:rPr lang="en-GB" sz="1400" b="1" dirty="0" smtClean="0">
                <a:solidFill>
                  <a:prstClr val="black"/>
                </a:solidFill>
                <a:latin typeface="Calibri Light" panose="020F0302020204030204"/>
              </a:rPr>
              <a:t>vimeo.com/193725563)</a:t>
            </a:r>
            <a:endParaRPr lang="en-GB" sz="1400" b="1" dirty="0">
              <a:solidFill>
                <a:prstClr val="black"/>
              </a:solidFill>
              <a:latin typeface="Calibri Light" panose="020F0302020204030204"/>
            </a:endParaRPr>
          </a:p>
          <a:p>
            <a:endParaRPr lang="en-GB" sz="2400" dirty="0" smtClean="0">
              <a:solidFill>
                <a:prstClr val="black"/>
              </a:solidFill>
              <a:latin typeface="Calibri Light" panose="020F0302020204030204"/>
            </a:endParaRPr>
          </a:p>
          <a:p>
            <a:endParaRPr lang="en-GB" sz="2400" dirty="0">
              <a:solidFill>
                <a:prstClr val="black"/>
              </a:solidFill>
              <a:latin typeface="Calibri Light" panose="020F0302020204030204"/>
            </a:endParaRPr>
          </a:p>
          <a:p>
            <a:endParaRPr lang="en-GB" sz="2400" dirty="0">
              <a:solidFill>
                <a:prstClr val="black"/>
              </a:solidFill>
              <a:latin typeface="Calibri Light" panose="020F0302020204030204"/>
            </a:endParaRPr>
          </a:p>
        </p:txBody>
      </p:sp>
      <p:pic>
        <p:nvPicPr>
          <p:cNvPr id="9" name="Picture 8" descr="http://www.wornclothing.co.uk/wp-content/uploads/2012/01/unravel-poster.jpg"/>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1032" y="2054465"/>
            <a:ext cx="5045519" cy="4072015"/>
          </a:xfrm>
          <a:prstGeom prst="rect">
            <a:avLst/>
          </a:prstGeom>
          <a:noFill/>
          <a:ln>
            <a:noFill/>
          </a:ln>
        </p:spPr>
      </p:pic>
      <p:sp>
        <p:nvSpPr>
          <p:cNvPr id="7" name="Rectangle 6"/>
          <p:cNvSpPr/>
          <p:nvPr/>
        </p:nvSpPr>
        <p:spPr>
          <a:xfrm>
            <a:off x="581286" y="3061643"/>
            <a:ext cx="4523230" cy="646331"/>
          </a:xfrm>
          <a:prstGeom prst="rect">
            <a:avLst/>
          </a:prstGeom>
        </p:spPr>
        <p:txBody>
          <a:bodyPr wrap="square">
            <a:spAutoFit/>
          </a:bodyPr>
          <a:lstStyle/>
          <a:p>
            <a:r>
              <a:rPr lang="en-GB" dirty="0">
                <a:solidFill>
                  <a:prstClr val="black"/>
                </a:solidFill>
                <a:latin typeface="Calibri Light" panose="020F0302020204030204"/>
              </a:rPr>
              <a:t>Explore more about the ideas within the film by visiting the website: </a:t>
            </a:r>
            <a:r>
              <a:rPr lang="en-GB" b="1" dirty="0">
                <a:solidFill>
                  <a:prstClr val="black"/>
                </a:solidFill>
                <a:latin typeface="Calibri Light" panose="020F0302020204030204"/>
              </a:rPr>
              <a:t>www.unravelfilm.com</a:t>
            </a:r>
            <a:endParaRPr lang="en-GB" dirty="0">
              <a:solidFill>
                <a:prstClr val="black"/>
              </a:solidFill>
              <a:latin typeface="Calibri Light" panose="020F0302020204030204"/>
            </a:endParaRPr>
          </a:p>
        </p:txBody>
      </p:sp>
    </p:spTree>
    <p:extLst>
      <p:ext uri="{BB962C8B-B14F-4D97-AF65-F5344CB8AC3E}">
        <p14:creationId xmlns:p14="http://schemas.microsoft.com/office/powerpoint/2010/main" val="395675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995680"/>
            <a:ext cx="10226038" cy="5046346"/>
          </a:xfrm>
        </p:spPr>
        <p:txBody>
          <a:bodyPr>
            <a:normAutofit/>
          </a:bodyPr>
          <a:lstStyle/>
          <a:p>
            <a:pPr marL="0" lvl="0" indent="0" defTabSz="914400" eaLnBrk="0" fontAlgn="base" hangingPunct="0">
              <a:lnSpc>
                <a:spcPct val="100000"/>
              </a:lnSpc>
              <a:spcBef>
                <a:spcPct val="0"/>
              </a:spcBef>
              <a:spcAft>
                <a:spcPct val="0"/>
              </a:spcAft>
              <a:buNone/>
            </a:pPr>
            <a:endParaRPr lang="en-GB" altLang="en-US" sz="2000" b="1" dirty="0">
              <a:solidFill>
                <a:srgbClr val="000000"/>
              </a:solidFill>
              <a:latin typeface="+mj-lt"/>
              <a:ea typeface="Calibri" panose="020F0502020204030204" pitchFamily="34" charset="0"/>
              <a:cs typeface="Tahoma" panose="020B0604030504040204" pitchFamily="34" charset="0"/>
            </a:endParaRPr>
          </a:p>
          <a:p>
            <a:pPr marL="457200" indent="-457200" defTabSz="914400" eaLnBrk="0" fontAlgn="base" hangingPunct="0">
              <a:lnSpc>
                <a:spcPct val="100000"/>
              </a:lnSpc>
              <a:spcBef>
                <a:spcPct val="0"/>
              </a:spcBef>
              <a:spcAft>
                <a:spcPct val="0"/>
              </a:spcAft>
              <a:buFont typeface="+mj-lt"/>
              <a:buAutoNum type="arabicPeriod"/>
            </a:pPr>
            <a:endParaRPr lang="en-GB" sz="1400" i="1" dirty="0" smtClean="0">
              <a:solidFill>
                <a:srgbClr val="7030A0"/>
              </a:solidFill>
              <a:latin typeface="+mj-lt"/>
            </a:endParaRPr>
          </a:p>
          <a:p>
            <a:pPr marL="457205" lvl="1" indent="0">
              <a:buNone/>
            </a:pPr>
            <a:endParaRPr lang="en-GB" dirty="0">
              <a:latin typeface="+mj-lt"/>
            </a:endParaRPr>
          </a:p>
          <a:p>
            <a:endParaRPr lang="en-GB" dirty="0">
              <a:latin typeface="+mj-lt"/>
            </a:endParaRPr>
          </a:p>
        </p:txBody>
      </p:sp>
      <p:sp>
        <p:nvSpPr>
          <p:cNvPr id="4" name="Footer Placeholder 3"/>
          <p:cNvSpPr>
            <a:spLocks noGrp="1"/>
          </p:cNvSpPr>
          <p:nvPr>
            <p:ph type="ftr" sz="quarter" idx="4294967295"/>
          </p:nvPr>
        </p:nvSpPr>
        <p:spPr>
          <a:xfrm>
            <a:off x="0" y="6356350"/>
            <a:ext cx="4114800" cy="365125"/>
          </a:xfrm>
          <a:prstGeom prst="rect">
            <a:avLst/>
          </a:prstGeom>
        </p:spPr>
        <p:txBody>
          <a:bodyPr/>
          <a:lstStyle/>
          <a:p>
            <a:endParaRPr lang="en-GB" dirty="0">
              <a:solidFill>
                <a:prstClr val="black"/>
              </a:solidFill>
              <a:latin typeface="Calibri Light" panose="020F0302020204030204"/>
            </a:endParaRPr>
          </a:p>
        </p:txBody>
      </p:sp>
      <p:sp>
        <p:nvSpPr>
          <p:cNvPr id="6" name="Rectangle 5"/>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solidFill>
                <a:prstClr val="black"/>
              </a:solidFill>
              <a:latin typeface="Calibri Light" panose="020F0302020204030204"/>
            </a:endParaRPr>
          </a:p>
        </p:txBody>
      </p:sp>
      <p:sp>
        <p:nvSpPr>
          <p:cNvPr id="8" name="Rectangle 7"/>
          <p:cNvSpPr/>
          <p:nvPr/>
        </p:nvSpPr>
        <p:spPr>
          <a:xfrm>
            <a:off x="7050024" y="1492331"/>
            <a:ext cx="4329684" cy="3785652"/>
          </a:xfrm>
          <a:prstGeom prst="rect">
            <a:avLst/>
          </a:prstGeom>
        </p:spPr>
        <p:txBody>
          <a:bodyPr wrap="square">
            <a:spAutoFit/>
          </a:bodyPr>
          <a:lstStyle/>
          <a:p>
            <a:endParaRPr lang="en-GB" sz="2400" dirty="0" smtClean="0">
              <a:solidFill>
                <a:prstClr val="black"/>
              </a:solidFill>
              <a:latin typeface="Calibri Light" panose="020F0302020204030204"/>
            </a:endParaRPr>
          </a:p>
          <a:p>
            <a:endParaRPr lang="en-GB" sz="2400" dirty="0">
              <a:solidFill>
                <a:prstClr val="black"/>
              </a:solidFill>
              <a:latin typeface="Calibri Light" panose="020F0302020204030204"/>
            </a:endParaRPr>
          </a:p>
          <a:p>
            <a:r>
              <a:rPr lang="en-GB" sz="2400" dirty="0">
                <a:solidFill>
                  <a:prstClr val="black"/>
                </a:solidFill>
                <a:latin typeface="Calibri Light" panose="020F0302020204030204"/>
              </a:rPr>
              <a:t>Allow students a few minutes to respond to the </a:t>
            </a:r>
            <a:r>
              <a:rPr lang="en-GB" sz="2400" dirty="0" smtClean="0">
                <a:solidFill>
                  <a:prstClr val="black"/>
                </a:solidFill>
                <a:latin typeface="Calibri Light" panose="020F0302020204030204"/>
              </a:rPr>
              <a:t>film </a:t>
            </a:r>
            <a:r>
              <a:rPr lang="en-GB" sz="2400" dirty="0">
                <a:solidFill>
                  <a:prstClr val="black"/>
                </a:solidFill>
                <a:latin typeface="Calibri Light" panose="020F0302020204030204"/>
              </a:rPr>
              <a:t>with people sitting near to them</a:t>
            </a:r>
            <a:r>
              <a:rPr lang="en-GB" sz="2400" dirty="0" smtClean="0">
                <a:solidFill>
                  <a:prstClr val="black"/>
                </a:solidFill>
                <a:latin typeface="Calibri Light" panose="020F0302020204030204"/>
              </a:rPr>
              <a:t>.</a:t>
            </a:r>
          </a:p>
          <a:p>
            <a:endParaRPr lang="en-GB" sz="2400" dirty="0" smtClean="0">
              <a:solidFill>
                <a:prstClr val="black"/>
              </a:solidFill>
              <a:latin typeface="Calibri Light" panose="020F0302020204030204"/>
            </a:endParaRPr>
          </a:p>
          <a:p>
            <a:r>
              <a:rPr lang="en-GB" sz="2400" dirty="0" smtClean="0">
                <a:solidFill>
                  <a:prstClr val="black"/>
                </a:solidFill>
                <a:latin typeface="Calibri Light" panose="020F0302020204030204"/>
              </a:rPr>
              <a:t>After </a:t>
            </a:r>
            <a:r>
              <a:rPr lang="en-GB" sz="2400" dirty="0">
                <a:solidFill>
                  <a:prstClr val="black"/>
                </a:solidFill>
                <a:latin typeface="Calibri Light" panose="020F0302020204030204"/>
              </a:rPr>
              <a:t>sharing their initial responses, ask them to </a:t>
            </a:r>
            <a:r>
              <a:rPr lang="en-GB" sz="2400" dirty="0" smtClean="0">
                <a:solidFill>
                  <a:prstClr val="black"/>
                </a:solidFill>
                <a:latin typeface="Calibri Light" panose="020F0302020204030204"/>
              </a:rPr>
              <a:t>consider </a:t>
            </a:r>
            <a:r>
              <a:rPr lang="en-GB" sz="2400" dirty="0">
                <a:solidFill>
                  <a:prstClr val="black"/>
                </a:solidFill>
                <a:latin typeface="Calibri Light" panose="020F0302020204030204"/>
              </a:rPr>
              <a:t>the </a:t>
            </a:r>
            <a:r>
              <a:rPr lang="en-GB" sz="2400" dirty="0" smtClean="0">
                <a:solidFill>
                  <a:prstClr val="black"/>
                </a:solidFill>
                <a:latin typeface="Calibri Light" panose="020F0302020204030204"/>
              </a:rPr>
              <a:t>following questions:</a:t>
            </a:r>
            <a:endParaRPr lang="en-GB" sz="2400" dirty="0">
              <a:solidFill>
                <a:prstClr val="black"/>
              </a:solidFill>
              <a:latin typeface="Calibri Light" panose="020F0302020204030204"/>
            </a:endParaRPr>
          </a:p>
          <a:p>
            <a:endParaRPr lang="en-GB" sz="2400" dirty="0">
              <a:solidFill>
                <a:prstClr val="black"/>
              </a:solidFill>
              <a:latin typeface="Calibri Light" panose="020F0302020204030204"/>
            </a:endParaRPr>
          </a:p>
        </p:txBody>
      </p:sp>
      <p:pic>
        <p:nvPicPr>
          <p:cNvPr id="9" name="Picture 8" descr="http://www.wornclothing.co.uk/wp-content/uploads/2012/01/unravel-poster.jpg"/>
          <p:cNvPicPr/>
          <p:nvPr/>
        </p:nvPicPr>
        <p:blipFill>
          <a:blip r:embed="rId2" cstate="email">
            <a:extLst>
              <a:ext uri="{28A0092B-C50C-407E-A947-70E740481C1C}">
                <a14:useLocalDpi xmlns:a14="http://schemas.microsoft.com/office/drawing/2010/main"/>
              </a:ext>
            </a:extLst>
          </a:blip>
          <a:srcRect/>
          <a:stretch>
            <a:fillRect/>
          </a:stretch>
        </p:blipFill>
        <p:spPr bwMode="auto">
          <a:xfrm>
            <a:off x="1689037" y="1679561"/>
            <a:ext cx="5045519" cy="4072015"/>
          </a:xfrm>
          <a:prstGeom prst="rect">
            <a:avLst/>
          </a:prstGeom>
          <a:noFill/>
          <a:ln>
            <a:noFill/>
          </a:ln>
        </p:spPr>
      </p:pic>
    </p:spTree>
    <p:extLst>
      <p:ext uri="{BB962C8B-B14F-4D97-AF65-F5344CB8AC3E}">
        <p14:creationId xmlns:p14="http://schemas.microsoft.com/office/powerpoint/2010/main" val="289333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fade">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71335" y="1241659"/>
            <a:ext cx="3087407" cy="3243714"/>
          </a:xfrm>
          <a:prstGeom prst="rect">
            <a:avLst/>
          </a:prstGeom>
        </p:spPr>
      </p:pic>
      <p:sp>
        <p:nvSpPr>
          <p:cNvPr id="5" name="TextBox 4"/>
          <p:cNvSpPr txBox="1"/>
          <p:nvPr/>
        </p:nvSpPr>
        <p:spPr>
          <a:xfrm>
            <a:off x="2601720" y="1789595"/>
            <a:ext cx="2626635" cy="1938992"/>
          </a:xfrm>
          <a:prstGeom prst="rect">
            <a:avLst/>
          </a:prstGeom>
          <a:noFill/>
        </p:spPr>
        <p:txBody>
          <a:bodyPr wrap="square" rtlCol="0">
            <a:spAutoFit/>
          </a:bodyPr>
          <a:lstStyle/>
          <a:p>
            <a:pPr algn="ctr"/>
            <a:r>
              <a:rPr lang="en-GB" sz="2400" dirty="0">
                <a:latin typeface="+mj-lt"/>
              </a:rPr>
              <a:t>What is the film trying to show about how different people think about and value clothes?</a:t>
            </a:r>
            <a:endParaRPr lang="en-GB" sz="2400" dirty="0">
              <a:latin typeface="+mj-lt"/>
            </a:endParaRPr>
          </a:p>
        </p:txBody>
      </p:sp>
      <p:pic>
        <p:nvPicPr>
          <p:cNvPr id="6" name="Content Placeholder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99079" y="1789595"/>
            <a:ext cx="2766186" cy="2906230"/>
          </a:xfrm>
          <a:prstGeom prst="rect">
            <a:avLst/>
          </a:prstGeom>
        </p:spPr>
      </p:pic>
      <p:sp>
        <p:nvSpPr>
          <p:cNvPr id="7" name="TextBox 6"/>
          <p:cNvSpPr txBox="1"/>
          <p:nvPr/>
        </p:nvSpPr>
        <p:spPr>
          <a:xfrm>
            <a:off x="5729464" y="2528259"/>
            <a:ext cx="2262012" cy="1200329"/>
          </a:xfrm>
          <a:prstGeom prst="rect">
            <a:avLst/>
          </a:prstGeom>
          <a:noFill/>
        </p:spPr>
        <p:txBody>
          <a:bodyPr wrap="square" rtlCol="0">
            <a:spAutoFit/>
          </a:bodyPr>
          <a:lstStyle/>
          <a:p>
            <a:pPr algn="ctr"/>
            <a:r>
              <a:rPr lang="en-GB" sz="2400" dirty="0">
                <a:latin typeface="+mj-lt"/>
              </a:rPr>
              <a:t>Which ideas surprised you the most? Why?</a:t>
            </a:r>
            <a:endParaRPr lang="en-GB" sz="2400" dirty="0">
              <a:latin typeface="+mj-lt"/>
            </a:endParaRPr>
          </a:p>
        </p:txBody>
      </p:sp>
    </p:spTree>
    <p:extLst>
      <p:ext uri="{BB962C8B-B14F-4D97-AF65-F5344CB8AC3E}">
        <p14:creationId xmlns:p14="http://schemas.microsoft.com/office/powerpoint/2010/main" val="10184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TotalTime>
  <Words>2110</Words>
  <Application>Microsoft Office PowerPoint</Application>
  <PresentationFormat>Widescreen</PresentationFormat>
  <Paragraphs>192</Paragraphs>
  <Slides>36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Calibri Light</vt:lpstr>
      <vt:lpstr>Century Gothic</vt:lpstr>
      <vt:lpstr>Foco</vt:lpstr>
      <vt:lpstr>Symbol</vt:lpstr>
      <vt:lpstr>Tahoma</vt:lpstr>
      <vt:lpstr>Times New Roman</vt:lpstr>
      <vt:lpstr>3_Office Theme</vt:lpstr>
      <vt:lpstr>PowerPoint Presentation</vt:lpstr>
      <vt:lpstr>PowerPoint Presentation</vt:lpstr>
      <vt:lpstr>In this lesson, students will: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are clothes so important when it comes to building a sustainable culture?  by Andrea Speranza, Head of Education at Traid. </vt:lpstr>
      <vt:lpstr>PowerPoint Presentation</vt:lpstr>
      <vt:lpstr>PowerPoint Presentation</vt:lpstr>
      <vt:lpstr>PowerPoint Presentation</vt:lpstr>
      <vt:lpstr>PowerPoint Presentation</vt:lpstr>
      <vt:lpstr>PowerPoint Presentation</vt:lpstr>
      <vt:lpstr>Ethics is…</vt:lpstr>
      <vt:lpstr>An ethical business is doing good things for people or for the planet, or (ideally) for both.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Musson</dc:creator>
  <cp:lastModifiedBy>Rachel Musson</cp:lastModifiedBy>
  <cp:revision>211</cp:revision>
  <dcterms:created xsi:type="dcterms:W3CDTF">2016-10-17T21:56:29Z</dcterms:created>
  <dcterms:modified xsi:type="dcterms:W3CDTF">2018-09-05T08:26:43Z</dcterms:modified>
  <cp:contentStatus/>
</cp:coreProperties>
</file>